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0" r:id="rId2"/>
    <p:sldId id="268" r:id="rId3"/>
    <p:sldId id="256" r:id="rId4"/>
    <p:sldId id="257" r:id="rId5"/>
    <p:sldId id="258" r:id="rId6"/>
    <p:sldId id="259" r:id="rId7"/>
    <p:sldId id="266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51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 trilobiti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E276F1-50A7-41A4-B6F0-8F35884D454F}" type="presOf" srcId="{B651F6E3-6281-48DB-9319-2AEAFDAE7572}" destId="{619D679B-A015-4ECF-8348-D1034C574F40}" srcOrd="0" destOrd="0" presId="urn:microsoft.com/office/officeart/2005/8/layout/target3"/>
    <dgm:cxn modelId="{DDEF185C-3ACB-4FCB-8940-D94D2CAFDD6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926B3A-EDEC-4819-AB9B-28DB8329411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B1F83F-0FA6-4765-8167-4E652BCBC49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1DFB3C-9E0D-4E74-B8D0-8913AB795FE3}" type="presOf" srcId="{D1B46980-6531-4606-95E6-44980827E919}" destId="{2BE915AB-18AA-4053-B92C-3BFC9ED204BB}" srcOrd="1" destOrd="0" presId="urn:microsoft.com/office/officeart/2005/8/layout/target3"/>
    <dgm:cxn modelId="{CDC3B7B1-7C07-4790-B46C-C6789843B8A1}" type="presOf" srcId="{D1D4F407-5343-4D3F-B5B9-D407B03CAEB4}" destId="{AED2198E-93D5-4001-81B4-73124B309672}" srcOrd="1" destOrd="0" presId="urn:microsoft.com/office/officeart/2005/8/layout/target3"/>
    <dgm:cxn modelId="{55B9D0A8-1207-4A9D-999B-0B90A10979F8}" type="presOf" srcId="{4C35D32F-0EAB-4CD7-82EE-45574DC2A586}" destId="{890E4F0B-2866-4A3F-A3C7-2A14B1797930}" srcOrd="1" destOrd="0" presId="urn:microsoft.com/office/officeart/2005/8/layout/target3"/>
    <dgm:cxn modelId="{56EC7735-0BEF-4263-B262-D5C05CB27C68}" type="presOf" srcId="{B651F6E3-6281-48DB-9319-2AEAFDAE7572}" destId="{6BB5E863-4638-4E1D-BFDE-399D028AC4ED}" srcOrd="1" destOrd="0" presId="urn:microsoft.com/office/officeart/2005/8/layout/target3"/>
    <dgm:cxn modelId="{D3AE620F-D3ED-485A-9B8C-77970456A1DE}" type="presOf" srcId="{4C35D32F-0EAB-4CD7-82EE-45574DC2A586}" destId="{8BEBB6EC-1DAA-4CAC-8A25-BC0FCBD5DBD5}" srcOrd="0" destOrd="0" presId="urn:microsoft.com/office/officeart/2005/8/layout/target3"/>
    <dgm:cxn modelId="{89872FD0-C65D-45B0-9FB1-9356BC0B55F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FC8CD48-F253-4656-8BF5-2CDEF0C6FDDD}" type="presOf" srcId="{D1D4F407-5343-4D3F-B5B9-D407B03CAEB4}" destId="{D005CE8C-CC26-4C3E-AC11-E15060ECD759}" srcOrd="0" destOrd="0" presId="urn:microsoft.com/office/officeart/2005/8/layout/target3"/>
    <dgm:cxn modelId="{51255BF6-C909-4C41-ABCB-313DE83186B5}" type="presParOf" srcId="{333A1088-737F-45CB-B68E-254E46348037}" destId="{F5ABB229-8D3B-4694-996A-96F23CF14429}" srcOrd="0" destOrd="0" presId="urn:microsoft.com/office/officeart/2005/8/layout/target3"/>
    <dgm:cxn modelId="{3FF74533-9C60-4BC4-9730-CBC602FC1581}" type="presParOf" srcId="{333A1088-737F-45CB-B68E-254E46348037}" destId="{F41139FD-01EE-4571-8B17-4FB00FC51163}" srcOrd="1" destOrd="0" presId="urn:microsoft.com/office/officeart/2005/8/layout/target3"/>
    <dgm:cxn modelId="{160909B5-3123-4A07-8B68-BDED3E40C70D}" type="presParOf" srcId="{333A1088-737F-45CB-B68E-254E46348037}" destId="{D005CE8C-CC26-4C3E-AC11-E15060ECD759}" srcOrd="2" destOrd="0" presId="urn:microsoft.com/office/officeart/2005/8/layout/target3"/>
    <dgm:cxn modelId="{7D1E8FAF-5637-46E3-89CF-79A2A5FDFEF6}" type="presParOf" srcId="{333A1088-737F-45CB-B68E-254E46348037}" destId="{2C702D82-9B77-49B7-9568-BB8EB47C3372}" srcOrd="3" destOrd="0" presId="urn:microsoft.com/office/officeart/2005/8/layout/target3"/>
    <dgm:cxn modelId="{43AC6526-5AD9-4294-8D49-FB3DE69FA588}" type="presParOf" srcId="{333A1088-737F-45CB-B68E-254E46348037}" destId="{A52A0455-90FF-4808-ABD0-F02540D31D5A}" srcOrd="4" destOrd="0" presId="urn:microsoft.com/office/officeart/2005/8/layout/target3"/>
    <dgm:cxn modelId="{C1D95CC7-F86E-4959-BD4E-DF7B06FB8EA0}" type="presParOf" srcId="{333A1088-737F-45CB-B68E-254E46348037}" destId="{6140AFEC-043D-4C43-A2F9-D0F5331DF3A3}" srcOrd="5" destOrd="0" presId="urn:microsoft.com/office/officeart/2005/8/layout/target3"/>
    <dgm:cxn modelId="{35A5E386-8396-4B0B-B9B4-B7F8D3703AF7}" type="presParOf" srcId="{333A1088-737F-45CB-B68E-254E46348037}" destId="{9358AC05-5D7D-4327-9F80-1AD486AEA664}" srcOrd="6" destOrd="0" presId="urn:microsoft.com/office/officeart/2005/8/layout/target3"/>
    <dgm:cxn modelId="{C618493E-3C29-4CBA-AF22-E8BBD9E5769B}" type="presParOf" srcId="{333A1088-737F-45CB-B68E-254E46348037}" destId="{313FC574-E1CD-4FB4-B054-0B805CE0447D}" srcOrd="7" destOrd="0" presId="urn:microsoft.com/office/officeart/2005/8/layout/target3"/>
    <dgm:cxn modelId="{DF425A51-A5E3-458D-9EE0-7D52C1EF1392}" type="presParOf" srcId="{333A1088-737F-45CB-B68E-254E46348037}" destId="{619D679B-A015-4ECF-8348-D1034C574F40}" srcOrd="8" destOrd="0" presId="urn:microsoft.com/office/officeart/2005/8/layout/target3"/>
    <dgm:cxn modelId="{4D8BE453-2A8F-41F9-96D4-99930A5C7AD5}" type="presParOf" srcId="{333A1088-737F-45CB-B68E-254E46348037}" destId="{322283A8-4A27-4CDA-BAE3-F381106A9174}" srcOrd="9" destOrd="0" presId="urn:microsoft.com/office/officeart/2005/8/layout/target3"/>
    <dgm:cxn modelId="{092C7F3A-4793-4D4D-8FEE-567A605D6604}" type="presParOf" srcId="{333A1088-737F-45CB-B68E-254E46348037}" destId="{FFC9F71D-1B4F-4AD9-A4A6-86ADEFC8AF5C}" srcOrd="10" destOrd="0" presId="urn:microsoft.com/office/officeart/2005/8/layout/target3"/>
    <dgm:cxn modelId="{00648006-15F2-4B0E-AE49-42C91CF7E6EF}" type="presParOf" srcId="{333A1088-737F-45CB-B68E-254E46348037}" destId="{25B08C86-7E15-44DC-BE7F-FFB55DD49D12}" srcOrd="11" destOrd="0" presId="urn:microsoft.com/office/officeart/2005/8/layout/target3"/>
    <dgm:cxn modelId="{B98EC32F-E652-437B-B871-CAAD615DFCFE}" type="presParOf" srcId="{333A1088-737F-45CB-B68E-254E46348037}" destId="{76644BE8-9D7C-4C09-B250-3D10AF48CBB7}" srcOrd="12" destOrd="0" presId="urn:microsoft.com/office/officeart/2005/8/layout/target3"/>
    <dgm:cxn modelId="{6F50A620-371D-4A11-B9EC-30C052123412}" type="presParOf" srcId="{333A1088-737F-45CB-B68E-254E46348037}" destId="{EE85B701-7295-41C0-BA7A-34D3756A2AE6}" srcOrd="13" destOrd="0" presId="urn:microsoft.com/office/officeart/2005/8/layout/target3"/>
    <dgm:cxn modelId="{D41D2CE4-D267-45DD-8752-F058C167DFF6}" type="presParOf" srcId="{333A1088-737F-45CB-B68E-254E46348037}" destId="{8BEBB6EC-1DAA-4CAC-8A25-BC0FCBD5DBD5}" srcOrd="14" destOrd="0" presId="urn:microsoft.com/office/officeart/2005/8/layout/target3"/>
    <dgm:cxn modelId="{10D94044-C0B5-4BCF-B6E3-EF359910E10D}" type="presParOf" srcId="{333A1088-737F-45CB-B68E-254E46348037}" destId="{AED2198E-93D5-4001-81B4-73124B309672}" srcOrd="15" destOrd="0" presId="urn:microsoft.com/office/officeart/2005/8/layout/target3"/>
    <dgm:cxn modelId="{DD4D3CF4-7DA1-40C6-8AA6-809C48C17535}" type="presParOf" srcId="{333A1088-737F-45CB-B68E-254E46348037}" destId="{2BE915AB-18AA-4053-B92C-3BFC9ED204BB}" srcOrd="16" destOrd="0" presId="urn:microsoft.com/office/officeart/2005/8/layout/target3"/>
    <dgm:cxn modelId="{20DDBFE7-88FF-45C0-A633-29DE73F1A9FA}" type="presParOf" srcId="{333A1088-737F-45CB-B68E-254E46348037}" destId="{6BB5E863-4638-4E1D-BFDE-399D028AC4ED}" srcOrd="17" destOrd="0" presId="urn:microsoft.com/office/officeart/2005/8/layout/target3"/>
    <dgm:cxn modelId="{C076A66E-475D-45B4-AF4F-D314DFDBF2EA}" type="presParOf" srcId="{333A1088-737F-45CB-B68E-254E46348037}" destId="{5A5FFA88-C948-4069-8E93-59FA12366E83}" srcOrd="18" destOrd="0" presId="urn:microsoft.com/office/officeart/2005/8/layout/target3"/>
    <dgm:cxn modelId="{DF97B646-B2AF-4A9B-A890-F802E584847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F 09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 trilobiti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0B6DD-D4E8-4A6A-89CC-A4FED56E53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46C8E-27D8-48E8-979F-7533FB592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900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46C8E-27D8-48E8-979F-7533FB592F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0405D-90F0-426D-88EF-1F9181A6278C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46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B9B27-7B82-4CE1-9E36-D72F7DBC0756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827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EE1B9-FCCA-4823-84AF-A1F98E96533A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355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6EF4-A3CA-4271-B98F-ABF78394E677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361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6FA00-33C3-4D47-A945-C54E2805A308}" type="datetime1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11BC6-8309-4D84-9C15-95C0222EC6D6}" type="datetime1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8C316-F7C2-46D6-803A-524EF1AFDB40}" type="datetime1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2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FE7F5-E570-4C9B-8D16-CB9ED4D2CBA7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013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47B0-FECF-4818-92CD-008B3C8C0806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215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55B83-D592-4F3D-A178-FFCC29498304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818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0041F-E7B3-408C-9C9C-E7872C8635DD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492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2000">
              <a:srgbClr val="FFFF00">
                <a:alpha val="5000"/>
              </a:srgbClr>
            </a:gs>
            <a:gs pos="85000">
              <a:schemeClr val="bg1">
                <a:alpha val="2000"/>
                <a:lumMod val="49000"/>
                <a:lumOff val="51000"/>
              </a:schemeClr>
            </a:gs>
            <a:gs pos="98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02302-5D25-43EF-946A-7DFFD60BC0D4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06D1D-721D-4551-852B-61C3E8E37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32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?CTT=6&amp;ver=14&amp;app=powerpnt.exe" TargetMode="External"/><Relationship Id="rId2" Type="http://schemas.openxmlformats.org/officeDocument/2006/relationships/hyperlink" Target="http://commons.wikimedia.org/wiki/File:Trilobitegrowth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25926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05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tohoto materiálu je seznámit žáky 6. ročníku s  rozdělením  členovců na podkmeny trilobitů, klepítkatců, korýše, </a:t>
            </a:r>
            <a:r>
              <a:rPr lang="cs-CZ" dirty="0" err="1" smtClean="0"/>
              <a:t>stonožkovce</a:t>
            </a:r>
            <a:r>
              <a:rPr lang="cs-CZ" dirty="0" smtClean="0"/>
              <a:t> a šestinohé, vymezit jejich společné znaky, definovat trilobity jako vymřelou skupinu živočichů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68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Členovci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tx1"/>
                </a:solidFill>
              </a:rPr>
              <a:t>Členovci jsou nejpočetnějším kmenem z </a:t>
            </a:r>
            <a:r>
              <a:rPr lang="cs-CZ" dirty="0" smtClean="0">
                <a:solidFill>
                  <a:schemeClr val="tx1"/>
                </a:solidFill>
              </a:rPr>
              <a:t>členovci říše </a:t>
            </a:r>
            <a:r>
              <a:rPr lang="cs-CZ" dirty="0">
                <a:solidFill>
                  <a:schemeClr val="tx1"/>
                </a:solidFill>
              </a:rPr>
              <a:t>živočichů. Je známo více než</a:t>
            </a:r>
          </a:p>
          <a:p>
            <a:r>
              <a:rPr lang="cs-CZ" dirty="0">
                <a:solidFill>
                  <a:schemeClr val="tx1"/>
                </a:solidFill>
              </a:rPr>
              <a:t>1,5 milionů druhů.</a:t>
            </a:r>
          </a:p>
        </p:txBody>
      </p:sp>
      <p:pic>
        <p:nvPicPr>
          <p:cNvPr id="3077" name="Picture 5" descr="C:\Users\FiedlerovaI\AppData\Local\Microsoft\Windows\Temporary Internet Files\Content.IE5\A5DVJKUN\MM9002363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92696"/>
            <a:ext cx="6477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iedlerovaI\AppData\Local\Microsoft\Windows\Temporary Internet Files\Content.IE5\4LJZZLU1\MP9003137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745761" y="934952"/>
            <a:ext cx="3528392" cy="23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iedlerovaI\AppData\Local\Microsoft\Windows\Temporary Internet Files\Content.IE5\17KKVFZU\MC900436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670" y="46531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iedlerovaI\AppData\Local\Microsoft\Windows\Temporary Internet Files\Content.IE5\22IXZC8B\MP9001825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5076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30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/>
              <a:t>Stavba těla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r>
              <a:rPr lang="cs-CZ" dirty="0" smtClean="0"/>
              <a:t>Tělo většiny členovců členíme na hlavu, hruď a zadeček ( části mohou často splývat nebo tvořit jeden celek).</a:t>
            </a:r>
          </a:p>
          <a:p>
            <a:r>
              <a:rPr lang="cs-CZ" dirty="0" smtClean="0"/>
              <a:t>Tělo je kryto </a:t>
            </a:r>
            <a:r>
              <a:rPr lang="cs-CZ" dirty="0"/>
              <a:t>jednovrstevnou pokožkou, která vylučuje pevnou </a:t>
            </a:r>
            <a:r>
              <a:rPr lang="cs-CZ" dirty="0" smtClean="0"/>
              <a:t>kutikulu (obsahuje </a:t>
            </a:r>
            <a:r>
              <a:rPr lang="cs-CZ" dirty="0"/>
              <a:t>chitin a uhličitan vápenatý) – tvoří vnější kostru těla </a:t>
            </a:r>
            <a:r>
              <a:rPr lang="cs-CZ" dirty="0" smtClean="0"/>
              <a:t>členovců.</a:t>
            </a:r>
            <a:endParaRPr lang="cs-CZ" dirty="0"/>
          </a:p>
          <a:p>
            <a:r>
              <a:rPr lang="cs-CZ" dirty="0" smtClean="0"/>
              <a:t>Kutikula </a:t>
            </a:r>
            <a:r>
              <a:rPr lang="cs-CZ" dirty="0"/>
              <a:t>znemožňuje růst – je svlékána a nahrazována </a:t>
            </a:r>
            <a:r>
              <a:rPr lang="cs-CZ" dirty="0" smtClean="0"/>
              <a:t>novou.</a:t>
            </a:r>
            <a:endParaRPr lang="cs-CZ" dirty="0"/>
          </a:p>
        </p:txBody>
      </p:sp>
      <p:pic>
        <p:nvPicPr>
          <p:cNvPr id="4098" name="Picture 2" descr="C:\Users\FiedlerovaI\AppData\Local\Microsoft\Windows\Temporary Internet Files\Content.IE5\M1W1MX4L\MC900346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260649"/>
            <a:ext cx="110398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iedlerovaI\AppData\Local\Microsoft\Windows\Temporary Internet Files\Content.IE5\7ZD6FQNA\MC900346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733256"/>
            <a:ext cx="1192831" cy="67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65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nervová soustava – žebříčkovitá s nervovými zauzlinami v hlavové části,</a:t>
            </a:r>
          </a:p>
          <a:p>
            <a:r>
              <a:rPr lang="cs-CZ" dirty="0" smtClean="0"/>
              <a:t>četná smyslová ústrojí (na tykadlech, končetinách, párové složené oči u hmyzu)</a:t>
            </a:r>
          </a:p>
          <a:p>
            <a:r>
              <a:rPr lang="cs-CZ" dirty="0" smtClean="0"/>
              <a:t>dýchací soustava – dýchají celým povrchem těla nebo dýchacími orgány (žábrami, plicními vaky nebo vzdušnicemi)</a:t>
            </a:r>
          </a:p>
          <a:p>
            <a:r>
              <a:rPr lang="cs-CZ" dirty="0" smtClean="0"/>
              <a:t>cévní soustava je otevřená – krev není uzavřená v cévách, je volně v těle</a:t>
            </a:r>
          </a:p>
          <a:p>
            <a:r>
              <a:rPr lang="cs-CZ" dirty="0" smtClean="0"/>
              <a:t>vylučovací soustava – jednoduché ledviny nebo </a:t>
            </a:r>
            <a:r>
              <a:rPr lang="cs-CZ" dirty="0" err="1" smtClean="0"/>
              <a:t>malpighické</a:t>
            </a:r>
            <a:r>
              <a:rPr lang="cs-CZ" dirty="0" smtClean="0"/>
              <a:t> trubice (trubičky, které ústí do střeva)</a:t>
            </a:r>
            <a:endParaRPr lang="cs-CZ" dirty="0"/>
          </a:p>
        </p:txBody>
      </p:sp>
      <p:pic>
        <p:nvPicPr>
          <p:cNvPr id="5122" name="Picture 2" descr="C:\Users\FiedlerovaI\AppData\Local\Microsoft\Windows\Temporary Internet Files\Content.IE5\NIAWPEHL\MC9004362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878" y="11247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398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většinou oddělené pohlaví</a:t>
            </a:r>
          </a:p>
          <a:p>
            <a:r>
              <a:rPr lang="cs-CZ" dirty="0" smtClean="0"/>
              <a:t>- z oplozeného vajíčka se líhnou mláďata podobná dospělcům</a:t>
            </a:r>
          </a:p>
          <a:p>
            <a:r>
              <a:rPr lang="cs-CZ" dirty="0" smtClean="0"/>
              <a:t>- z oplozeného vajíčka se líhnou larvy, které se přeměňují v dospělce</a:t>
            </a:r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5TF57ZSW\MP9004069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74596" y="4021940"/>
            <a:ext cx="216660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S7687CZ2\MP9004069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4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Členovci - význam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268760"/>
            <a:ext cx="8229600" cy="547260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Nejpočetnější živočišný druh – 1,5 mil. druhů</a:t>
            </a:r>
          </a:p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¾ všech živočichů jsou členovci.</a:t>
            </a:r>
          </a:p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Rozšíření – všechny biotopy</a:t>
            </a:r>
          </a:p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Ektoparazité</a:t>
            </a:r>
          </a:p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Opylovači rostlin</a:t>
            </a:r>
          </a:p>
          <a:p>
            <a:pPr>
              <a:lnSpc>
                <a:spcPct val="90000"/>
              </a:lnSpc>
            </a:pPr>
            <a:r>
              <a:rPr lang="cs-CZ" sz="4000" dirty="0">
                <a:latin typeface="Comic Sans MS" pitchFamily="66" charset="0"/>
              </a:rPr>
              <a:t>Bioindikátory čistoty životního prostředí</a:t>
            </a:r>
            <a:r>
              <a:rPr lang="cs-CZ" sz="4000" b="1" dirty="0">
                <a:latin typeface="Comic Sans MS" pitchFamily="66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72876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472608"/>
          </a:xfrm>
        </p:spPr>
        <p:txBody>
          <a:bodyPr/>
          <a:lstStyle/>
          <a:p>
            <a:r>
              <a:rPr lang="cs-CZ" sz="4400" i="1" dirty="0" smtClean="0"/>
              <a:t>Kmen</a:t>
            </a:r>
            <a:r>
              <a:rPr lang="cs-CZ" sz="4400" dirty="0" smtClean="0"/>
              <a:t>:      Členovci</a:t>
            </a:r>
          </a:p>
          <a:p>
            <a:r>
              <a:rPr lang="cs-CZ" i="1" dirty="0" smtClean="0"/>
              <a:t>Podkmeny</a:t>
            </a:r>
            <a:r>
              <a:rPr lang="cs-CZ" dirty="0" smtClean="0"/>
              <a:t>:    1. trilobiti</a:t>
            </a:r>
            <a:br>
              <a:rPr lang="cs-CZ" dirty="0" smtClean="0"/>
            </a:br>
            <a:r>
              <a:rPr lang="cs-CZ" dirty="0" smtClean="0"/>
              <a:t>                        2. klepítkatci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3. korýši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  <a:r>
              <a:rPr lang="cs-CZ" i="1" dirty="0" smtClean="0"/>
              <a:t>třídy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4. </a:t>
            </a:r>
            <a:r>
              <a:rPr lang="cs-CZ" dirty="0" err="1" smtClean="0"/>
              <a:t>stonožkovci</a:t>
            </a:r>
            <a:r>
              <a:rPr lang="cs-CZ" dirty="0" smtClean="0"/>
              <a:t>         </a:t>
            </a:r>
            <a:r>
              <a:rPr lang="cs-CZ" sz="2800" dirty="0" smtClean="0"/>
              <a:t>stonožky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                </a:t>
            </a:r>
            <a:r>
              <a:rPr lang="cs-CZ" sz="2800" dirty="0" smtClean="0"/>
              <a:t>mnohonožky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   5. </a:t>
            </a:r>
            <a:r>
              <a:rPr lang="cs-CZ" dirty="0" smtClean="0"/>
              <a:t>šestinozí              </a:t>
            </a:r>
            <a:r>
              <a:rPr lang="cs-CZ" sz="2800" dirty="0" smtClean="0"/>
              <a:t>chvostoskoci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hmyz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724128" y="4509120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724128" y="4509120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364088" y="566124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364088" y="5661248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FiedlerovaI\AppData\Local\Microsoft\Windows\Temporary Internet Files\Content.IE5\5TF57ZSW\MP9002555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031" y="404664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edlerovaI\AppData\Local\Microsoft\Windows\Temporary Internet Files\Content.IE5\7ZD6FQNA\MP900401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17280"/>
            <a:ext cx="2526784" cy="168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174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1</a:t>
            </a:r>
            <a:r>
              <a:rPr lang="cs-CZ" sz="2000" dirty="0" smtClean="0"/>
              <a:t>.Podkmen</a:t>
            </a:r>
            <a:r>
              <a:rPr lang="cs-CZ" dirty="0" smtClean="0"/>
              <a:t> Trilobiti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5328592"/>
          </a:xfrm>
        </p:spPr>
        <p:txBody>
          <a:bodyPr/>
          <a:lstStyle/>
          <a:p>
            <a:r>
              <a:rPr lang="cs-CZ" dirty="0" smtClean="0"/>
              <a:t>Vymřelý podkmen členovců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017886"/>
            <a:ext cx="5171854" cy="4176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2017886"/>
            <a:ext cx="3600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Velká naleziště trilobitů jsou také v Čechách, nejvíce v oblasti zvané </a:t>
            </a:r>
            <a:r>
              <a:rPr lang="cs-CZ" sz="2400" b="1" dirty="0" err="1" smtClean="0"/>
              <a:t>Barrandien</a:t>
            </a:r>
            <a:r>
              <a:rPr lang="cs-CZ" sz="2400" dirty="0" smtClean="0"/>
              <a:t> (oblast mezi Prahou a Plzní), jehož centrální částí je Český kras. </a:t>
            </a:r>
          </a:p>
          <a:p>
            <a:r>
              <a:rPr lang="cs-CZ" sz="2400" dirty="0" smtClean="0"/>
              <a:t>Výzkumem českých trilobitů proslul v 19. století zejména francouzský inženýr a přírodovědec Joachim </a:t>
            </a:r>
            <a:r>
              <a:rPr lang="cs-CZ" sz="2400" dirty="0" err="1" smtClean="0"/>
              <a:t>Barrande</a:t>
            </a:r>
            <a:r>
              <a:rPr lang="cs-CZ" sz="2400" dirty="0" smtClean="0"/>
              <a:t>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5097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Zdoje</a:t>
            </a:r>
            <a:r>
              <a:rPr lang="cs-CZ" dirty="0" smtClean="0"/>
              <a:t>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Trilobiti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2011-03-12]. Dostupné z: </a:t>
            </a:r>
            <a:r>
              <a:rPr lang="cs-CZ" sz="2000" dirty="0" smtClean="0">
                <a:effectLst/>
                <a:hlinkClick r:id="rId2"/>
              </a:rPr>
              <a:t>http://commons.wikimedia.org/wiki/File:Trilobitegrowth.jpg?uselang=cs</a:t>
            </a:r>
            <a:endParaRPr lang="cs-CZ" sz="2000" dirty="0"/>
          </a:p>
          <a:p>
            <a:r>
              <a:rPr lang="cs-CZ" sz="2000" dirty="0" smtClean="0">
                <a:effectLst/>
              </a:rPr>
              <a:t>MICROSOFT. COM. </a:t>
            </a:r>
            <a:r>
              <a:rPr lang="cs-CZ" sz="2000" i="1" dirty="0" smtClean="0">
                <a:effectLst/>
              </a:rPr>
              <a:t>Obrázky</a:t>
            </a:r>
            <a:r>
              <a:rPr lang="cs-CZ" sz="2000" dirty="0" smtClean="0">
                <a:effectLst/>
              </a:rPr>
              <a:t> [online]. 2012. vyd. 2012 [cit. 2011-03-12]. Dostupné z: </a:t>
            </a:r>
            <a:r>
              <a:rPr lang="cs-CZ" sz="2000" dirty="0" smtClean="0">
                <a:effectLst/>
                <a:hlinkClick r:id="rId3"/>
              </a:rPr>
              <a:t>http://office.microsoft.com/cs-cz/images/?CTT=6&amp;ver=14&amp;app=powerpnt.exe</a:t>
            </a:r>
            <a:endParaRPr lang="cs-CZ" sz="2000" dirty="0" smtClean="0">
              <a:effectLst/>
            </a:endParaRPr>
          </a:p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ISBN 978-80-7235-374-3. </a:t>
            </a:r>
            <a:endParaRPr lang="cs-CZ" sz="2000" dirty="0" smtClean="0"/>
          </a:p>
          <a:p>
            <a:r>
              <a:rPr lang="cs-CZ" sz="2000" dirty="0"/>
              <a:t>ČERNÍK, Vladimír, Vítězslav BIČÍK a Zdeněk MARTINEC. </a:t>
            </a:r>
            <a:r>
              <a:rPr lang="cs-CZ" sz="2000" i="1" dirty="0"/>
              <a:t>Přírodopis 1</a:t>
            </a:r>
            <a:r>
              <a:rPr lang="cs-CZ" sz="2000" dirty="0"/>
              <a:t>: </a:t>
            </a:r>
            <a:r>
              <a:rPr lang="cs-CZ" sz="2000" i="1" dirty="0"/>
              <a:t>pro 6. ročník základní školy a nižší ročníky víceletých gymnázií</a:t>
            </a:r>
            <a:r>
              <a:rPr lang="cs-CZ" sz="2000" dirty="0"/>
              <a:t>. první, přepracované vydání. Praha: SPN-pedagogické nakladatelství, a.s., 1999. </a:t>
            </a:r>
            <a:r>
              <a:rPr lang="cs-CZ" sz="2000"/>
              <a:t>ISBN 80-7235-068-4.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865231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482</Words>
  <Application>Microsoft Office PowerPoint</Application>
  <PresentationFormat>Předvádění na obrazovce (4:3)</PresentationFormat>
  <Paragraphs>50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Členovci </vt:lpstr>
      <vt:lpstr>Stavba těla</vt:lpstr>
      <vt:lpstr>Stavba těla</vt:lpstr>
      <vt:lpstr>Rozmnožování</vt:lpstr>
      <vt:lpstr>Členovci - význam</vt:lpstr>
      <vt:lpstr>Systém</vt:lpstr>
      <vt:lpstr>1.Podkmen Trilobiti</vt:lpstr>
      <vt:lpstr>Zdoje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Členovci</dc:title>
  <dc:creator>Fiedlerová Ivana</dc:creator>
  <cp:lastModifiedBy>Fiedlerová Ivana</cp:lastModifiedBy>
  <cp:revision>23</cp:revision>
  <dcterms:created xsi:type="dcterms:W3CDTF">2012-03-01T16:28:06Z</dcterms:created>
  <dcterms:modified xsi:type="dcterms:W3CDTF">2012-03-11T17:52:18Z</dcterms:modified>
</cp:coreProperties>
</file>