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8"/>
  </p:notesMasterIdLst>
  <p:handoutMasterIdLst>
    <p:handoutMasterId r:id="rId9"/>
  </p:handoutMasterIdLst>
  <p:sldIdLst>
    <p:sldId id="257" r:id="rId2"/>
    <p:sldId id="267" r:id="rId3"/>
    <p:sldId id="263" r:id="rId4"/>
    <p:sldId id="264" r:id="rId5"/>
    <p:sldId id="265" r:id="rId6"/>
    <p:sldId id="262" r:id="rId7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9900"/>
    <a:srgbClr val="FFCC00"/>
    <a:srgbClr val="8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88099" autoAdjust="0"/>
  </p:normalViewPr>
  <p:slideViewPr>
    <p:cSldViewPr>
      <p:cViewPr>
        <p:scale>
          <a:sx n="90" d="100"/>
          <a:sy n="90" d="100"/>
        </p:scale>
        <p:origin x="-816" y="33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6906677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741078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741078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741078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i="1" dirty="0" smtClean="0"/>
              <a:t>Poznámky: Žáci se snaží přepsat zadaný text. </a:t>
            </a:r>
            <a:endParaRPr lang="cs-CZ" i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143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C89FC-B90A-4C3E-8F48-319753FF57D6}" type="datetime1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774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9434C5-C947-406C-B38C-06D4623F4745}" type="datetime1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8819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CFBCC9-393C-4D5F-8F4C-5E5EF97C8E27}" type="datetime1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5005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1F79A9-9017-43AD-95D2-8A6F5296D17B}" type="datetime1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164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72C59-0815-45AC-9B89-F9556FD19F6F}" type="datetime1">
              <a:rPr lang="cs-CZ" smtClean="0"/>
              <a:t>12.3.2012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726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0D6BAB-B232-4AB7-A401-1F5EDEE22F44}" type="datetime1">
              <a:rPr lang="cs-CZ" smtClean="0"/>
              <a:t>12.3.2012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9714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257127-3AB7-4E72-9D17-824131BA039F}" type="datetime1">
              <a:rPr lang="cs-CZ" smtClean="0"/>
              <a:t>12.3.2012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3613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90AAC7-3A84-439C-8C74-F85C545C58F7}" type="datetime1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215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E3AABD-1342-4C0E-B060-62E07417265C}" type="datetime1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7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D8AEC9-FAC1-4289-8BC7-93E9927689BA}" type="datetime1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931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4EE00E-9F92-479E-8FB5-3162D3A89BC8}" type="datetime1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4107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3115FD-4E29-4074-BBFA-60ACC492D431}" type="datetime1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Podnadpis 2"/>
          <p:cNvSpPr>
            <a:spLocks noGrp="1"/>
          </p:cNvSpPr>
          <p:nvPr>
            <p:ph type="subTitle" idx="1"/>
          </p:nvPr>
        </p:nvSpPr>
        <p:spPr>
          <a:xfrm>
            <a:off x="0" y="1916832"/>
            <a:ext cx="9144000" cy="3816424"/>
          </a:xfrm>
        </p:spPr>
        <p:txBody>
          <a:bodyPr>
            <a:normAutofit lnSpcReduction="10000"/>
          </a:bodyPr>
          <a:lstStyle/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Informační a komunikační technologie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ovládání a nastavení počítače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Klávesnice – psaní znaku @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VY_32_INOVACE_05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1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Vypracoval: Josef </a:t>
            </a:r>
            <a:r>
              <a:rPr lang="cs-CZ" sz="1500" dirty="0" err="1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Haláček</a:t>
            </a:r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, 08 - 2011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708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Předmět: Informatika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6.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psaní znaku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@.</a:t>
            </a:r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PowerPoint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(spuštění klávesou F5, animace se </a:t>
            </a:r>
          </a:p>
          <a:p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                  spouští kliknutím myši), výklad nové látky, podrobnější metodika viz. </a:t>
            </a:r>
          </a:p>
          <a:p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                  poznámky u jednotlivých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snímků.   </a:t>
            </a:r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Pomůcky: počítač</a:t>
            </a:r>
            <a:r>
              <a:rPr lang="cs-CZ" sz="1500" smtClean="0">
                <a:latin typeface="Tahoma" pitchFamily="34" charset="0"/>
                <a:ea typeface="Tahoma" pitchFamily="34" charset="0"/>
                <a:cs typeface="Tahoma" pitchFamily="34" charset="0"/>
              </a:rPr>
              <a:t>, </a:t>
            </a:r>
            <a:r>
              <a:rPr lang="cs-CZ" sz="1500" smtClean="0">
                <a:latin typeface="Tahoma" pitchFamily="34" charset="0"/>
                <a:ea typeface="Tahoma" pitchFamily="34" charset="0"/>
                <a:cs typeface="Tahoma" pitchFamily="34" charset="0"/>
              </a:rPr>
              <a:t>dataprojektor.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06805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5" name="Picture 9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674" t="29820" r="11674" b="29820"/>
          <a:stretch/>
        </p:blipFill>
        <p:spPr bwMode="auto">
          <a:xfrm>
            <a:off x="179512" y="980728"/>
            <a:ext cx="8847251" cy="261894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539552" y="3789040"/>
            <a:ext cx="472738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Př. 1: </a:t>
            </a:r>
            <a:r>
              <a:rPr lang="cs-CZ" dirty="0"/>
              <a:t>Znak @ musí být v každé e-mailové adrese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2051720" y="4392350"/>
            <a:ext cx="669674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>
                <a:solidFill>
                  <a:schemeClr val="accent1">
                    <a:lumMod val="75000"/>
                  </a:schemeClr>
                </a:solidFill>
              </a:rPr>
              <a:t>S</a:t>
            </a:r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tiskneme tlačítko Alt  </a:t>
            </a:r>
            <a:r>
              <a:rPr lang="cs-CZ" i="1" dirty="0" err="1" smtClean="0">
                <a:solidFill>
                  <a:schemeClr val="accent1">
                    <a:lumMod val="75000"/>
                  </a:schemeClr>
                </a:solidFill>
              </a:rPr>
              <a:t>Gr</a:t>
            </a:r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, držíme a stiskneme tlačítko V a uvolníme klávesu Alt </a:t>
            </a:r>
            <a:r>
              <a:rPr lang="cs-CZ" i="1" dirty="0" err="1" smtClean="0">
                <a:solidFill>
                  <a:schemeClr val="accent1">
                    <a:lumMod val="75000"/>
                  </a:schemeClr>
                </a:solidFill>
              </a:rPr>
              <a:t>Gr</a:t>
            </a:r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.</a:t>
            </a:r>
          </a:p>
          <a:p>
            <a:endParaRPr lang="cs-CZ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39552" y="404664"/>
            <a:ext cx="792088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>
                <a:latin typeface="Tahoma" pitchFamily="34" charset="0"/>
                <a:ea typeface="Tahoma" pitchFamily="34" charset="0"/>
                <a:cs typeface="Tahoma" pitchFamily="34" charset="0"/>
              </a:rPr>
              <a:t>Psaní </a:t>
            </a:r>
            <a:r>
              <a:rPr lang="cs-CZ" sz="16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znaku @.</a:t>
            </a:r>
            <a:endParaRPr lang="cs-CZ" sz="16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9" name="Ovál 18"/>
          <p:cNvSpPr/>
          <p:nvPr/>
        </p:nvSpPr>
        <p:spPr>
          <a:xfrm>
            <a:off x="1537051" y="3789040"/>
            <a:ext cx="360040" cy="360040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0" name="Skupina 19"/>
          <p:cNvGrpSpPr/>
          <p:nvPr/>
        </p:nvGrpSpPr>
        <p:grpSpPr>
          <a:xfrm>
            <a:off x="2615212" y="2661853"/>
            <a:ext cx="288032" cy="346712"/>
            <a:chOff x="3635896" y="2348880"/>
            <a:chExt cx="288032" cy="346712"/>
          </a:xfrm>
        </p:grpSpPr>
        <p:sp>
          <p:nvSpPr>
            <p:cNvPr id="21" name="Obdélník 20"/>
            <p:cNvSpPr/>
            <p:nvPr/>
          </p:nvSpPr>
          <p:spPr>
            <a:xfrm>
              <a:off x="3635896" y="2348880"/>
              <a:ext cx="288032" cy="346712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3635896" y="2359913"/>
              <a:ext cx="288032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200" dirty="0" smtClean="0"/>
                <a:t>V</a:t>
              </a:r>
            </a:p>
          </p:txBody>
        </p:sp>
      </p:grpSp>
      <p:grpSp>
        <p:nvGrpSpPr>
          <p:cNvPr id="3" name="Skupina 2"/>
          <p:cNvGrpSpPr/>
          <p:nvPr/>
        </p:nvGrpSpPr>
        <p:grpSpPr>
          <a:xfrm>
            <a:off x="4417283" y="3008565"/>
            <a:ext cx="488384" cy="348427"/>
            <a:chOff x="4417283" y="3069540"/>
            <a:chExt cx="488384" cy="276419"/>
          </a:xfrm>
        </p:grpSpPr>
        <p:sp>
          <p:nvSpPr>
            <p:cNvPr id="25" name="Obdélník 24"/>
            <p:cNvSpPr/>
            <p:nvPr/>
          </p:nvSpPr>
          <p:spPr>
            <a:xfrm>
              <a:off x="4465943" y="3099737"/>
              <a:ext cx="399882" cy="246222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4417283" y="3069540"/>
              <a:ext cx="488384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800" b="1" dirty="0" smtClean="0"/>
                <a:t>Alt </a:t>
              </a:r>
              <a:r>
                <a:rPr lang="cs-CZ" sz="800" b="1" dirty="0" err="1" smtClean="0"/>
                <a:t>Gr</a:t>
              </a:r>
              <a:endParaRPr lang="cs-CZ" sz="800" b="1" dirty="0"/>
            </a:p>
          </p:txBody>
        </p:sp>
      </p:grpSp>
      <p:sp>
        <p:nvSpPr>
          <p:cNvPr id="7" name="TextovéPole 6"/>
          <p:cNvSpPr txBox="1"/>
          <p:nvPr/>
        </p:nvSpPr>
        <p:spPr>
          <a:xfrm>
            <a:off x="5148064" y="3789040"/>
            <a:ext cx="50405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>
                <a:solidFill>
                  <a:srgbClr val="FF0000"/>
                </a:solidFill>
              </a:rPr>
              <a:t>@</a:t>
            </a:r>
          </a:p>
        </p:txBody>
      </p:sp>
    </p:spTree>
    <p:extLst>
      <p:ext uri="{BB962C8B-B14F-4D97-AF65-F5344CB8AC3E}">
        <p14:creationId xmlns:p14="http://schemas.microsoft.com/office/powerpoint/2010/main" val="12575067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5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xit" presetSubtype="0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5" name="Picture 9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674" t="29820" r="11674" b="29820"/>
          <a:stretch/>
        </p:blipFill>
        <p:spPr bwMode="auto">
          <a:xfrm>
            <a:off x="179512" y="980728"/>
            <a:ext cx="8847251" cy="261894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539552" y="3789040"/>
            <a:ext cx="484440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Př. 2: </a:t>
            </a:r>
            <a:r>
              <a:rPr lang="cs-CZ" dirty="0"/>
              <a:t>Znak @ musí být v každé e-mailové adrese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2051720" y="4392350"/>
            <a:ext cx="669674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>
                <a:solidFill>
                  <a:schemeClr val="accent1">
                    <a:lumMod val="75000"/>
                  </a:schemeClr>
                </a:solidFill>
              </a:rPr>
              <a:t>S</a:t>
            </a:r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tiskneme tlačítko Alt , držíme a stiskneme po sobě číslice 6 a 4 a uvolníme klávesu Alt. </a:t>
            </a:r>
          </a:p>
          <a:p>
            <a:endParaRPr lang="cs-CZ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39552" y="404664"/>
            <a:ext cx="792088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>
                <a:latin typeface="Tahoma" pitchFamily="34" charset="0"/>
                <a:ea typeface="Tahoma" pitchFamily="34" charset="0"/>
                <a:cs typeface="Tahoma" pitchFamily="34" charset="0"/>
              </a:rPr>
              <a:t>Psaní </a:t>
            </a:r>
            <a:r>
              <a:rPr lang="cs-CZ" sz="16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znaku @.</a:t>
            </a:r>
            <a:endParaRPr lang="cs-CZ" sz="16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9" name="Ovál 18"/>
          <p:cNvSpPr/>
          <p:nvPr/>
        </p:nvSpPr>
        <p:spPr>
          <a:xfrm>
            <a:off x="1537051" y="3789040"/>
            <a:ext cx="360040" cy="360040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0" name="Skupina 19"/>
          <p:cNvGrpSpPr/>
          <p:nvPr/>
        </p:nvGrpSpPr>
        <p:grpSpPr>
          <a:xfrm>
            <a:off x="8028384" y="2326174"/>
            <a:ext cx="288032" cy="346712"/>
            <a:chOff x="3635896" y="2348880"/>
            <a:chExt cx="288032" cy="346712"/>
          </a:xfrm>
        </p:grpSpPr>
        <p:sp>
          <p:nvSpPr>
            <p:cNvPr id="21" name="Obdélník 20"/>
            <p:cNvSpPr/>
            <p:nvPr/>
          </p:nvSpPr>
          <p:spPr>
            <a:xfrm>
              <a:off x="3635896" y="2348880"/>
              <a:ext cx="288032" cy="346712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3635896" y="2359913"/>
              <a:ext cx="288032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200" dirty="0" smtClean="0"/>
                <a:t>6</a:t>
              </a:r>
            </a:p>
          </p:txBody>
        </p:sp>
      </p:grpSp>
      <p:grpSp>
        <p:nvGrpSpPr>
          <p:cNvPr id="3" name="Skupina 2"/>
          <p:cNvGrpSpPr/>
          <p:nvPr/>
        </p:nvGrpSpPr>
        <p:grpSpPr>
          <a:xfrm>
            <a:off x="1526744" y="3018772"/>
            <a:ext cx="448542" cy="348427"/>
            <a:chOff x="4417283" y="3069540"/>
            <a:chExt cx="488384" cy="276419"/>
          </a:xfrm>
        </p:grpSpPr>
        <p:sp>
          <p:nvSpPr>
            <p:cNvPr id="25" name="Obdélník 24"/>
            <p:cNvSpPr/>
            <p:nvPr/>
          </p:nvSpPr>
          <p:spPr>
            <a:xfrm>
              <a:off x="4465943" y="3099737"/>
              <a:ext cx="399882" cy="246222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4417283" y="3069540"/>
              <a:ext cx="488384" cy="17091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800" b="1" dirty="0" smtClean="0"/>
                <a:t>Alt </a:t>
              </a:r>
              <a:endParaRPr lang="cs-CZ" sz="800" b="1" dirty="0"/>
            </a:p>
          </p:txBody>
        </p:sp>
      </p:grpSp>
      <p:sp>
        <p:nvSpPr>
          <p:cNvPr id="7" name="TextovéPole 6"/>
          <p:cNvSpPr txBox="1"/>
          <p:nvPr/>
        </p:nvSpPr>
        <p:spPr>
          <a:xfrm>
            <a:off x="5652120" y="3760992"/>
            <a:ext cx="50405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>
                <a:solidFill>
                  <a:srgbClr val="FF0000"/>
                </a:solidFill>
              </a:rPr>
              <a:t>@</a:t>
            </a:r>
          </a:p>
        </p:txBody>
      </p:sp>
      <p:grpSp>
        <p:nvGrpSpPr>
          <p:cNvPr id="16" name="Skupina 15"/>
          <p:cNvGrpSpPr/>
          <p:nvPr/>
        </p:nvGrpSpPr>
        <p:grpSpPr>
          <a:xfrm>
            <a:off x="7236296" y="2337207"/>
            <a:ext cx="288032" cy="346712"/>
            <a:chOff x="3635896" y="2348880"/>
            <a:chExt cx="288032" cy="346712"/>
          </a:xfrm>
        </p:grpSpPr>
        <p:sp>
          <p:nvSpPr>
            <p:cNvPr id="17" name="Obdélník 16"/>
            <p:cNvSpPr/>
            <p:nvPr/>
          </p:nvSpPr>
          <p:spPr>
            <a:xfrm>
              <a:off x="3635896" y="2348880"/>
              <a:ext cx="288032" cy="346712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3635896" y="2359913"/>
              <a:ext cx="288032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200" dirty="0" smtClean="0"/>
                <a:t>4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6645787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5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5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xit" presetSubtype="0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5" name="Picture 9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674" t="29820" r="11674" b="29820"/>
          <a:stretch/>
        </p:blipFill>
        <p:spPr bwMode="auto">
          <a:xfrm>
            <a:off x="179512" y="980728"/>
            <a:ext cx="8847251" cy="261894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539552" y="3789040"/>
            <a:ext cx="484440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Př. 3: </a:t>
            </a:r>
            <a:r>
              <a:rPr lang="cs-CZ" dirty="0"/>
              <a:t>Znak @ musí být v každé e-mailové adrese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2051720" y="4392350"/>
            <a:ext cx="669674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>
                <a:solidFill>
                  <a:schemeClr val="accent1">
                    <a:lumMod val="75000"/>
                  </a:schemeClr>
                </a:solidFill>
              </a:rPr>
              <a:t>P</a:t>
            </a:r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řepneme se na anglickou klávesnici EN, stiskneme a držíme tlačítko Shift a klikneme na klávesu se znakem @.</a:t>
            </a:r>
          </a:p>
          <a:p>
            <a:endParaRPr lang="cs-CZ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39552" y="404664"/>
            <a:ext cx="792088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>
                <a:latin typeface="Tahoma" pitchFamily="34" charset="0"/>
                <a:ea typeface="Tahoma" pitchFamily="34" charset="0"/>
                <a:cs typeface="Tahoma" pitchFamily="34" charset="0"/>
              </a:rPr>
              <a:t>Psaní </a:t>
            </a:r>
            <a:r>
              <a:rPr lang="cs-CZ" sz="16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znaku @</a:t>
            </a:r>
            <a:endParaRPr lang="cs-CZ" sz="16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9" name="Ovál 18"/>
          <p:cNvSpPr/>
          <p:nvPr/>
        </p:nvSpPr>
        <p:spPr>
          <a:xfrm>
            <a:off x="1537051" y="3789040"/>
            <a:ext cx="360040" cy="360040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0" name="Skupina 19"/>
          <p:cNvGrpSpPr/>
          <p:nvPr/>
        </p:nvGrpSpPr>
        <p:grpSpPr>
          <a:xfrm>
            <a:off x="1249019" y="1700808"/>
            <a:ext cx="288032" cy="346712"/>
            <a:chOff x="3635896" y="2348880"/>
            <a:chExt cx="288032" cy="346712"/>
          </a:xfrm>
        </p:grpSpPr>
        <p:sp>
          <p:nvSpPr>
            <p:cNvPr id="21" name="Obdélník 20"/>
            <p:cNvSpPr/>
            <p:nvPr/>
          </p:nvSpPr>
          <p:spPr>
            <a:xfrm>
              <a:off x="3635896" y="2348880"/>
              <a:ext cx="288032" cy="346712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3635896" y="2359913"/>
              <a:ext cx="288032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200" dirty="0" smtClean="0"/>
                <a:t>@</a:t>
              </a:r>
            </a:p>
          </p:txBody>
        </p:sp>
      </p:grpSp>
      <p:sp>
        <p:nvSpPr>
          <p:cNvPr id="7" name="TextovéPole 6"/>
          <p:cNvSpPr txBox="1"/>
          <p:nvPr/>
        </p:nvSpPr>
        <p:spPr>
          <a:xfrm>
            <a:off x="5652120" y="3760992"/>
            <a:ext cx="50405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>
                <a:solidFill>
                  <a:srgbClr val="FF0000"/>
                </a:solidFill>
              </a:rPr>
              <a:t>@</a:t>
            </a:r>
          </a:p>
        </p:txBody>
      </p:sp>
      <p:grpSp>
        <p:nvGrpSpPr>
          <p:cNvPr id="27" name="Skupina 26"/>
          <p:cNvGrpSpPr/>
          <p:nvPr/>
        </p:nvGrpSpPr>
        <p:grpSpPr>
          <a:xfrm>
            <a:off x="539552" y="2708920"/>
            <a:ext cx="1015540" cy="288032"/>
            <a:chOff x="929173" y="5085184"/>
            <a:chExt cx="1015540" cy="288032"/>
          </a:xfrm>
        </p:grpSpPr>
        <p:sp>
          <p:nvSpPr>
            <p:cNvPr id="28" name="Obdélník 27"/>
            <p:cNvSpPr/>
            <p:nvPr/>
          </p:nvSpPr>
          <p:spPr>
            <a:xfrm>
              <a:off x="929173" y="5085184"/>
              <a:ext cx="997499" cy="288032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TextovéPole 28"/>
            <p:cNvSpPr txBox="1"/>
            <p:nvPr/>
          </p:nvSpPr>
          <p:spPr>
            <a:xfrm>
              <a:off x="947214" y="5096217"/>
              <a:ext cx="997499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1200" b="1" dirty="0" smtClean="0"/>
                <a:t>Shift</a:t>
              </a:r>
              <a:endParaRPr lang="cs-CZ" sz="1200" b="1" dirty="0"/>
            </a:p>
          </p:txBody>
        </p:sp>
      </p:grpSp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3148"/>
          <a:stretch/>
        </p:blipFill>
        <p:spPr bwMode="auto">
          <a:xfrm>
            <a:off x="467544" y="5017100"/>
            <a:ext cx="8318955" cy="7881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0" name="Ovál 29"/>
          <p:cNvSpPr/>
          <p:nvPr/>
        </p:nvSpPr>
        <p:spPr>
          <a:xfrm>
            <a:off x="7380312" y="5517232"/>
            <a:ext cx="360040" cy="360040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21258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5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3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0" y="315089"/>
            <a:ext cx="91440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Psaní znaku @</a:t>
            </a:r>
            <a:endParaRPr lang="cs-CZ" sz="20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827584" y="1136614"/>
            <a:ext cx="5904656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/>
              <a:t>1. Školní adresa je info@zstgm-ck.cz.</a:t>
            </a:r>
          </a:p>
          <a:p>
            <a:endParaRPr lang="cs-CZ" sz="2000" dirty="0" smtClean="0"/>
          </a:p>
          <a:p>
            <a:r>
              <a:rPr lang="cs-CZ" sz="2000" dirty="0" smtClean="0"/>
              <a:t>2. Znak @ musí být v každé e-mailové adrese.</a:t>
            </a:r>
          </a:p>
          <a:p>
            <a:endParaRPr lang="cs-CZ" sz="2000" dirty="0" smtClean="0"/>
          </a:p>
          <a:p>
            <a:r>
              <a:rPr lang="cs-CZ" sz="2000" dirty="0" smtClean="0"/>
              <a:t>3. Znáte klávesovou zkratku pro znak @?</a:t>
            </a:r>
            <a:endParaRPr lang="cs-CZ" sz="2000" dirty="0"/>
          </a:p>
        </p:txBody>
      </p:sp>
      <p:sp>
        <p:nvSpPr>
          <p:cNvPr id="7" name="Ovál 6"/>
          <p:cNvSpPr/>
          <p:nvPr/>
        </p:nvSpPr>
        <p:spPr>
          <a:xfrm>
            <a:off x="3131840" y="1136614"/>
            <a:ext cx="360040" cy="360040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1619672" y="1772202"/>
            <a:ext cx="360040" cy="360040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4644008" y="2407790"/>
            <a:ext cx="360040" cy="360040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7616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7151</TotalTime>
  <Words>274</Words>
  <Application>Microsoft Office PowerPoint</Application>
  <PresentationFormat>Předvádění na obrazovce (4:3)</PresentationFormat>
  <Paragraphs>54</Paragraphs>
  <Slides>6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 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Martin Králík</cp:lastModifiedBy>
  <cp:revision>83</cp:revision>
  <dcterms:created xsi:type="dcterms:W3CDTF">2011-05-26T14:17:08Z</dcterms:created>
  <dcterms:modified xsi:type="dcterms:W3CDTF">2012-03-12T06:09:46Z</dcterms:modified>
</cp:coreProperties>
</file>