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8"/>
  </p:notesMasterIdLst>
  <p:handoutMasterIdLst>
    <p:handoutMasterId r:id="rId9"/>
  </p:handoutMasterIdLst>
  <p:sldIdLst>
    <p:sldId id="257" r:id="rId2"/>
    <p:sldId id="267" r:id="rId3"/>
    <p:sldId id="266" r:id="rId4"/>
    <p:sldId id="265" r:id="rId5"/>
    <p:sldId id="262" r:id="rId6"/>
    <p:sldId id="268" r:id="rId7"/>
  </p:sldIdLst>
  <p:sldSz cx="9144000" cy="6858000" type="screen4x3"/>
  <p:notesSz cx="9723438" cy="6858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00"/>
    <a:srgbClr val="FFCC00"/>
    <a:srgbClr val="8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88" autoAdjust="0"/>
    <p:restoredTop sz="88099" autoAdjust="0"/>
  </p:normalViewPr>
  <p:slideViewPr>
    <p:cSldViewPr>
      <p:cViewPr>
        <p:scale>
          <a:sx n="90" d="100"/>
          <a:sy n="90" d="100"/>
        </p:scale>
        <p:origin x="-816" y="21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ABF56E-5851-4BFE-87B0-E902D78DE3BC}" type="datetimeFigureOut">
              <a:rPr lang="cs-CZ" smtClean="0"/>
              <a:t>10. prosince 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F6C89A-844A-4C7B-B6F0-967C91740B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6906677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F4B3C5-9FB4-403B-ACC2-89905E69562F}" type="datetimeFigureOut">
              <a:rPr lang="cs-CZ" smtClean="0"/>
              <a:pPr/>
              <a:t>10. prosince 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2344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F46F9-9F01-48D2-845F-9818157833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22080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741078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741078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i="1" dirty="0" smtClean="0"/>
              <a:t>Poznámky: Žáci se snaží přepsat zadaný text. </a:t>
            </a:r>
            <a:endParaRPr lang="cs-CZ" i="1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1432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BC89FC-B90A-4C3E-8F48-319753FF57D6}" type="datetime1">
              <a:rPr lang="cs-CZ" smtClean="0"/>
              <a:t>10. prosince 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17746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9434C5-C947-406C-B38C-06D4623F4745}" type="datetime1">
              <a:rPr lang="cs-CZ" smtClean="0"/>
              <a:t>10. prosince 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88192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CFBCC9-393C-4D5F-8F4C-5E5EF97C8E27}" type="datetime1">
              <a:rPr lang="cs-CZ" smtClean="0"/>
              <a:t>10. prosince 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5005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1F79A9-9017-43AD-95D2-8A6F5296D17B}" type="datetime1">
              <a:rPr lang="cs-CZ" smtClean="0"/>
              <a:t>10. prosince 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1649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72C59-0815-45AC-9B89-F9556FD19F6F}" type="datetime1">
              <a:rPr lang="cs-CZ" smtClean="0"/>
              <a:t>10. prosince 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726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0D6BAB-B232-4AB7-A401-1F5EDEE22F44}" type="datetime1">
              <a:rPr lang="cs-CZ" smtClean="0"/>
              <a:t>10. prosince 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9714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257127-3AB7-4E72-9D17-824131BA039F}" type="datetime1">
              <a:rPr lang="cs-CZ" smtClean="0"/>
              <a:t>10. prosince 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3613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90AAC7-3A84-439C-8C74-F85C545C58F7}" type="datetime1">
              <a:rPr lang="cs-CZ" smtClean="0"/>
              <a:t>10. prosince 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1215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E3AABD-1342-4C0E-B060-62E07417265C}" type="datetime1">
              <a:rPr lang="cs-CZ" smtClean="0"/>
              <a:t>10. prosince 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275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D8AEC9-FAC1-4289-8BC7-93E9927689BA}" type="datetime1">
              <a:rPr lang="cs-CZ" smtClean="0"/>
              <a:t>10. prosince 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9312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4EE00E-9F92-479E-8FB5-3162D3A89BC8}" type="datetime1">
              <a:rPr lang="cs-CZ" smtClean="0"/>
              <a:t>10. prosince 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4107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3115FD-4E29-4074-BBFA-60ACC492D431}" type="datetime1">
              <a:rPr lang="cs-CZ" smtClean="0"/>
              <a:t>10. prosince 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2236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2656"/>
            <a:ext cx="5407025" cy="1046163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Podnadpis 2"/>
          <p:cNvSpPr>
            <a:spLocks noGrp="1"/>
          </p:cNvSpPr>
          <p:nvPr>
            <p:ph type="subTitle" idx="1"/>
          </p:nvPr>
        </p:nvSpPr>
        <p:spPr>
          <a:xfrm>
            <a:off x="0" y="1916832"/>
            <a:ext cx="9144000" cy="3816424"/>
          </a:xfrm>
        </p:spPr>
        <p:txBody>
          <a:bodyPr>
            <a:normAutofit fontScale="92500" lnSpcReduction="10000"/>
          </a:bodyPr>
          <a:lstStyle/>
          <a:p>
            <a:r>
              <a:rPr lang="cs-CZ" sz="15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Informační a komunikační technologie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Informační a komunikační technologie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ovládání a nastavení počítače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Klávesnice </a:t>
            </a:r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– </a:t>
            </a:r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psaní anglických znaků</a:t>
            </a:r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VY_32_INOVACE_06</a:t>
            </a:r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Sada 1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</a:t>
            </a:r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škola T. G. Masaryka, Český Krumlov, T. G. Masaryka 213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Vypracoval: Josef </a:t>
            </a:r>
            <a:r>
              <a:rPr lang="cs-CZ" sz="1500" dirty="0" err="1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Haláček</a:t>
            </a:r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, 08 - 2011</a:t>
            </a:r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Anotace: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Předmět: informatika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Ročník: 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6.</a:t>
            </a:r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psaní anglických znaků</a:t>
            </a:r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Forma výuky: prezentace v programu </a:t>
            </a:r>
            <a:r>
              <a:rPr lang="cs-CZ" sz="15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Powerpoint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(spuštění klávesou F5, animace se spouští kliknutím myši), 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výklad nové 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látky, podrobnější metodika viz. poznámky u jednotlivých snímků   </a:t>
            </a:r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Pomůcky: počítač, dataprojektor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5467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2339752" y="1308854"/>
            <a:ext cx="669674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i="1" dirty="0" smtClean="0">
                <a:solidFill>
                  <a:schemeClr val="accent1">
                    <a:lumMod val="75000"/>
                  </a:schemeClr>
                </a:solidFill>
              </a:rPr>
              <a:t>pokud máme na jedné klávese více znaků, tak platí, že ty v levé části psané červeně budou fungovat pro české rozložení klávesnice a ty </a:t>
            </a:r>
          </a:p>
          <a:p>
            <a:r>
              <a:rPr lang="cs-CZ" i="1" dirty="0" smtClean="0">
                <a:solidFill>
                  <a:schemeClr val="accent1">
                    <a:lumMod val="75000"/>
                  </a:schemeClr>
                </a:solidFill>
              </a:rPr>
              <a:t>v pravé části klávesy černě napsané pro anglické rozložení klávesnice</a:t>
            </a:r>
          </a:p>
          <a:p>
            <a:endParaRPr lang="cs-CZ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39552" y="404664"/>
            <a:ext cx="792088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>
                <a:latin typeface="Tahoma" pitchFamily="34" charset="0"/>
                <a:ea typeface="Tahoma" pitchFamily="34" charset="0"/>
                <a:cs typeface="Tahoma" pitchFamily="34" charset="0"/>
              </a:rPr>
              <a:t>Klávesnice </a:t>
            </a:r>
            <a:r>
              <a:rPr lang="cs-CZ" sz="16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– psaní anglických znaků</a:t>
            </a:r>
            <a:endParaRPr lang="cs-CZ" sz="16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graphicFrame>
        <p:nvGraphicFramePr>
          <p:cNvPr id="13" name="Tabulka 1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82929142"/>
              </p:ext>
            </p:extLst>
          </p:nvPr>
        </p:nvGraphicFramePr>
        <p:xfrm>
          <a:off x="966293" y="1401976"/>
          <a:ext cx="887760" cy="74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55712"/>
                <a:gridCol w="432048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4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$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č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cxnSp>
        <p:nvCxnSpPr>
          <p:cNvPr id="16" name="Přímá spojnice 15"/>
          <p:cNvCxnSpPr/>
          <p:nvPr/>
        </p:nvCxnSpPr>
        <p:spPr>
          <a:xfrm>
            <a:off x="1403648" y="1189605"/>
            <a:ext cx="0" cy="129614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 flipH="1">
            <a:off x="755576" y="3629429"/>
            <a:ext cx="12877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611560" y="980728"/>
            <a:ext cx="7094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CS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1784914" y="980728"/>
            <a:ext cx="7094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EN</a:t>
            </a:r>
            <a:endParaRPr lang="cs-CZ" dirty="0"/>
          </a:p>
        </p:txBody>
      </p:sp>
      <p:sp>
        <p:nvSpPr>
          <p:cNvPr id="34" name="Obdélník 33"/>
          <p:cNvSpPr/>
          <p:nvPr/>
        </p:nvSpPr>
        <p:spPr>
          <a:xfrm>
            <a:off x="2339752" y="2708920"/>
            <a:ext cx="669674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i="1" dirty="0" smtClean="0">
                <a:solidFill>
                  <a:schemeClr val="accent1">
                    <a:lumMod val="75000"/>
                  </a:schemeClr>
                </a:solidFill>
              </a:rPr>
              <a:t>dále platí, že znaky na klávese v horní části lze napsat pouze </a:t>
            </a:r>
          </a:p>
          <a:p>
            <a:r>
              <a:rPr lang="cs-CZ" i="1" dirty="0" smtClean="0">
                <a:solidFill>
                  <a:schemeClr val="accent1">
                    <a:lumMod val="75000"/>
                  </a:schemeClr>
                </a:solidFill>
              </a:rPr>
              <a:t>s klávesou Shift tak, jak již bylo popsáno v předchozích výkladech</a:t>
            </a:r>
          </a:p>
          <a:p>
            <a:endParaRPr lang="cs-CZ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graphicFrame>
        <p:nvGraphicFramePr>
          <p:cNvPr id="35" name="Tabulka 3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82929142"/>
              </p:ext>
            </p:extLst>
          </p:nvPr>
        </p:nvGraphicFramePr>
        <p:xfrm>
          <a:off x="966293" y="3261410"/>
          <a:ext cx="887760" cy="74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55712"/>
                <a:gridCol w="432048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4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$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č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36" name="TextovéPole 35"/>
          <p:cNvSpPr txBox="1"/>
          <p:nvPr/>
        </p:nvSpPr>
        <p:spPr>
          <a:xfrm>
            <a:off x="539552" y="2779713"/>
            <a:ext cx="7094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Shift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404555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5" name="Picture 9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674" t="29820" r="11674" b="29820"/>
          <a:stretch/>
        </p:blipFill>
        <p:spPr bwMode="auto">
          <a:xfrm>
            <a:off x="179512" y="980728"/>
            <a:ext cx="8847251" cy="261894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539553" y="3789040"/>
            <a:ext cx="820891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Př</a:t>
            </a:r>
            <a:r>
              <a:rPr lang="cs-CZ" dirty="0"/>
              <a:t>.: Společnost Ernst </a:t>
            </a:r>
            <a:r>
              <a:rPr lang="en-US" dirty="0"/>
              <a:t>&amp; </a:t>
            </a:r>
            <a:r>
              <a:rPr lang="cs-CZ" dirty="0" err="1"/>
              <a:t>Young</a:t>
            </a:r>
            <a:r>
              <a:rPr lang="cs-CZ" dirty="0"/>
              <a:t> patří mezi nejvýznamnější </a:t>
            </a:r>
            <a:r>
              <a:rPr lang="cs-CZ" dirty="0" smtClean="0"/>
              <a:t>celosvětové </a:t>
            </a:r>
            <a:r>
              <a:rPr lang="cs-CZ" dirty="0"/>
              <a:t>firmy poskytující </a:t>
            </a:r>
            <a:endParaRPr lang="en-US" dirty="0" smtClean="0"/>
          </a:p>
          <a:p>
            <a:r>
              <a:rPr lang="en-US" dirty="0" smtClean="0"/>
              <a:t>      </a:t>
            </a:r>
            <a:r>
              <a:rPr lang="cs-CZ" dirty="0" smtClean="0"/>
              <a:t>odborné poradenské</a:t>
            </a:r>
            <a:r>
              <a:rPr lang="en-US" dirty="0" smtClean="0"/>
              <a:t> </a:t>
            </a:r>
            <a:r>
              <a:rPr lang="cs-CZ" dirty="0" smtClean="0"/>
              <a:t>služby.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2051720" y="4365104"/>
            <a:ext cx="669674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i="1" dirty="0" smtClean="0">
                <a:solidFill>
                  <a:schemeClr val="accent1">
                    <a:lumMod val="75000"/>
                  </a:schemeClr>
                </a:solidFill>
              </a:rPr>
              <a:t>nejprve zkontrolujeme, zda máme anglické rozložení klávesnice</a:t>
            </a:r>
            <a:r>
              <a:rPr lang="en-US" i="1" dirty="0" smtClean="0">
                <a:solidFill>
                  <a:schemeClr val="accent1">
                    <a:lumMod val="75000"/>
                  </a:schemeClr>
                </a:solidFill>
              </a:rPr>
              <a:t>, </a:t>
            </a:r>
          </a:p>
          <a:p>
            <a:r>
              <a:rPr lang="cs-CZ" i="1" dirty="0" smtClean="0">
                <a:solidFill>
                  <a:schemeClr val="accent1">
                    <a:lumMod val="75000"/>
                  </a:schemeClr>
                </a:solidFill>
              </a:rPr>
              <a:t>dále stiskneme klávesu Shift a ní klávesu ampersand </a:t>
            </a:r>
            <a:r>
              <a:rPr lang="en-US" i="1" dirty="0" smtClean="0">
                <a:solidFill>
                  <a:schemeClr val="accent1">
                    <a:lumMod val="75000"/>
                  </a:schemeClr>
                </a:solidFill>
              </a:rPr>
              <a:t>&amp;</a:t>
            </a:r>
            <a:endParaRPr lang="cs-CZ" i="1" dirty="0" smtClean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39552" y="404664"/>
            <a:ext cx="792088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>
                <a:latin typeface="Tahoma" pitchFamily="34" charset="0"/>
                <a:ea typeface="Tahoma" pitchFamily="34" charset="0"/>
                <a:cs typeface="Tahoma" pitchFamily="34" charset="0"/>
              </a:rPr>
              <a:t>Klávesnice </a:t>
            </a:r>
            <a:r>
              <a:rPr lang="cs-CZ" sz="16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– </a:t>
            </a:r>
            <a:r>
              <a:rPr lang="en-US" sz="16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psan</a:t>
            </a:r>
            <a:r>
              <a:rPr lang="cs-CZ" sz="16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í anglických znaků</a:t>
            </a:r>
            <a:endParaRPr lang="cs-CZ" sz="16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9" name="Ovál 18"/>
          <p:cNvSpPr/>
          <p:nvPr/>
        </p:nvSpPr>
        <p:spPr>
          <a:xfrm>
            <a:off x="2483768" y="3813064"/>
            <a:ext cx="360040" cy="360040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0" name="Skupina 19"/>
          <p:cNvGrpSpPr/>
          <p:nvPr/>
        </p:nvGrpSpPr>
        <p:grpSpPr>
          <a:xfrm>
            <a:off x="2987824" y="1676984"/>
            <a:ext cx="288032" cy="346712"/>
            <a:chOff x="3635896" y="2348880"/>
            <a:chExt cx="288032" cy="346712"/>
          </a:xfrm>
        </p:grpSpPr>
        <p:sp>
          <p:nvSpPr>
            <p:cNvPr id="21" name="Obdélník 20"/>
            <p:cNvSpPr/>
            <p:nvPr/>
          </p:nvSpPr>
          <p:spPr>
            <a:xfrm>
              <a:off x="3635896" y="2348880"/>
              <a:ext cx="288032" cy="346712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3635896" y="2359913"/>
              <a:ext cx="288032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200" dirty="0" smtClean="0"/>
                <a:t>&amp;</a:t>
              </a:r>
              <a:endParaRPr lang="cs-CZ" sz="1200" dirty="0" smtClean="0"/>
            </a:p>
          </p:txBody>
        </p:sp>
      </p:grpSp>
      <p:sp>
        <p:nvSpPr>
          <p:cNvPr id="7" name="TextovéPole 6"/>
          <p:cNvSpPr txBox="1"/>
          <p:nvPr/>
        </p:nvSpPr>
        <p:spPr>
          <a:xfrm>
            <a:off x="5192863" y="3951422"/>
            <a:ext cx="50405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000" dirty="0" smtClean="0">
                <a:solidFill>
                  <a:srgbClr val="FF0000"/>
                </a:solidFill>
              </a:rPr>
              <a:t>&amp;</a:t>
            </a:r>
            <a:endParaRPr lang="cs-CZ" sz="3000" dirty="0">
              <a:solidFill>
                <a:srgbClr val="FF0000"/>
              </a:solidFill>
            </a:endParaRPr>
          </a:p>
        </p:txBody>
      </p:sp>
      <p:grpSp>
        <p:nvGrpSpPr>
          <p:cNvPr id="27" name="Skupina 26"/>
          <p:cNvGrpSpPr/>
          <p:nvPr/>
        </p:nvGrpSpPr>
        <p:grpSpPr>
          <a:xfrm>
            <a:off x="539552" y="2708920"/>
            <a:ext cx="1015540" cy="288032"/>
            <a:chOff x="929173" y="5085184"/>
            <a:chExt cx="1015540" cy="288032"/>
          </a:xfrm>
        </p:grpSpPr>
        <p:sp>
          <p:nvSpPr>
            <p:cNvPr id="28" name="Obdélník 27"/>
            <p:cNvSpPr/>
            <p:nvPr/>
          </p:nvSpPr>
          <p:spPr>
            <a:xfrm>
              <a:off x="929173" y="5085184"/>
              <a:ext cx="997499" cy="288032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TextovéPole 28"/>
            <p:cNvSpPr txBox="1"/>
            <p:nvPr/>
          </p:nvSpPr>
          <p:spPr>
            <a:xfrm>
              <a:off x="947214" y="5096217"/>
              <a:ext cx="997499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1200" b="1" dirty="0" smtClean="0"/>
                <a:t>Shift</a:t>
              </a:r>
              <a:endParaRPr lang="cs-CZ" sz="1200" b="1" dirty="0"/>
            </a:p>
          </p:txBody>
        </p:sp>
      </p:grp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2105"/>
          <a:stretch/>
        </p:blipFill>
        <p:spPr bwMode="auto">
          <a:xfrm>
            <a:off x="179512" y="5089418"/>
            <a:ext cx="8546308" cy="8598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0" name="Ovál 29"/>
          <p:cNvSpPr/>
          <p:nvPr/>
        </p:nvSpPr>
        <p:spPr>
          <a:xfrm>
            <a:off x="7438164" y="5322321"/>
            <a:ext cx="360040" cy="360040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21258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75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5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7" grpId="0"/>
      <p:bldP spid="30" grpId="1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0" y="315089"/>
            <a:ext cx="91440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>
                <a:latin typeface="Tahoma" pitchFamily="34" charset="0"/>
                <a:ea typeface="Tahoma" pitchFamily="34" charset="0"/>
                <a:cs typeface="Tahoma" pitchFamily="34" charset="0"/>
              </a:rPr>
              <a:t>Klávesnice – psaní anglických </a:t>
            </a:r>
            <a:r>
              <a:rPr lang="cs-CZ" sz="2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znaků</a:t>
            </a:r>
            <a:endParaRPr lang="cs-CZ" sz="20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827584" y="1136614"/>
            <a:ext cx="5904656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000" dirty="0" smtClean="0"/>
              <a:t>1. </a:t>
            </a:r>
            <a:r>
              <a:rPr lang="cs-CZ" sz="2000" dirty="0" smtClean="0"/>
              <a:t>Tričko, které jsem koupil v USA, stálo </a:t>
            </a:r>
            <a:r>
              <a:rPr lang="en-US" sz="2000" dirty="0" smtClean="0"/>
              <a:t>$10</a:t>
            </a:r>
            <a:r>
              <a:rPr lang="en-US" sz="2000" dirty="0" smtClean="0"/>
              <a:t>.</a:t>
            </a:r>
          </a:p>
          <a:p>
            <a:endParaRPr lang="cs-CZ" sz="2000" dirty="0" smtClean="0"/>
          </a:p>
          <a:p>
            <a:r>
              <a:rPr lang="cs-CZ" sz="2000" dirty="0" smtClean="0"/>
              <a:t>2. Ostré závorky </a:t>
            </a:r>
            <a:r>
              <a:rPr lang="en-US" sz="2000" dirty="0" smtClean="0"/>
              <a:t>&lt; &gt; </a:t>
            </a:r>
            <a:r>
              <a:rPr lang="cs-CZ" sz="2000" dirty="0" smtClean="0"/>
              <a:t>se používají při tvorbě webových stránek.</a:t>
            </a:r>
          </a:p>
          <a:p>
            <a:endParaRPr lang="cs-CZ" sz="2000" dirty="0" smtClean="0"/>
          </a:p>
          <a:p>
            <a:r>
              <a:rPr lang="cs-CZ" sz="2000" dirty="0" smtClean="0"/>
              <a:t>3. Společnost Ernst </a:t>
            </a:r>
            <a:r>
              <a:rPr lang="en-US" sz="2000" dirty="0" smtClean="0"/>
              <a:t>&amp; </a:t>
            </a:r>
            <a:r>
              <a:rPr lang="cs-CZ" sz="2000" dirty="0" err="1" smtClean="0"/>
              <a:t>Young</a:t>
            </a:r>
            <a:r>
              <a:rPr lang="cs-CZ" sz="2000" dirty="0" smtClean="0"/>
              <a:t> patří mezi nejvýznamnější </a:t>
            </a:r>
          </a:p>
          <a:p>
            <a:r>
              <a:rPr lang="cs-CZ" sz="2000" dirty="0" smtClean="0"/>
              <a:t>    celosvětové firmy poskytující odborné poradenské   </a:t>
            </a:r>
          </a:p>
          <a:p>
            <a:r>
              <a:rPr lang="cs-CZ" sz="2000" dirty="0" smtClean="0"/>
              <a:t>    služby.</a:t>
            </a:r>
          </a:p>
        </p:txBody>
      </p:sp>
      <p:sp>
        <p:nvSpPr>
          <p:cNvPr id="7" name="Ovál 6"/>
          <p:cNvSpPr/>
          <p:nvPr/>
        </p:nvSpPr>
        <p:spPr>
          <a:xfrm>
            <a:off x="4852114" y="1136614"/>
            <a:ext cx="360040" cy="360040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2807804" y="2636912"/>
            <a:ext cx="360040" cy="360040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2627784" y="1772816"/>
            <a:ext cx="360040" cy="360040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76160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Citace: </a:t>
            </a: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>
              <a:buFont typeface="Arial" pitchFamily="34" charset="0"/>
              <a:buChar char="•"/>
            </a:pP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91099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7206</TotalTime>
  <Words>308</Words>
  <Application>Microsoft Office PowerPoint</Application>
  <PresentationFormat>Předvádění na obrazovce (4:3)</PresentationFormat>
  <Paragraphs>63</Paragraphs>
  <Slides>6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 </vt:lpstr>
      <vt:lpstr>Prezentace aplikace PowerPoint</vt:lpstr>
      <vt:lpstr>Prezentace aplikace PowerPoint</vt:lpstr>
      <vt:lpstr>Prezentace aplikace PowerPoint</vt:lpstr>
      <vt:lpstr> </vt:lpstr>
    </vt:vector>
  </TitlesOfParts>
  <Company>Základní škola TGM Český Krumlov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oem</cp:lastModifiedBy>
  <cp:revision>87</cp:revision>
  <dcterms:created xsi:type="dcterms:W3CDTF">2011-05-26T14:17:08Z</dcterms:created>
  <dcterms:modified xsi:type="dcterms:W3CDTF">2011-12-10T21:39:25Z</dcterms:modified>
</cp:coreProperties>
</file>