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8"/>
  </p:notesMasterIdLst>
  <p:sldIdLst>
    <p:sldId id="281" r:id="rId2"/>
    <p:sldId id="256" r:id="rId3"/>
    <p:sldId id="257" r:id="rId4"/>
    <p:sldId id="272" r:id="rId5"/>
    <p:sldId id="259" r:id="rId6"/>
    <p:sldId id="273" r:id="rId7"/>
    <p:sldId id="262" r:id="rId8"/>
    <p:sldId id="268" r:id="rId9"/>
    <p:sldId id="269" r:id="rId10"/>
    <p:sldId id="270" r:id="rId11"/>
    <p:sldId id="271" r:id="rId12"/>
    <p:sldId id="275" r:id="rId13"/>
    <p:sldId id="276" r:id="rId14"/>
    <p:sldId id="280" r:id="rId15"/>
    <p:sldId id="274" r:id="rId16"/>
    <p:sldId id="27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adek Kokman" initials="RK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13605"/>
    <a:srgbClr val="A7D345"/>
    <a:srgbClr val="EAA33A"/>
    <a:srgbClr val="ABE14B"/>
    <a:srgbClr val="84EA6C"/>
    <a:srgbClr val="FFC681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18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E8B4B5-A43E-435E-8958-2EF078484342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52B4F6-6FB6-45B6-97C8-FBE912C1E8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49204D-E790-4348-8777-B1567AC614E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F56CB-EE6D-4DEB-AC08-A8669FDF9EE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hled_na_Varnsdorf_z_Hr%C3%A1dku.JPG" TargetMode="External"/><Relationship Id="rId3" Type="http://schemas.openxmlformats.org/officeDocument/2006/relationships/hyperlink" Target="http://cs.wikipedia.org/wiki/Soubor:Bobik,_Boubin.jpg" TargetMode="External"/><Relationship Id="rId7" Type="http://schemas.openxmlformats.org/officeDocument/2006/relationships/hyperlink" Target="http://cs.wikipedia.org/wiki/Soubor:Podbranc.jpg" TargetMode="External"/><Relationship Id="rId2" Type="http://schemas.openxmlformats.org/officeDocument/2006/relationships/hyperlink" Target="http://cs.wikipedia.org/wiki/Soubor:Relief_Map_of_Czech_Republic.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isecke_hory2.jpg" TargetMode="External"/><Relationship Id="rId11" Type="http://schemas.openxmlformats.org/officeDocument/2006/relationships/hyperlink" Target="http://commons.wikimedia.org/wiki/File:Great_Plain_at_Hajdudorog.jpg" TargetMode="External"/><Relationship Id="rId5" Type="http://schemas.openxmlformats.org/officeDocument/2006/relationships/hyperlink" Target="http://cs.wikipedia.org/wiki/Soubor:North_Sea_01_ubt.jpeg" TargetMode="External"/><Relationship Id="rId10" Type="http://schemas.openxmlformats.org/officeDocument/2006/relationships/hyperlink" Target="http://wiki.rvp.cz/Kabinet/Obrazky/P%C5%99%C3%ADroda/Krajina/%C3%9Adol%C3%AD?highlight=rovina" TargetMode="External"/><Relationship Id="rId4" Type="http://schemas.openxmlformats.org/officeDocument/2006/relationships/hyperlink" Target="http://cs.wikipedia.org/wiki/Soubor:%C5%9Anie%C5%BCka_z_zachodu.jpg" TargetMode="External"/><Relationship Id="rId9" Type="http://schemas.openxmlformats.org/officeDocument/2006/relationships/hyperlink" Target="http://cs.wikipedia.org/wiki/Soubor:Vyhl%C3%ADdka_Sup%C3%AD_ko%C5%A11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sk.wikipedia.org/wiki/S%C3%BAbor:Klinovec_von_haj_aus.jpg" TargetMode="External"/><Relationship Id="rId2" Type="http://schemas.openxmlformats.org/officeDocument/2006/relationships/hyperlink" Target="http://cs.wikipedia.org/wiki/Soubor:Vset%C3%ADnsk%C3%A9_vrchy_(CZE)_-_Klenov_and_Byst%C5%99i%C4%8Dk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office.microsoft.com/cs-cz/images/results.aspx?ex=2&amp;qu=met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780" y="260648"/>
            <a:ext cx="8532440" cy="3456384"/>
          </a:xfrm>
        </p:spPr>
        <p:txBody>
          <a:bodyPr>
            <a:noAutofit/>
          </a:bodyPr>
          <a:lstStyle/>
          <a:p>
            <a:pPr algn="l"/>
            <a:r>
              <a:rPr lang="cs-CZ" sz="2000" b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Název školy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ZŠ Klášterec nad Ohří, Krátká 676</a:t>
            </a:r>
            <a:b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Autor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Mgr. Jana Kokmanová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Název materiálu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VY_32_INOVACE_01_40_Povrch České republiky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Číslo projektu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: CZ.1.07/1.4.00/21.1115</a:t>
            </a:r>
            <a:b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Anotace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: </a:t>
            </a: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Prezentace slouží k seznámení s povrchem České republiky,</a:t>
            </a:r>
            <a:b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 </a:t>
            </a:r>
            <a:r>
              <a:rPr lang="cs-CZ" sz="2000" i="1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>                 k práci s mapou. Prvouka pro 4. a 5. ročník.</a:t>
            </a:r>
            <a: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prstClr val="white"/>
                </a:solidFill>
                <a:latin typeface="Century Schoolbook" pitchFamily="18" charset="0"/>
                <a:cs typeface="Times New Roman" pitchFamily="18" charset="0"/>
              </a:rPr>
            </a:br>
            <a:endParaRPr lang="cs-CZ" sz="2000" dirty="0">
              <a:latin typeface="Century Schoolbook" pitchFamily="18" charset="0"/>
            </a:endParaRPr>
          </a:p>
        </p:txBody>
      </p:sp>
      <p:pic>
        <p:nvPicPr>
          <p:cNvPr id="6" name="Obrázek 5" descr="Obrázek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5068" y="5085184"/>
            <a:ext cx="5173864" cy="130560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" name="Obrázek 7" descr="Znak školy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388424" y="260648"/>
            <a:ext cx="483773" cy="64807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bílá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692696"/>
            <a:ext cx="9144000" cy="555955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8136904" cy="1008112"/>
          </a:xfrm>
          <a:ln>
            <a:noFill/>
          </a:ln>
        </p:spPr>
        <p:txBody>
          <a:bodyPr>
            <a:noAutofit/>
          </a:bodyPr>
          <a:lstStyle/>
          <a:p>
            <a:pPr algn="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glow rad="101600">
                    <a:schemeClr val="accent1">
                      <a:satMod val="175000"/>
                      <a:alpha val="4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POVRCH ČESKÉ REPUBLIKY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glow rad="101600">
                  <a:schemeClr val="accent1">
                    <a:satMod val="175000"/>
                    <a:alpha val="4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733256"/>
            <a:ext cx="6624736" cy="864096"/>
          </a:xfrm>
        </p:spPr>
        <p:txBody>
          <a:bodyPr>
            <a:noAutofit/>
          </a:bodyPr>
          <a:lstStyle/>
          <a:p>
            <a:pPr algn="l"/>
            <a:r>
              <a:rPr lang="cs-CZ" sz="4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Krajina kolem nás</a:t>
            </a:r>
            <a:endParaRPr lang="cs-CZ" sz="4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ransition spd="slow">
    <p:wheel spokes="8"/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A7D345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glow rad="228600">
                    <a:srgbClr val="FFC681"/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  </a:t>
            </a: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713605"/>
                </a:solidFill>
                <a:effectLst>
                  <a:glow rad="228600">
                    <a:schemeClr val="accent6">
                      <a:lumMod val="50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pohoří</a:t>
            </a: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glow rad="228600">
                    <a:srgbClr val="FFC681"/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  </a:t>
            </a:r>
            <a:endParaRPr lang="cs-CZ" sz="7200" dirty="0" smtClean="0"/>
          </a:p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1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</a:t>
            </a: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rgbClr val="FFC681"/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kopec</a:t>
            </a:r>
          </a:p>
          <a:p>
            <a:pPr>
              <a:lnSpc>
                <a:spcPct val="120000"/>
              </a:lnSpc>
              <a:buNone/>
            </a:pPr>
            <a:r>
              <a:rPr lang="cs-CZ" sz="7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00B05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rovina</a:t>
            </a:r>
          </a:p>
          <a:p>
            <a:pPr>
              <a:lnSpc>
                <a:spcPct val="120000"/>
              </a:lnSpc>
              <a:buNone/>
            </a:pPr>
            <a:endParaRPr lang="cs-CZ" sz="720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chemeClr val="tx1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pPr>
              <a:buNone/>
            </a:pPr>
            <a:endParaRPr lang="cs-CZ" sz="7200" dirty="0" smtClean="0"/>
          </a:p>
          <a:p>
            <a:pPr>
              <a:buNone/>
            </a:pPr>
            <a:endParaRPr lang="cs-CZ" sz="7200" dirty="0" smtClean="0"/>
          </a:p>
        </p:txBody>
      </p:sp>
      <p:sp>
        <p:nvSpPr>
          <p:cNvPr id="10" name="Volný tvar 9"/>
          <p:cNvSpPr/>
          <p:nvPr/>
        </p:nvSpPr>
        <p:spPr>
          <a:xfrm rot="21448356">
            <a:off x="2080676" y="1626045"/>
            <a:ext cx="3165548" cy="1116278"/>
          </a:xfrm>
          <a:custGeom>
            <a:avLst/>
            <a:gdLst>
              <a:gd name="connsiteX0" fmla="*/ 417576 w 3409188"/>
              <a:gd name="connsiteY0" fmla="*/ 1115568 h 1249680"/>
              <a:gd name="connsiteX1" fmla="*/ 426720 w 3409188"/>
              <a:gd name="connsiteY1" fmla="*/ 960120 h 1249680"/>
              <a:gd name="connsiteX2" fmla="*/ 1341120 w 3409188"/>
              <a:gd name="connsiteY2" fmla="*/ 329184 h 1249680"/>
              <a:gd name="connsiteX3" fmla="*/ 1972056 w 3409188"/>
              <a:gd name="connsiteY3" fmla="*/ 704088 h 1249680"/>
              <a:gd name="connsiteX4" fmla="*/ 2566416 w 3409188"/>
              <a:gd name="connsiteY4" fmla="*/ 18288 h 1249680"/>
              <a:gd name="connsiteX5" fmla="*/ 3115056 w 3409188"/>
              <a:gd name="connsiteY5" fmla="*/ 594360 h 1249680"/>
              <a:gd name="connsiteX6" fmla="*/ 3316224 w 3409188"/>
              <a:gd name="connsiteY6" fmla="*/ 1152144 h 1249680"/>
              <a:gd name="connsiteX7" fmla="*/ 2932176 w 3409188"/>
              <a:gd name="connsiteY7" fmla="*/ 1179576 h 1249680"/>
              <a:gd name="connsiteX8" fmla="*/ 417576 w 3409188"/>
              <a:gd name="connsiteY8" fmla="*/ 1115568 h 12496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09188" h="1249680">
                <a:moveTo>
                  <a:pt x="417576" y="1115568"/>
                </a:moveTo>
                <a:cubicBezTo>
                  <a:pt x="0" y="1078992"/>
                  <a:pt x="272796" y="1091184"/>
                  <a:pt x="426720" y="960120"/>
                </a:cubicBezTo>
                <a:cubicBezTo>
                  <a:pt x="580644" y="829056"/>
                  <a:pt x="1083564" y="371856"/>
                  <a:pt x="1341120" y="329184"/>
                </a:cubicBezTo>
                <a:cubicBezTo>
                  <a:pt x="1598676" y="286512"/>
                  <a:pt x="1767840" y="755904"/>
                  <a:pt x="1972056" y="704088"/>
                </a:cubicBezTo>
                <a:cubicBezTo>
                  <a:pt x="2176272" y="652272"/>
                  <a:pt x="2375916" y="36576"/>
                  <a:pt x="2566416" y="18288"/>
                </a:cubicBezTo>
                <a:cubicBezTo>
                  <a:pt x="2756916" y="0"/>
                  <a:pt x="2990088" y="405384"/>
                  <a:pt x="3115056" y="594360"/>
                </a:cubicBezTo>
                <a:cubicBezTo>
                  <a:pt x="3240024" y="783336"/>
                  <a:pt x="3346704" y="1054608"/>
                  <a:pt x="3316224" y="1152144"/>
                </a:cubicBezTo>
                <a:cubicBezTo>
                  <a:pt x="3285744" y="1249680"/>
                  <a:pt x="3409188" y="1185672"/>
                  <a:pt x="2932176" y="1179576"/>
                </a:cubicBezTo>
                <a:cubicBezTo>
                  <a:pt x="2455164" y="1173480"/>
                  <a:pt x="835152" y="1152144"/>
                  <a:pt x="417576" y="1115568"/>
                </a:cubicBezTo>
                <a:close/>
              </a:path>
            </a:pathLst>
          </a:cu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971600" y="3645024"/>
            <a:ext cx="1224136" cy="669040"/>
          </a:xfrm>
          <a:custGeom>
            <a:avLst/>
            <a:gdLst>
              <a:gd name="connsiteX0" fmla="*/ 207264 w 1731264"/>
              <a:gd name="connsiteY0" fmla="*/ 882396 h 957072"/>
              <a:gd name="connsiteX1" fmla="*/ 262128 w 1731264"/>
              <a:gd name="connsiteY1" fmla="*/ 726948 h 957072"/>
              <a:gd name="connsiteX2" fmla="*/ 911352 w 1731264"/>
              <a:gd name="connsiteY2" fmla="*/ 13716 h 957072"/>
              <a:gd name="connsiteX3" fmla="*/ 1533144 w 1731264"/>
              <a:gd name="connsiteY3" fmla="*/ 809244 h 957072"/>
              <a:gd name="connsiteX4" fmla="*/ 1505712 w 1731264"/>
              <a:gd name="connsiteY4" fmla="*/ 900684 h 957072"/>
              <a:gd name="connsiteX5" fmla="*/ 207264 w 1731264"/>
              <a:gd name="connsiteY5" fmla="*/ 882396 h 957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31264" h="957072">
                <a:moveTo>
                  <a:pt x="207264" y="882396"/>
                </a:moveTo>
                <a:cubicBezTo>
                  <a:pt x="0" y="853440"/>
                  <a:pt x="144780" y="871728"/>
                  <a:pt x="262128" y="726948"/>
                </a:cubicBezTo>
                <a:cubicBezTo>
                  <a:pt x="379476" y="582168"/>
                  <a:pt x="699516" y="0"/>
                  <a:pt x="911352" y="13716"/>
                </a:cubicBezTo>
                <a:cubicBezTo>
                  <a:pt x="1123188" y="27432"/>
                  <a:pt x="1434084" y="661416"/>
                  <a:pt x="1533144" y="809244"/>
                </a:cubicBezTo>
                <a:cubicBezTo>
                  <a:pt x="1632204" y="957072"/>
                  <a:pt x="1731264" y="886968"/>
                  <a:pt x="1505712" y="900684"/>
                </a:cubicBezTo>
                <a:cubicBezTo>
                  <a:pt x="1280160" y="914400"/>
                  <a:pt x="414528" y="911352"/>
                  <a:pt x="207264" y="882396"/>
                </a:cubicBezTo>
                <a:close/>
              </a:path>
            </a:pathLst>
          </a:cu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3845052" y="5517232"/>
            <a:ext cx="4687388" cy="147476"/>
          </a:xfrm>
          <a:custGeom>
            <a:avLst/>
            <a:gdLst>
              <a:gd name="connsiteX0" fmla="*/ 4572 w 6327648"/>
              <a:gd name="connsiteY0" fmla="*/ 565404 h 661416"/>
              <a:gd name="connsiteX1" fmla="*/ 1165860 w 6327648"/>
              <a:gd name="connsiteY1" fmla="*/ 16764 h 661416"/>
              <a:gd name="connsiteX2" fmla="*/ 3387852 w 6327648"/>
              <a:gd name="connsiteY2" fmla="*/ 464820 h 661416"/>
              <a:gd name="connsiteX3" fmla="*/ 5033772 w 6327648"/>
              <a:gd name="connsiteY3" fmla="*/ 71628 h 661416"/>
              <a:gd name="connsiteX4" fmla="*/ 6167628 w 6327648"/>
              <a:gd name="connsiteY4" fmla="*/ 446532 h 661416"/>
              <a:gd name="connsiteX5" fmla="*/ 5993892 w 6327648"/>
              <a:gd name="connsiteY5" fmla="*/ 473964 h 661416"/>
              <a:gd name="connsiteX6" fmla="*/ 1193292 w 6327648"/>
              <a:gd name="connsiteY6" fmla="*/ 592836 h 661416"/>
              <a:gd name="connsiteX7" fmla="*/ 4572 w 6327648"/>
              <a:gd name="connsiteY7" fmla="*/ 565404 h 661416"/>
              <a:gd name="connsiteX0" fmla="*/ 4572 w 6327648"/>
              <a:gd name="connsiteY0" fmla="*/ 606707 h 702719"/>
              <a:gd name="connsiteX1" fmla="*/ 1165860 w 6327648"/>
              <a:gd name="connsiteY1" fmla="*/ 58067 h 702719"/>
              <a:gd name="connsiteX2" fmla="*/ 3411474 w 6327648"/>
              <a:gd name="connsiteY2" fmla="*/ 258299 h 702719"/>
              <a:gd name="connsiteX3" fmla="*/ 5033772 w 6327648"/>
              <a:gd name="connsiteY3" fmla="*/ 112931 h 702719"/>
              <a:gd name="connsiteX4" fmla="*/ 6167628 w 6327648"/>
              <a:gd name="connsiteY4" fmla="*/ 487835 h 702719"/>
              <a:gd name="connsiteX5" fmla="*/ 5993892 w 6327648"/>
              <a:gd name="connsiteY5" fmla="*/ 515267 h 702719"/>
              <a:gd name="connsiteX6" fmla="*/ 1193292 w 6327648"/>
              <a:gd name="connsiteY6" fmla="*/ 634139 h 702719"/>
              <a:gd name="connsiteX7" fmla="*/ 4572 w 6327648"/>
              <a:gd name="connsiteY7" fmla="*/ 606707 h 702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27648" h="702719">
                <a:moveTo>
                  <a:pt x="4572" y="606707"/>
                </a:moveTo>
                <a:cubicBezTo>
                  <a:pt x="0" y="510695"/>
                  <a:pt x="598043" y="116135"/>
                  <a:pt x="1165860" y="58067"/>
                </a:cubicBezTo>
                <a:cubicBezTo>
                  <a:pt x="1733677" y="-1"/>
                  <a:pt x="2766822" y="249155"/>
                  <a:pt x="3411474" y="258299"/>
                </a:cubicBezTo>
                <a:cubicBezTo>
                  <a:pt x="4056126" y="267443"/>
                  <a:pt x="4574413" y="74675"/>
                  <a:pt x="5033772" y="112931"/>
                </a:cubicBezTo>
                <a:cubicBezTo>
                  <a:pt x="5493131" y="151187"/>
                  <a:pt x="6007608" y="420779"/>
                  <a:pt x="6167628" y="487835"/>
                </a:cubicBezTo>
                <a:cubicBezTo>
                  <a:pt x="6327648" y="554891"/>
                  <a:pt x="5993892" y="515267"/>
                  <a:pt x="5993892" y="515267"/>
                </a:cubicBezTo>
                <a:lnTo>
                  <a:pt x="1193292" y="634139"/>
                </a:lnTo>
                <a:cubicBezTo>
                  <a:pt x="198120" y="655475"/>
                  <a:pt x="9144" y="702719"/>
                  <a:pt x="4572" y="606707"/>
                </a:cubicBezTo>
                <a:close/>
              </a:path>
            </a:pathLst>
          </a:cu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11560" y="188640"/>
            <a:ext cx="79208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Na povrchu může být:</a:t>
            </a:r>
            <a:endParaRPr lang="cs-CZ" sz="4400" b="1" u="sng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96552" y="116632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u="sng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Výška krajiny</a:t>
            </a:r>
            <a:endParaRPr lang="cs-CZ" sz="5400" b="1" u="sng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484784"/>
            <a:ext cx="55446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Měří se v </a:t>
            </a:r>
            <a:r>
              <a:rPr lang="cs-CZ" sz="4400" b="1" i="1" u="sng" dirty="0" smtClean="0">
                <a:ln w="17780" cmpd="sng">
                  <a:solidFill>
                    <a:schemeClr val="bg2">
                      <a:lumMod val="7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metrech</a:t>
            </a:r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4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3212976"/>
            <a:ext cx="51125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Porovnává se         </a:t>
            </a:r>
          </a:p>
          <a:p>
            <a:pPr algn="just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 hladinou moře.</a:t>
            </a:r>
            <a:endParaRPr lang="cs-CZ" sz="4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Má název </a:t>
            </a:r>
            <a:r>
              <a:rPr lang="cs-CZ" sz="4400" b="1" i="1" u="sng" dirty="0" smtClean="0">
                <a:ln w="17780" cmpd="sng">
                  <a:solidFill>
                    <a:schemeClr val="bg2">
                      <a:lumMod val="7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nadmořská výška</a:t>
            </a:r>
            <a:r>
              <a:rPr lang="cs-CZ" sz="4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.</a:t>
            </a:r>
            <a:endParaRPr lang="cs-CZ" sz="4400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050" name="Picture 2" descr="C:\Documents and Settings\Doma\Local Settings\Temporary Internet Files\Content.IE5\DB3FPMEE\MC900296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836712"/>
            <a:ext cx="2079279" cy="1576812"/>
          </a:xfrm>
          <a:prstGeom prst="rect">
            <a:avLst/>
          </a:prstGeom>
          <a:noFill/>
        </p:spPr>
      </p:pic>
      <p:pic>
        <p:nvPicPr>
          <p:cNvPr id="2051" name="Picture 3" descr="C:\Documents and Settings\Doma\Local Settings\Temporary Internet Files\Content.IE5\VP5O2KZW\MP9001774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2492896"/>
            <a:ext cx="3657600" cy="240182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3">
            <a:lumMod val="60000"/>
            <a:lumOff val="40000"/>
            <a:alpha val="6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Obrázek 10" descr="bílá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962074"/>
            <a:ext cx="8052510" cy="489592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252536" y="260648"/>
            <a:ext cx="9577064" cy="8382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Krajina podle nadmořské výšky:</a:t>
            </a:r>
            <a:br>
              <a:rPr lang="cs-CZ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endParaRPr lang="cs-CZ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>
                  <a:lumMod val="50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793088" cy="12240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cs-CZ" sz="14400" dirty="0" smtClean="0">
                <a:solidFill>
                  <a:schemeClr val="accent3">
                    <a:lumMod val="50000"/>
                  </a:schemeClr>
                </a:solidFill>
              </a:rPr>
              <a:t>    </a:t>
            </a:r>
            <a:r>
              <a:rPr lang="cs-CZ" sz="1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nížina do 200m </a:t>
            </a:r>
          </a:p>
          <a:p>
            <a:pPr>
              <a:buNone/>
            </a:pPr>
            <a:r>
              <a:rPr lang="cs-CZ" sz="1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                 (na mapě </a:t>
            </a:r>
            <a:r>
              <a:rPr lang="cs-CZ" sz="17600" b="1" i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zelenou</a:t>
            </a:r>
            <a:r>
              <a:rPr lang="cs-CZ" sz="1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14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>
                    <a:lumMod val="50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barvou)</a:t>
            </a:r>
          </a:p>
          <a:p>
            <a:pPr>
              <a:buNone/>
            </a:pPr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                                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 rot="2071500">
            <a:off x="3210733" y="3496446"/>
            <a:ext cx="1484247" cy="739626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9390757">
            <a:off x="5068509" y="5546902"/>
            <a:ext cx="1002602" cy="548838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4217994">
            <a:off x="5897181" y="4605971"/>
            <a:ext cx="887326" cy="53349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3404398">
            <a:off x="6138911" y="5450479"/>
            <a:ext cx="421554" cy="93443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713605">
            <a:alpha val="5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 descr="bílá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2283209"/>
            <a:ext cx="7524328" cy="4574791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-252536" y="980729"/>
            <a:ext cx="9793088" cy="126188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vysočina nad 200m </a:t>
            </a:r>
          </a:p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                 (na mapě </a:t>
            </a:r>
            <a:r>
              <a:rPr lang="cs-CZ" sz="4000" b="1" i="1" u="sng" dirty="0" smtClean="0">
                <a:ln w="11430"/>
                <a:solidFill>
                  <a:srgbClr val="713605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hnědou barvou</a:t>
            </a:r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)</a:t>
            </a: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-252536" y="188640"/>
            <a:ext cx="9577064" cy="1296144"/>
          </a:xfrm>
          <a:prstGeom prst="rect">
            <a:avLst/>
          </a:prstGeom>
        </p:spPr>
        <p:txBody>
          <a:bodyPr>
            <a:normAutofit fontScale="60000" lnSpcReduction="2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6700" b="1" i="0" u="sng" strike="noStrike" kern="1200" normalizeH="0" baseline="0" noProof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Krajina podle nadmořské výšky:</a:t>
            </a:r>
            <a:r>
              <a:rPr kumimoji="0" lang="cs-CZ" sz="44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normalizeH="0" baseline="0" noProof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</a:br>
            <a:endParaRPr kumimoji="0" lang="cs-CZ" sz="4400" b="1" i="0" u="none" strike="noStrike" kern="1200" normalizeH="0" baseline="0" noProof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Elipsa 4"/>
          <p:cNvSpPr/>
          <p:nvPr/>
        </p:nvSpPr>
        <p:spPr>
          <a:xfrm rot="14750730">
            <a:off x="2247323" y="2413516"/>
            <a:ext cx="403288" cy="2110388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18474478">
            <a:off x="2786608" y="5103824"/>
            <a:ext cx="419425" cy="1486922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 rot="17792466">
            <a:off x="4647334" y="2839632"/>
            <a:ext cx="442741" cy="764135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 rot="19505483">
            <a:off x="5541518" y="3588011"/>
            <a:ext cx="274512" cy="706402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 rot="14471614">
            <a:off x="5968428" y="3701229"/>
            <a:ext cx="807544" cy="870766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9357247">
            <a:off x="6445309" y="4365008"/>
            <a:ext cx="789885" cy="50805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 rot="3083037">
            <a:off x="6949745" y="5279246"/>
            <a:ext cx="266296" cy="1053491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 rot="20728441">
            <a:off x="3446039" y="4531591"/>
            <a:ext cx="2138045" cy="1241407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 rot="20426294">
            <a:off x="7182164" y="4775593"/>
            <a:ext cx="836548" cy="579101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 rot="19368894">
            <a:off x="4245212" y="2877877"/>
            <a:ext cx="403489" cy="24576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3662717">
            <a:off x="1406261" y="4589172"/>
            <a:ext cx="790433" cy="471994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 rot="19357247">
            <a:off x="2704469" y="4530213"/>
            <a:ext cx="710724" cy="493057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 rot="19357247">
            <a:off x="1533215" y="3826414"/>
            <a:ext cx="935425" cy="579101"/>
          </a:xfrm>
          <a:prstGeom prst="ellipse">
            <a:avLst/>
          </a:prstGeom>
          <a:noFill/>
          <a:ln>
            <a:solidFill>
              <a:srgbClr val="FF0000"/>
            </a:solidFill>
          </a:ln>
          <a:effectLst>
            <a:glow rad="101600">
              <a:schemeClr val="accent2">
                <a:lumMod val="50000"/>
                <a:alpha val="6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>
            <a:lumMod val="40000"/>
            <a:lumOff val="60000"/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u="sng" spc="50" dirty="0" smtClean="0">
                <a:ln w="11430"/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Krajina podle výškových rozdílů:</a:t>
            </a:r>
            <a:endParaRPr lang="cs-CZ" b="1" u="sng" spc="50" dirty="0">
              <a:ln w="11430"/>
              <a:solidFill>
                <a:schemeClr val="bg1">
                  <a:lumMod val="85000"/>
                  <a:lumOff val="15000"/>
                </a:schemeClr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229600" cy="720080"/>
          </a:xfr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>
              <a:buNone/>
            </a:pPr>
            <a:r>
              <a:rPr lang="cs-CZ" sz="4000" b="1" dirty="0" smtClean="0">
                <a:ln w="11430">
                  <a:solidFill>
                    <a:schemeClr val="tx1"/>
                  </a:solidFill>
                </a:ln>
                <a:solidFill>
                  <a:srgbClr val="00B05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ROVINA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>
              <a:buNone/>
            </a:pPr>
            <a:endParaRPr lang="cs-CZ" sz="36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924944"/>
            <a:ext cx="7704856" cy="707886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just"/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</a:t>
            </a:r>
            <a:r>
              <a:rPr lang="cs-CZ" sz="4000" b="1" spc="50" dirty="0" smtClean="0">
                <a:ln w="11430">
                  <a:solidFill>
                    <a:schemeClr val="tx1"/>
                  </a:solidFill>
                </a:ln>
                <a:solidFill>
                  <a:srgbClr val="FFC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PAHORKATINA</a:t>
            </a:r>
            <a:endParaRPr lang="cs-CZ" sz="4000" b="1" spc="50" dirty="0">
              <a:ln w="11430">
                <a:solidFill>
                  <a:schemeClr val="tx1"/>
                </a:solidFill>
              </a:ln>
              <a:solidFill>
                <a:srgbClr val="FFC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221088"/>
            <a:ext cx="806489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>
                  <a:solidFill>
                    <a:schemeClr val="tx1"/>
                  </a:solidFill>
                </a:ln>
                <a:solidFill>
                  <a:schemeClr val="accent6">
                    <a:lumMod val="75000"/>
                  </a:schemeClr>
                </a:solidFill>
                <a:effectLst>
                  <a:glow rad="228600">
                    <a:schemeClr val="accent6">
                      <a:lumMod val="50000"/>
                      <a:alpha val="40000"/>
                    </a:scheme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VRCHOVINA</a:t>
            </a:r>
            <a:endParaRPr lang="cs-CZ" sz="4000" b="1" spc="50" dirty="0">
              <a:ln w="11430">
                <a:solidFill>
                  <a:schemeClr val="tx1"/>
                </a:solidFill>
              </a:ln>
              <a:solidFill>
                <a:schemeClr val="accent6">
                  <a:lumMod val="75000"/>
                </a:schemeClr>
              </a:solidFill>
              <a:effectLst>
                <a:glow rad="228600">
                  <a:schemeClr val="accent6">
                    <a:lumMod val="50000"/>
                    <a:alpha val="40000"/>
                  </a:scheme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5733256"/>
            <a:ext cx="7920880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                         </a:t>
            </a:r>
            <a:r>
              <a:rPr lang="cs-CZ" sz="4000" b="1" spc="50" dirty="0" smtClean="0">
                <a:ln w="11430">
                  <a:solidFill>
                    <a:schemeClr val="tx1"/>
                  </a:solidFill>
                </a:ln>
                <a:solidFill>
                  <a:srgbClr val="713605"/>
                </a:solidFill>
                <a:effectLst>
                  <a:glow rad="228600">
                    <a:srgbClr val="713605">
                      <a:alpha val="40000"/>
                    </a:srgbClr>
                  </a:glow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HORNATINA</a:t>
            </a:r>
            <a:endParaRPr lang="cs-CZ" sz="4000" b="1" spc="50" dirty="0">
              <a:ln w="11430">
                <a:solidFill>
                  <a:schemeClr val="tx1"/>
                </a:solidFill>
              </a:ln>
              <a:solidFill>
                <a:srgbClr val="713605"/>
              </a:solidFill>
              <a:effectLst>
                <a:glow rad="228600">
                  <a:srgbClr val="713605">
                    <a:alpha val="40000"/>
                  </a:srgbClr>
                </a:glow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3419872" y="2204864"/>
            <a:ext cx="5347716" cy="173724"/>
          </a:xfrm>
          <a:custGeom>
            <a:avLst/>
            <a:gdLst>
              <a:gd name="connsiteX0" fmla="*/ 80772 w 5347716"/>
              <a:gd name="connsiteY0" fmla="*/ 362712 h 413004"/>
              <a:gd name="connsiteX1" fmla="*/ 1251204 w 5347716"/>
              <a:gd name="connsiteY1" fmla="*/ 15240 h 413004"/>
              <a:gd name="connsiteX2" fmla="*/ 2467356 w 5347716"/>
              <a:gd name="connsiteY2" fmla="*/ 271272 h 413004"/>
              <a:gd name="connsiteX3" fmla="*/ 3683508 w 5347716"/>
              <a:gd name="connsiteY3" fmla="*/ 60960 h 413004"/>
              <a:gd name="connsiteX4" fmla="*/ 5119116 w 5347716"/>
              <a:gd name="connsiteY4" fmla="*/ 335280 h 413004"/>
              <a:gd name="connsiteX5" fmla="*/ 5055108 w 5347716"/>
              <a:gd name="connsiteY5" fmla="*/ 344424 h 413004"/>
              <a:gd name="connsiteX6" fmla="*/ 1735836 w 5347716"/>
              <a:gd name="connsiteY6" fmla="*/ 316992 h 413004"/>
              <a:gd name="connsiteX7" fmla="*/ 80772 w 5347716"/>
              <a:gd name="connsiteY7" fmla="*/ 362712 h 4130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47716" h="413004">
                <a:moveTo>
                  <a:pt x="80772" y="362712"/>
                </a:moveTo>
                <a:cubicBezTo>
                  <a:pt x="0" y="312420"/>
                  <a:pt x="853440" y="30480"/>
                  <a:pt x="1251204" y="15240"/>
                </a:cubicBezTo>
                <a:cubicBezTo>
                  <a:pt x="1648968" y="0"/>
                  <a:pt x="2061972" y="263652"/>
                  <a:pt x="2467356" y="271272"/>
                </a:cubicBezTo>
                <a:cubicBezTo>
                  <a:pt x="2872740" y="278892"/>
                  <a:pt x="3241548" y="50292"/>
                  <a:pt x="3683508" y="60960"/>
                </a:cubicBezTo>
                <a:cubicBezTo>
                  <a:pt x="4125468" y="71628"/>
                  <a:pt x="4890516" y="288036"/>
                  <a:pt x="5119116" y="335280"/>
                </a:cubicBezTo>
                <a:cubicBezTo>
                  <a:pt x="5347716" y="382524"/>
                  <a:pt x="5055108" y="344424"/>
                  <a:pt x="5055108" y="344424"/>
                </a:cubicBezTo>
                <a:lnTo>
                  <a:pt x="1735836" y="316992"/>
                </a:lnTo>
                <a:cubicBezTo>
                  <a:pt x="909828" y="318516"/>
                  <a:pt x="161544" y="413004"/>
                  <a:pt x="80772" y="362712"/>
                </a:cubicBezTo>
                <a:close/>
              </a:path>
            </a:pathLst>
          </a:custGeom>
          <a:solidFill>
            <a:srgbClr val="A7D34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4211960" y="4149080"/>
            <a:ext cx="4932040" cy="792088"/>
          </a:xfrm>
          <a:custGeom>
            <a:avLst/>
            <a:gdLst>
              <a:gd name="connsiteX0" fmla="*/ 402336 w 3235452"/>
              <a:gd name="connsiteY0" fmla="*/ 1077468 h 1115568"/>
              <a:gd name="connsiteX1" fmla="*/ 411480 w 3235452"/>
              <a:gd name="connsiteY1" fmla="*/ 1013460 h 1115568"/>
              <a:gd name="connsiteX2" fmla="*/ 896112 w 3235452"/>
              <a:gd name="connsiteY2" fmla="*/ 464820 h 1115568"/>
              <a:gd name="connsiteX3" fmla="*/ 1271016 w 3235452"/>
              <a:gd name="connsiteY3" fmla="*/ 867156 h 1115568"/>
              <a:gd name="connsiteX4" fmla="*/ 1691640 w 3235452"/>
              <a:gd name="connsiteY4" fmla="*/ 144780 h 1115568"/>
              <a:gd name="connsiteX5" fmla="*/ 2029968 w 3235452"/>
              <a:gd name="connsiteY5" fmla="*/ 775716 h 1115568"/>
              <a:gd name="connsiteX6" fmla="*/ 2487168 w 3235452"/>
              <a:gd name="connsiteY6" fmla="*/ 25908 h 1115568"/>
              <a:gd name="connsiteX7" fmla="*/ 2816352 w 3235452"/>
              <a:gd name="connsiteY7" fmla="*/ 931164 h 1115568"/>
              <a:gd name="connsiteX8" fmla="*/ 2825496 w 3235452"/>
              <a:gd name="connsiteY8" fmla="*/ 1031748 h 1115568"/>
              <a:gd name="connsiteX9" fmla="*/ 402336 w 3235452"/>
              <a:gd name="connsiteY9" fmla="*/ 1077468 h 11155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235452" h="1115568">
                <a:moveTo>
                  <a:pt x="402336" y="1077468"/>
                </a:moveTo>
                <a:cubicBezTo>
                  <a:pt x="0" y="1074420"/>
                  <a:pt x="329184" y="1115568"/>
                  <a:pt x="411480" y="1013460"/>
                </a:cubicBezTo>
                <a:cubicBezTo>
                  <a:pt x="493776" y="911352"/>
                  <a:pt x="752856" y="489204"/>
                  <a:pt x="896112" y="464820"/>
                </a:cubicBezTo>
                <a:cubicBezTo>
                  <a:pt x="1039368" y="440436"/>
                  <a:pt x="1138428" y="920496"/>
                  <a:pt x="1271016" y="867156"/>
                </a:cubicBezTo>
                <a:cubicBezTo>
                  <a:pt x="1403604" y="813816"/>
                  <a:pt x="1565148" y="160020"/>
                  <a:pt x="1691640" y="144780"/>
                </a:cubicBezTo>
                <a:cubicBezTo>
                  <a:pt x="1818132" y="129540"/>
                  <a:pt x="1897380" y="795528"/>
                  <a:pt x="2029968" y="775716"/>
                </a:cubicBezTo>
                <a:cubicBezTo>
                  <a:pt x="2162556" y="755904"/>
                  <a:pt x="2356104" y="0"/>
                  <a:pt x="2487168" y="25908"/>
                </a:cubicBezTo>
                <a:cubicBezTo>
                  <a:pt x="2618232" y="51816"/>
                  <a:pt x="2759964" y="763524"/>
                  <a:pt x="2816352" y="931164"/>
                </a:cubicBezTo>
                <a:cubicBezTo>
                  <a:pt x="2872740" y="1098804"/>
                  <a:pt x="3235452" y="1004316"/>
                  <a:pt x="2825496" y="1031748"/>
                </a:cubicBezTo>
                <a:cubicBezTo>
                  <a:pt x="2415540" y="1059180"/>
                  <a:pt x="804672" y="1080516"/>
                  <a:pt x="402336" y="1077468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137160" y="3119628"/>
            <a:ext cx="3593592" cy="336804"/>
          </a:xfrm>
          <a:custGeom>
            <a:avLst/>
            <a:gdLst>
              <a:gd name="connsiteX0" fmla="*/ 0 w 3593592"/>
              <a:gd name="connsiteY0" fmla="*/ 254508 h 336804"/>
              <a:gd name="connsiteX1" fmla="*/ 512064 w 3593592"/>
              <a:gd name="connsiteY1" fmla="*/ 16764 h 336804"/>
              <a:gd name="connsiteX2" fmla="*/ 850392 w 3593592"/>
              <a:gd name="connsiteY2" fmla="*/ 153924 h 336804"/>
              <a:gd name="connsiteX3" fmla="*/ 1271016 w 3593592"/>
              <a:gd name="connsiteY3" fmla="*/ 7620 h 336804"/>
              <a:gd name="connsiteX4" fmla="*/ 1600200 w 3593592"/>
              <a:gd name="connsiteY4" fmla="*/ 153924 h 336804"/>
              <a:gd name="connsiteX5" fmla="*/ 2139696 w 3593592"/>
              <a:gd name="connsiteY5" fmla="*/ 16764 h 336804"/>
              <a:gd name="connsiteX6" fmla="*/ 2560320 w 3593592"/>
              <a:gd name="connsiteY6" fmla="*/ 181356 h 336804"/>
              <a:gd name="connsiteX7" fmla="*/ 3099816 w 3593592"/>
              <a:gd name="connsiteY7" fmla="*/ 25908 h 336804"/>
              <a:gd name="connsiteX8" fmla="*/ 3538728 w 3593592"/>
              <a:gd name="connsiteY8" fmla="*/ 291084 h 336804"/>
              <a:gd name="connsiteX9" fmla="*/ 3429000 w 3593592"/>
              <a:gd name="connsiteY9" fmla="*/ 300228 h 336804"/>
              <a:gd name="connsiteX10" fmla="*/ 0 w 3593592"/>
              <a:gd name="connsiteY10" fmla="*/ 254508 h 336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93592" h="336804">
                <a:moveTo>
                  <a:pt x="0" y="254508"/>
                </a:moveTo>
                <a:cubicBezTo>
                  <a:pt x="185166" y="144018"/>
                  <a:pt x="370332" y="33528"/>
                  <a:pt x="512064" y="16764"/>
                </a:cubicBezTo>
                <a:cubicBezTo>
                  <a:pt x="653796" y="0"/>
                  <a:pt x="723900" y="155448"/>
                  <a:pt x="850392" y="153924"/>
                </a:cubicBezTo>
                <a:cubicBezTo>
                  <a:pt x="976884" y="152400"/>
                  <a:pt x="1146048" y="7620"/>
                  <a:pt x="1271016" y="7620"/>
                </a:cubicBezTo>
                <a:cubicBezTo>
                  <a:pt x="1395984" y="7620"/>
                  <a:pt x="1455420" y="152400"/>
                  <a:pt x="1600200" y="153924"/>
                </a:cubicBezTo>
                <a:cubicBezTo>
                  <a:pt x="1744980" y="155448"/>
                  <a:pt x="1979676" y="12192"/>
                  <a:pt x="2139696" y="16764"/>
                </a:cubicBezTo>
                <a:cubicBezTo>
                  <a:pt x="2299716" y="21336"/>
                  <a:pt x="2400300" y="179832"/>
                  <a:pt x="2560320" y="181356"/>
                </a:cubicBezTo>
                <a:cubicBezTo>
                  <a:pt x="2720340" y="182880"/>
                  <a:pt x="2936748" y="7620"/>
                  <a:pt x="3099816" y="25908"/>
                </a:cubicBezTo>
                <a:cubicBezTo>
                  <a:pt x="3262884" y="44196"/>
                  <a:pt x="3483864" y="245364"/>
                  <a:pt x="3538728" y="291084"/>
                </a:cubicBezTo>
                <a:cubicBezTo>
                  <a:pt x="3593592" y="336804"/>
                  <a:pt x="3429000" y="300228"/>
                  <a:pt x="3429000" y="300228"/>
                </a:cubicBezTo>
                <a:lnTo>
                  <a:pt x="0" y="254508"/>
                </a:lnTo>
                <a:close/>
              </a:path>
            </a:pathLst>
          </a:cu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olný tvar 17"/>
          <p:cNvSpPr/>
          <p:nvPr/>
        </p:nvSpPr>
        <p:spPr>
          <a:xfrm>
            <a:off x="-252536" y="4869160"/>
            <a:ext cx="5040560" cy="1988840"/>
          </a:xfrm>
          <a:custGeom>
            <a:avLst/>
            <a:gdLst>
              <a:gd name="connsiteX0" fmla="*/ 655320 w 4599432"/>
              <a:gd name="connsiteY0" fmla="*/ 1860804 h 2249424"/>
              <a:gd name="connsiteX1" fmla="*/ 1267968 w 4599432"/>
              <a:gd name="connsiteY1" fmla="*/ 470916 h 2249424"/>
              <a:gd name="connsiteX2" fmla="*/ 1725168 w 4599432"/>
              <a:gd name="connsiteY2" fmla="*/ 1531620 h 2249424"/>
              <a:gd name="connsiteX3" fmla="*/ 2374392 w 4599432"/>
              <a:gd name="connsiteY3" fmla="*/ 370332 h 2249424"/>
              <a:gd name="connsiteX4" fmla="*/ 2767584 w 4599432"/>
              <a:gd name="connsiteY4" fmla="*/ 1239012 h 2249424"/>
              <a:gd name="connsiteX5" fmla="*/ 3499104 w 4599432"/>
              <a:gd name="connsiteY5" fmla="*/ 114300 h 2249424"/>
              <a:gd name="connsiteX6" fmla="*/ 4029456 w 4599432"/>
              <a:gd name="connsiteY6" fmla="*/ 1924812 h 2249424"/>
              <a:gd name="connsiteX7" fmla="*/ 4020312 w 4599432"/>
              <a:gd name="connsiteY7" fmla="*/ 2061972 h 2249424"/>
              <a:gd name="connsiteX8" fmla="*/ 554736 w 4599432"/>
              <a:gd name="connsiteY8" fmla="*/ 2061972 h 2249424"/>
              <a:gd name="connsiteX9" fmla="*/ 691896 w 4599432"/>
              <a:gd name="connsiteY9" fmla="*/ 1824228 h 2249424"/>
              <a:gd name="connsiteX10" fmla="*/ 701040 w 4599432"/>
              <a:gd name="connsiteY10" fmla="*/ 1796796 h 2249424"/>
              <a:gd name="connsiteX11" fmla="*/ 664464 w 4599432"/>
              <a:gd name="connsiteY11" fmla="*/ 1787652 h 2249424"/>
              <a:gd name="connsiteX12" fmla="*/ 673608 w 4599432"/>
              <a:gd name="connsiteY12" fmla="*/ 1778508 h 2249424"/>
              <a:gd name="connsiteX13" fmla="*/ 673608 w 4599432"/>
              <a:gd name="connsiteY13" fmla="*/ 1787652 h 22494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599432" h="2249424">
                <a:moveTo>
                  <a:pt x="655320" y="1860804"/>
                </a:moveTo>
                <a:cubicBezTo>
                  <a:pt x="872490" y="1193292"/>
                  <a:pt x="1089660" y="525780"/>
                  <a:pt x="1267968" y="470916"/>
                </a:cubicBezTo>
                <a:cubicBezTo>
                  <a:pt x="1446276" y="416052"/>
                  <a:pt x="1540764" y="1548384"/>
                  <a:pt x="1725168" y="1531620"/>
                </a:cubicBezTo>
                <a:cubicBezTo>
                  <a:pt x="1909572" y="1514856"/>
                  <a:pt x="2200656" y="419100"/>
                  <a:pt x="2374392" y="370332"/>
                </a:cubicBezTo>
                <a:cubicBezTo>
                  <a:pt x="2548128" y="321564"/>
                  <a:pt x="2580132" y="1281684"/>
                  <a:pt x="2767584" y="1239012"/>
                </a:cubicBezTo>
                <a:cubicBezTo>
                  <a:pt x="2955036" y="1196340"/>
                  <a:pt x="3288792" y="0"/>
                  <a:pt x="3499104" y="114300"/>
                </a:cubicBezTo>
                <a:cubicBezTo>
                  <a:pt x="3709416" y="228600"/>
                  <a:pt x="3942588" y="1600200"/>
                  <a:pt x="4029456" y="1924812"/>
                </a:cubicBezTo>
                <a:cubicBezTo>
                  <a:pt x="4116324" y="2249424"/>
                  <a:pt x="4599432" y="2039112"/>
                  <a:pt x="4020312" y="2061972"/>
                </a:cubicBezTo>
                <a:cubicBezTo>
                  <a:pt x="3441192" y="2084832"/>
                  <a:pt x="1109472" y="2101596"/>
                  <a:pt x="554736" y="2061972"/>
                </a:cubicBezTo>
                <a:cubicBezTo>
                  <a:pt x="0" y="2022348"/>
                  <a:pt x="667512" y="1868424"/>
                  <a:pt x="691896" y="1824228"/>
                </a:cubicBezTo>
                <a:cubicBezTo>
                  <a:pt x="716280" y="1780032"/>
                  <a:pt x="705612" y="1802892"/>
                  <a:pt x="701040" y="1796796"/>
                </a:cubicBezTo>
                <a:cubicBezTo>
                  <a:pt x="696468" y="1790700"/>
                  <a:pt x="669036" y="1790700"/>
                  <a:pt x="664464" y="1787652"/>
                </a:cubicBezTo>
                <a:cubicBezTo>
                  <a:pt x="659892" y="1784604"/>
                  <a:pt x="672084" y="1778508"/>
                  <a:pt x="673608" y="1778508"/>
                </a:cubicBezTo>
                <a:cubicBezTo>
                  <a:pt x="675132" y="1778508"/>
                  <a:pt x="674370" y="1783080"/>
                  <a:pt x="673608" y="1787652"/>
                </a:cubicBezTo>
              </a:path>
            </a:pathLst>
          </a:custGeom>
          <a:solidFill>
            <a:srgbClr val="713605"/>
          </a:solidFill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9" grpId="0" animBg="1"/>
      <p:bldP spid="14" grpId="0" animBg="1"/>
      <p:bldP spid="16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Rovina_kolem_Vidnavy_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Obrázek 6" descr="rov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507288" cy="707678"/>
          </a:xfrm>
        </p:spPr>
        <p:txBody>
          <a:bodyPr>
            <a:noAutofit/>
          </a:bodyPr>
          <a:lstStyle/>
          <a:p>
            <a:r>
              <a:rPr lang="cs-CZ" sz="6000" dirty="0" smtClean="0"/>
              <a:t>         </a:t>
            </a:r>
            <a:r>
              <a:rPr lang="cs-CZ" sz="60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ROVINA</a:t>
            </a:r>
            <a:endParaRPr lang="cs-CZ" sz="6000" u="sng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2276872"/>
            <a:ext cx="8568952" cy="648071"/>
          </a:xfrm>
        </p:spPr>
        <p:txBody>
          <a:bodyPr>
            <a:no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plochá, rovná, málo členitá krajina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378904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 České republice jsou to nížiny v dolních tocích řek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5733256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výškový rozdíl </a:t>
            </a:r>
            <a:r>
              <a:rPr lang="cs-CZ" sz="3600" b="1" i="1" u="sng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do 30 metrů</a:t>
            </a:r>
            <a:endParaRPr lang="cs-CZ" sz="3600" b="1" i="1" u="sng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ahorkati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7" name="Obrázek 6" descr="pahorkat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63272" cy="707678"/>
          </a:xfrm>
        </p:spPr>
        <p:txBody>
          <a:bodyPr>
            <a:noAutofit/>
          </a:bodyPr>
          <a:lstStyle/>
          <a:p>
            <a:pPr algn="ctr"/>
            <a:r>
              <a:rPr lang="cs-CZ" sz="60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PAHORKATINA</a:t>
            </a:r>
            <a:r>
              <a:rPr lang="cs-CZ" sz="6000" dirty="0" smtClean="0"/>
              <a:t> </a:t>
            </a:r>
            <a:endParaRPr lang="cs-CZ" sz="6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179512" y="1772816"/>
            <a:ext cx="8640960" cy="576064"/>
          </a:xfrm>
        </p:spPr>
        <p:txBody>
          <a:bodyPr>
            <a:no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kopcovitá krajina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pohoří ve vnitrozemí </a:t>
            </a:r>
          </a:p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                             České republiky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661248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výškový rozdíl</a:t>
            </a:r>
            <a:r>
              <a:rPr lang="cs-CZ" sz="3600" b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  <a:r>
              <a:rPr lang="cs-CZ" sz="3600" b="1" i="1" u="sng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do 150 metrů</a:t>
            </a:r>
            <a:endParaRPr lang="cs-CZ" sz="3600" b="1" i="1" u="sng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vrchovina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Obrázek 7" descr="vrchov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363272" cy="779686"/>
          </a:xfrm>
        </p:spPr>
        <p:txBody>
          <a:bodyPr>
            <a:noAutofit/>
          </a:bodyPr>
          <a:lstStyle/>
          <a:p>
            <a:pPr algn="ctr"/>
            <a:r>
              <a:rPr lang="cs-CZ" sz="60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VRCHOVINA</a:t>
            </a:r>
            <a:endParaRPr lang="cs-CZ" sz="6000" u="sng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1988840"/>
            <a:ext cx="8568952" cy="648072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kopcovitá krajina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645024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pohoří ve vnitrozemí </a:t>
            </a:r>
          </a:p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                             České republiky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5661248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výškový rozdíl </a:t>
            </a:r>
            <a:r>
              <a:rPr lang="cs-CZ" sz="3600" b="1" i="1" u="sng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do 300 metrů</a:t>
            </a:r>
            <a:endParaRPr lang="cs-CZ" sz="3600" b="1" i="1" u="sng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hornatina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8" name="Obrázek 7" descr="hornatin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9" name="Obrázek 8" descr="hornatina2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10" name="Obrázek 9" descr="hornatina3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91264" cy="851694"/>
          </a:xfrm>
        </p:spPr>
        <p:txBody>
          <a:bodyPr>
            <a:noAutofit/>
          </a:bodyPr>
          <a:lstStyle/>
          <a:p>
            <a:pPr algn="ctr"/>
            <a:r>
              <a:rPr lang="cs-CZ" sz="6000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HORNATINA</a:t>
            </a:r>
            <a:endParaRPr lang="cs-CZ" sz="6000" u="sng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323528" y="1124744"/>
            <a:ext cx="8219256" cy="648072"/>
          </a:xfrm>
        </p:spPr>
        <p:txBody>
          <a:bodyPr>
            <a:norm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vyšší  kopcovitá krajina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92896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kopce oddělují hluboká údolí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3717032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 České republice jsou to hraniční pohoří</a:t>
            </a:r>
            <a:endParaRPr lang="cs-CZ" sz="3600" b="1" i="1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5445224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i="1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výškový rozdíl </a:t>
            </a:r>
            <a:r>
              <a:rPr lang="cs-CZ" sz="3600" b="1" i="1" u="sng" dirty="0" smtClean="0">
                <a:ln w="17780" cmpd="sng">
                  <a:solidFill>
                    <a:srgbClr val="FFFF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  <a:outerShdw blurRad="50800" algn="tl" rotWithShape="0">
                    <a:srgbClr val="000000"/>
                  </a:outerShdw>
                </a:effectLst>
              </a:rPr>
              <a:t>nad 300 metrů</a:t>
            </a:r>
            <a:endParaRPr lang="cs-CZ" sz="3600" b="1" i="1" u="sng" dirty="0">
              <a:ln w="17780" cmpd="sng">
                <a:solidFill>
                  <a:srgbClr val="FFFF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glow rad="228600">
                  <a:schemeClr val="accent6">
                    <a:satMod val="175000"/>
                    <a:alpha val="40000"/>
                  </a:schemeClr>
                </a:glow>
                <a:outerShdw blurRad="50800" algn="tl" rotWithShape="0">
                  <a:srgbClr val="000000"/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16632"/>
            <a:ext cx="84969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 jsme si zapamatovali:</a:t>
            </a:r>
            <a:endParaRPr lang="cs-CZ" sz="40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5328592" cy="507831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Co je nadmořská výška?</a:t>
            </a:r>
          </a:p>
          <a:p>
            <a:pPr marL="342900" indent="-342900">
              <a:buFont typeface="+mj-lt"/>
              <a:buAutoNum type="arabicPeriod"/>
            </a:pPr>
            <a:endParaRPr lang="cs-CZ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endParaRPr lang="cs-CZ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V čem se měří nadmořská výška?</a:t>
            </a:r>
          </a:p>
          <a:p>
            <a:pPr marL="342900" indent="-342900">
              <a:buFont typeface="+mj-lt"/>
              <a:buAutoNum type="arabicPeriod"/>
            </a:pPr>
            <a:endParaRPr lang="cs-CZ" sz="36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pPr marL="342900" indent="-342900">
              <a:buFont typeface="+mj-lt"/>
              <a:buAutoNum type="arabicPeriod"/>
            </a:pPr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Jakou barvou označujeme na mapě nížiny?</a:t>
            </a:r>
            <a:endParaRPr lang="cs-CZ" sz="3600" b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76056" y="1268760"/>
            <a:ext cx="4067944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délka krajiny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výška krajiny</a:t>
            </a:r>
            <a:endParaRPr lang="cs-CZ" sz="3600" b="1" i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2924944"/>
            <a:ext cx="4176464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 metrech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 kilometrech</a:t>
            </a:r>
            <a:endParaRPr lang="cs-CZ" sz="3600" b="1" i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48064" y="4797152"/>
            <a:ext cx="3312368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hnědou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zelenou</a:t>
            </a:r>
            <a:endParaRPr lang="cs-CZ" sz="3600" b="1" i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548680"/>
            <a:ext cx="5760640" cy="5078313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4. Jakou barvu mají               na mapě vysočiny?</a:t>
            </a:r>
          </a:p>
          <a:p>
            <a:endParaRPr lang="cs-CZ" sz="36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5. Jak se nazývá kopcovitá krajina?</a:t>
            </a:r>
          </a:p>
          <a:p>
            <a:endParaRPr lang="cs-CZ" sz="3600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  <a:p>
            <a:r>
              <a:rPr lang="cs-CZ" sz="3600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6. Která krajina má největší výškový rozdíl?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64088" y="548680"/>
            <a:ext cx="3779912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742950" indent="-74295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modrou</a:t>
            </a:r>
          </a:p>
          <a:p>
            <a:pPr marL="742950" indent="-74295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hnědou</a:t>
            </a:r>
            <a:endParaRPr lang="cs-CZ" b="1" dirty="0" smtClean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2276872"/>
            <a:ext cx="3995936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rovina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pahorkatina</a:t>
            </a:r>
            <a:endParaRPr lang="cs-CZ" sz="3600" b="1" i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4149080"/>
            <a:ext cx="3995936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vrchovina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3600" b="1" i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hornatina</a:t>
            </a:r>
            <a:endParaRPr lang="cs-CZ" sz="3600" b="1" i="1" dirty="0">
              <a:ln w="50800"/>
              <a:solidFill>
                <a:schemeClr val="bg1">
                  <a:shade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6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22401" y="2767281"/>
            <a:ext cx="4099199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KONEC</a:t>
            </a:r>
            <a:endParaRPr lang="cs-CZ" sz="8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5"/>
            <a:ext cx="8532440" cy="63709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Použité zdroje: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  <a:hlinkClick r:id="rId2"/>
              </a:rPr>
              <a:t>http://cs.wikipedia.org/wiki/Soubor:Relief_Map_of_Czech_Republic.png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derivative</a:t>
            </a:r>
            <a:r>
              <a:rPr lang="cs-CZ" sz="1200" dirty="0" smtClean="0"/>
              <a:t> </a:t>
            </a:r>
            <a:r>
              <a:rPr lang="cs-CZ" sz="1200" dirty="0" err="1" smtClean="0"/>
              <a:t>work</a:t>
            </a:r>
            <a:r>
              <a:rPr lang="cs-CZ" sz="1200" dirty="0" smtClean="0"/>
              <a:t> </a:t>
            </a:r>
            <a:r>
              <a:rPr lang="az-Cyrl-AZ" sz="1200" dirty="0" smtClean="0"/>
              <a:t>Виктор_В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http://cs.wikipedia.org/wiki/Soubor:Bobik,_Boubin.jpg</a:t>
            </a:r>
            <a:endParaRPr lang="cs-CZ" sz="1200" dirty="0" smtClean="0"/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Dingoa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http://cs.wikipedia.org/wiki/Soubor:%C5%9Anie%C5%BCka_z_zachodu.jpg</a:t>
            </a:r>
            <a:endParaRPr lang="cs-CZ" sz="1200" dirty="0" smtClean="0"/>
          </a:p>
          <a:p>
            <a:r>
              <a:rPr lang="cs-CZ" sz="1200" dirty="0" smtClean="0"/>
              <a:t>Autor:</a:t>
            </a:r>
            <a:r>
              <a:rPr lang="cs-CZ" sz="1200" dirty="0" err="1" smtClean="0"/>
              <a:t>Derbeth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5"/>
              </a:rPr>
              <a:t>http://cs.wikipedia.org/wiki/Soubor:North_Sea_01_ubt.jpeg</a:t>
            </a:r>
            <a:endParaRPr lang="cs-CZ" sz="1200" dirty="0" smtClean="0"/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Tomasz</a:t>
            </a:r>
            <a:r>
              <a:rPr lang="cs-CZ" sz="1200" dirty="0" smtClean="0"/>
              <a:t> G. </a:t>
            </a:r>
            <a:r>
              <a:rPr lang="cs-CZ" sz="1200" dirty="0" err="1" smtClean="0"/>
              <a:t>Sienicki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6"/>
              </a:rPr>
              <a:t>http://cs.wikipedia.org/wiki/Soubor:Pisecke_hory2.jpg</a:t>
            </a:r>
            <a:endParaRPr lang="cs-CZ" sz="1200" dirty="0" smtClean="0"/>
          </a:p>
          <a:p>
            <a:r>
              <a:rPr lang="cs-CZ" sz="1200" dirty="0" smtClean="0"/>
              <a:t>Autor: Chmee2</a:t>
            </a:r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7"/>
              </a:rPr>
              <a:t>http://cs.wikipedia.org/wiki/Soubor:Podbranc.jpg</a:t>
            </a:r>
            <a:endParaRPr lang="cs-CZ" sz="1200" dirty="0" smtClean="0"/>
          </a:p>
          <a:p>
            <a:r>
              <a:rPr lang="cs-CZ" sz="1200" dirty="0" smtClean="0"/>
              <a:t>Autor: Stanislav </a:t>
            </a:r>
            <a:r>
              <a:rPr lang="cs-CZ" sz="1200" dirty="0" err="1" smtClean="0"/>
              <a:t>Doronenko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8"/>
              </a:rPr>
              <a:t>http://cs.wikipedia.org/wiki/Soubor:Pohled_na_Varnsdorf_z_Hr%C3%A1dku.JPG</a:t>
            </a:r>
            <a:endParaRPr lang="cs-CZ" sz="1200" dirty="0" smtClean="0"/>
          </a:p>
          <a:p>
            <a:r>
              <a:rPr lang="cs-CZ" sz="1200" dirty="0" smtClean="0"/>
              <a:t>Autor: Mirek256</a:t>
            </a:r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9"/>
              </a:rPr>
              <a:t>http://cs.wikipedia.org/wiki/Soubor:Vyhl%C3%ADdka_Sup%C3%AD_ko%C5%A11.jpg</a:t>
            </a:r>
            <a:endParaRPr lang="cs-CZ" sz="1200" dirty="0" smtClean="0"/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Zp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hlinkClick r:id="rId10"/>
              </a:rPr>
              <a:t>http://wiki.rvp.cz/Kabinet/Obrazky/P%C5%99%C3%ADroda/Krajina/%C3%9Adol%C3%AD?highlight=rovina</a:t>
            </a:r>
            <a:endParaRPr lang="cs-CZ" sz="1200" dirty="0" smtClean="0"/>
          </a:p>
          <a:p>
            <a:r>
              <a:rPr lang="cs-CZ" sz="1200" dirty="0" smtClean="0"/>
              <a:t>Autor: Ivana Jelínková</a:t>
            </a:r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</a:t>
            </a:r>
            <a:r>
              <a:rPr lang="cs-CZ" sz="1200" dirty="0" err="1" smtClean="0">
                <a:latin typeface="Calibri" pitchFamily="34" charset="0"/>
              </a:rPr>
              <a:t>Creative</a:t>
            </a:r>
            <a:r>
              <a:rPr lang="cs-CZ" sz="1200" dirty="0" smtClean="0">
                <a:latin typeface="Calibri" pitchFamily="34" charset="0"/>
              </a:rPr>
              <a:t> </a:t>
            </a:r>
            <a:r>
              <a:rPr lang="cs-CZ" sz="1200" dirty="0" err="1" smtClean="0">
                <a:latin typeface="Calibri" pitchFamily="34" charset="0"/>
              </a:rPr>
              <a:t>Commons</a:t>
            </a:r>
            <a:r>
              <a:rPr lang="cs-CZ" sz="1200" dirty="0" smtClean="0">
                <a:latin typeface="Calibri" pitchFamily="34" charset="0"/>
              </a:rPr>
              <a:t> na WWW</a:t>
            </a:r>
          </a:p>
          <a:p>
            <a:r>
              <a:rPr lang="cs-CZ" sz="1200" dirty="0" smtClean="0">
                <a:latin typeface="Calibri" pitchFamily="34" charset="0"/>
                <a:hlinkClick r:id="rId11"/>
              </a:rPr>
              <a:t>http://commons.wikimedia.org/wiki/File:Great_Plain_at_Hajdudorog.jpg</a:t>
            </a:r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Autor: </a:t>
            </a:r>
            <a:r>
              <a:rPr lang="cs-CZ" sz="1200" dirty="0" err="1" smtClean="0">
                <a:latin typeface="Calibri" pitchFamily="34" charset="0"/>
              </a:rPr>
              <a:t>Jojojoe</a:t>
            </a:r>
            <a:endParaRPr lang="cs-CZ" sz="1200" dirty="0" smtClean="0">
              <a:latin typeface="Calibri" pitchFamily="34" charset="0"/>
            </a:endParaRP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24936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>
                <a:latin typeface="Calibri" pitchFamily="34" charset="0"/>
              </a:rPr>
              <a:t>[cit. 2011-08-25]. Dostupný pod licencí Volné dílo na WWW</a:t>
            </a:r>
            <a:endParaRPr lang="cs-CZ" sz="1200" dirty="0" smtClean="0"/>
          </a:p>
          <a:p>
            <a:r>
              <a:rPr lang="cs-CZ" sz="1200" dirty="0" smtClean="0">
                <a:hlinkClick r:id="rId2"/>
              </a:rPr>
              <a:t>http://cs.wikipedia.org/wiki/Soubor:Vset%C3%ADnsk%C3%A9_vrchy_%28CZE%29_-_Klenov_and_Byst%C5%99i%C4%8Dka.jpg</a:t>
            </a:r>
            <a:endParaRPr lang="cs-CZ" sz="1200" dirty="0" smtClean="0"/>
          </a:p>
          <a:p>
            <a:r>
              <a:rPr lang="cs-CZ" sz="1200" dirty="0" smtClean="0"/>
              <a:t>Autor: </a:t>
            </a:r>
            <a:r>
              <a:rPr lang="cs-CZ" sz="1200" dirty="0" err="1" smtClean="0"/>
              <a:t>Pkotrla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Dostupný pod licencí Volné dílo na WWW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http://sk.wikipedia.org/wiki/S%C3%BAbor:Klinovec_von_haj_aus.jpg</a:t>
            </a:r>
            <a:endParaRPr lang="cs-CZ" sz="1200" dirty="0" smtClean="0"/>
          </a:p>
          <a:p>
            <a:r>
              <a:rPr lang="cs-CZ" sz="1200" dirty="0" smtClean="0"/>
              <a:t>Autor: Rafael </a:t>
            </a:r>
            <a:r>
              <a:rPr lang="cs-CZ" sz="1200" dirty="0" err="1" smtClean="0"/>
              <a:t>Brix</a:t>
            </a:r>
            <a:endParaRPr lang="cs-CZ" sz="1200" dirty="0" smtClean="0"/>
          </a:p>
          <a:p>
            <a:r>
              <a:rPr lang="cs-CZ" sz="1200" dirty="0" smtClean="0">
                <a:latin typeface="Calibri" pitchFamily="34" charset="0"/>
              </a:rPr>
              <a:t>[cit. 2011-08-25]. Klipart dostupný na WWW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http://office.</a:t>
            </a:r>
            <a:r>
              <a:rPr lang="cs-CZ" sz="1200" dirty="0" err="1" smtClean="0">
                <a:hlinkClick r:id="rId4"/>
              </a:rPr>
              <a:t>microsoft.com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cs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cz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images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results.aspx</a:t>
            </a:r>
            <a:r>
              <a:rPr lang="cs-CZ" sz="1200" dirty="0" smtClean="0">
                <a:hlinkClick r:id="rId4"/>
              </a:rPr>
              <a:t>?ex=2&amp;</a:t>
            </a:r>
            <a:r>
              <a:rPr lang="cs-CZ" sz="1200" dirty="0" err="1" smtClean="0">
                <a:hlinkClick r:id="rId4"/>
              </a:rPr>
              <a:t>qu</a:t>
            </a:r>
            <a:r>
              <a:rPr lang="cs-CZ" sz="1200" dirty="0" smtClean="0">
                <a:hlinkClick r:id="rId4"/>
              </a:rPr>
              <a:t>=metr#</a:t>
            </a:r>
            <a:r>
              <a:rPr lang="cs-CZ" sz="1200" dirty="0" err="1" smtClean="0">
                <a:hlinkClick r:id="rId4"/>
              </a:rPr>
              <a:t>ai</a:t>
            </a:r>
            <a:r>
              <a:rPr lang="cs-CZ" sz="1200" dirty="0" smtClean="0">
                <a:hlinkClick r:id="rId4"/>
              </a:rPr>
              <a:t>:MC900296051|</a:t>
            </a:r>
            <a:r>
              <a:rPr lang="cs-CZ" sz="1200" dirty="0" err="1" smtClean="0">
                <a:hlinkClick r:id="rId4"/>
              </a:rPr>
              <a:t>mt</a:t>
            </a:r>
            <a:r>
              <a:rPr lang="cs-CZ" sz="1200" dirty="0" smtClean="0">
                <a:hlinkClick r:id="rId4"/>
              </a:rPr>
              <a:t>:0|</a:t>
            </a:r>
            <a:endParaRPr lang="cs-CZ" sz="1200" dirty="0" smtClean="0"/>
          </a:p>
          <a:p>
            <a:r>
              <a:rPr lang="cs-CZ" sz="1200" dirty="0" smtClean="0"/>
              <a:t>Název obrázku: MC900296051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Mgr. Věra Štiková, Mgr. Jana </a:t>
            </a:r>
            <a:r>
              <a:rPr lang="cs-CZ" sz="1200" dirty="0" err="1" smtClean="0">
                <a:latin typeface="Calibri" pitchFamily="34" charset="0"/>
              </a:rPr>
              <a:t>Tabarková</a:t>
            </a:r>
            <a:r>
              <a:rPr lang="cs-CZ" sz="1200" dirty="0" smtClean="0">
                <a:latin typeface="Calibri" pitchFamily="34" charset="0"/>
              </a:rPr>
              <a:t>: Vlastivěda 4, Poznáváme naši vlast, učebnice pro 4. ročník základní školy, nakladatelství NOVÁ ŠKOLA, s. r. o. , 2010, ISBN 978-80-7289-170-2</a:t>
            </a:r>
          </a:p>
          <a:p>
            <a:endParaRPr lang="cs-CZ" sz="1200" dirty="0" smtClean="0">
              <a:latin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</a:rPr>
              <a:t>Není-li uvedeno jinak , je materiál dílem autorky podle učebních osnov odpovídajících ŠVP.</a:t>
            </a:r>
          </a:p>
          <a:p>
            <a:endParaRPr lang="cs-CZ" sz="1200" dirty="0" smtClean="0"/>
          </a:p>
          <a:p>
            <a:r>
              <a:rPr lang="cs-CZ" sz="1200" dirty="0" smtClean="0"/>
              <a:t>																						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1176</TotalTime>
  <Words>543</Words>
  <Application>Microsoft Office PowerPoint</Application>
  <PresentationFormat>Předvádění na obrazovce (4:3)</PresentationFormat>
  <Paragraphs>116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Název školy: ZŠ Klášterec nad Ohří, Krátká 676 Autor: Mgr. Jana Kokmanová Název materiálu: VY_32_INOVACE_01_40_Povrch České republiky Číslo projektu: CZ.1.07/1.4.00/21.1115  Anotace: Prezentace slouží k seznámení s povrchem České republiky,                   k práci s mapou. Prvouka pro 4. a 5. ročník. </vt:lpstr>
      <vt:lpstr>POVRCH ČESKÉ REPUBLIKY</vt:lpstr>
      <vt:lpstr>Snímek 3</vt:lpstr>
      <vt:lpstr>Snímek 4</vt:lpstr>
      <vt:lpstr>Krajina podle nadmořské výšky: </vt:lpstr>
      <vt:lpstr>Snímek 6</vt:lpstr>
      <vt:lpstr>Krajina podle výškových rozdílů:</vt:lpstr>
      <vt:lpstr>         ROVINA</vt:lpstr>
      <vt:lpstr>PAHORKATINA </vt:lpstr>
      <vt:lpstr>VRCHOVINA</vt:lpstr>
      <vt:lpstr>HORNATINA</vt:lpstr>
      <vt:lpstr>Snímek 12</vt:lpstr>
      <vt:lpstr>Snímek 13</vt:lpstr>
      <vt:lpstr>Snímek 14</vt:lpstr>
      <vt:lpstr>Snímek 15</vt:lpstr>
      <vt:lpstr>Snímek 16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POVRCH ČESKÉ REPUBLIKY</dc:title>
  <dc:creator>Jana Kokmanová</dc:creator>
  <cp:lastModifiedBy>Radek Kokman</cp:lastModifiedBy>
  <cp:revision>143</cp:revision>
  <dcterms:created xsi:type="dcterms:W3CDTF">2011-11-04T15:54:41Z</dcterms:created>
  <dcterms:modified xsi:type="dcterms:W3CDTF">2012-12-08T15:37:08Z</dcterms:modified>
</cp:coreProperties>
</file>