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8"/>
  </p:notesMasterIdLst>
  <p:sldIdLst>
    <p:sldId id="267" r:id="rId4"/>
    <p:sldId id="268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9" r:id="rId15"/>
    <p:sldId id="265" r:id="rId16"/>
    <p:sldId id="266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99"/>
    <a:srgbClr val="009999"/>
    <a:srgbClr val="0066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3.xml"/><Relationship Id="rId21" Type="http://schemas.openxmlformats.org/officeDocument/2006/relationships/theme" Target="theme/theme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presProps" Target="pres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3C1F546-B2D6-4A7F-B231-7AEA3FC36256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337CFB-479B-4F94-A022-BB0207F430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81857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ED796-344E-4EE8-B59A-39FA3EEE8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8847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ED796-344E-4EE8-B59A-39FA3EEE8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906453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ED796-344E-4EE8-B59A-39FA3EEE8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0034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ED796-344E-4EE8-B59A-39FA3EEE8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62125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ED796-344E-4EE8-B59A-39FA3EEE8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08939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ED796-344E-4EE8-B59A-39FA3EEE8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15870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ED796-344E-4EE8-B59A-39FA3EEE8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37959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ED796-344E-4EE8-B59A-39FA3EEE8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83468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ED796-344E-4EE8-B59A-39FA3EEE8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00796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ED796-344E-4EE8-B59A-39FA3EEE8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8911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ED796-344E-4EE8-B59A-39FA3EEE8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469351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907725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30775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735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8405008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2856253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4004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3059033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27721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961347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791202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45847331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6053433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67849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963470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488839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750839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866545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1280610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900879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57674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4998148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53317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25.6.2011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ED796-344E-4EE8-B59A-39FA3EEE840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39840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accent6">
                <a:lumMod val="75000"/>
              </a:schemeClr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white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white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35B8FF-A213-4B6A-9664-0973C8F0EC32}" type="slidenum">
              <a:rPr lang="cs-CZ" smtClean="0">
                <a:solidFill>
                  <a:prstClr val="white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white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344846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>
                <a:solidFill>
                  <a:prstClr val="black">
                    <a:tint val="75000"/>
                  </a:prstClr>
                </a:solidFill>
              </a:rPr>
              <a:t>25.6.2011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4B1E5D-922C-453F-AE6A-305A055657C9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9626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9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wmf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Sovovit%C3%AD&amp;action=edit&amp;redlink=1" TargetMode="External"/><Relationship Id="rId2" Type="http://schemas.openxmlformats.org/officeDocument/2006/relationships/hyperlink" Target="http://cs.wikipedia.org/wiki/%C4%8Cesko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cs.wikipedia.org/wiki/Sova_p&#225;len&#225;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search.seznam.cz/?q=wikipedie+otev%C5%99en%C3%A1+encyklopedie&amp;aq=0&amp;oq=wikipedie&amp;sourceid=szn-HP&amp;thru=su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00000">
              <a:schemeClr val="tx1"/>
            </a:gs>
            <a:gs pos="100000">
              <a:schemeClr val="bg2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730623"/>
          </a:xfrm>
        </p:spPr>
        <p:txBody>
          <a:bodyPr>
            <a:normAutofit fontScale="90000"/>
          </a:bodyPr>
          <a:lstStyle/>
          <a:p>
            <a:r>
              <a:rPr lang="pl-PL" cap="all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KOPÍROVÁNÍ </a:t>
            </a:r>
            <a: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obrázku a </a:t>
            </a:r>
            <a:r>
              <a:rPr lang="pl-PL" cap="all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textu z webu DO WORDU</a:t>
            </a:r>
            <a: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pl-PL" cap="al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VY_32_INOVACE_15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584776" cy="2135088"/>
          </a:xfrm>
        </p:spPr>
        <p:txBody>
          <a:bodyPr>
            <a:normAutofit fontScale="85000" lnSpcReduction="10000"/>
          </a:bodyPr>
          <a:lstStyle/>
          <a:p>
            <a:pPr>
              <a:spcAft>
                <a:spcPts val="600"/>
              </a:spcAft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Sada 6</a:t>
            </a:r>
          </a:p>
          <a:p>
            <a:pPr>
              <a:spcAft>
                <a:spcPts val="600"/>
              </a:spcAft>
            </a:pPr>
            <a:r>
              <a:rPr lang="pl-PL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ZPRACOVÁNÍ A VYUŽITÍ INFORMACÍ</a:t>
            </a:r>
          </a:p>
          <a:p>
            <a:pPr>
              <a:spcAft>
                <a:spcPts val="600"/>
              </a:spcAft>
            </a:pPr>
            <a:r>
              <a:rPr lang="pl-PL" sz="280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Autor:  Mgr. Iveta </a:t>
            </a:r>
            <a:r>
              <a:rPr lang="pl-PL" sz="2800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Mocharová</a:t>
            </a:r>
            <a:endParaRPr lang="pl-PL" sz="2800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spcAft>
                <a:spcPts val="600"/>
              </a:spcAft>
            </a:pPr>
            <a:r>
              <a:rPr lang="cs-CZ" dirty="0" smtClean="0">
                <a:solidFill>
                  <a:schemeClr val="bg1"/>
                </a:solidFill>
                <a:latin typeface="Times New Roman" pitchFamily="18" charset="0"/>
                <a:cs typeface="Times New Roman" pitchFamily="18" charset="0"/>
              </a:rPr>
              <a:t>ZŠ a MŠ Dešná</a:t>
            </a:r>
            <a:endParaRPr lang="cs-CZ" dirty="0">
              <a:solidFill>
                <a:schemeClr val="bg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>
                <a:solidFill>
                  <a:prstClr val="black"/>
                </a:solidFill>
              </a:rPr>
              <a:t>IT </a:t>
            </a:r>
            <a:r>
              <a:rPr lang="en-US" dirty="0" err="1" smtClean="0">
                <a:solidFill>
                  <a:prstClr val="black"/>
                </a:solidFill>
              </a:rPr>
              <a:t>ve</a:t>
            </a:r>
            <a:r>
              <a:rPr lang="en-US" dirty="0" smtClean="0">
                <a:solidFill>
                  <a:prstClr val="black"/>
                </a:solidFill>
              </a:rPr>
              <a:t> </a:t>
            </a:r>
            <a:r>
              <a:rPr lang="en-US" dirty="0" err="1" smtClean="0">
                <a:solidFill>
                  <a:prstClr val="black"/>
                </a:solidFill>
              </a:rPr>
              <a:t>škole</a:t>
            </a:r>
            <a:r>
              <a:rPr lang="en-US" dirty="0" smtClean="0">
                <a:solidFill>
                  <a:prstClr val="black"/>
                </a:solidFill>
              </a:rPr>
              <a:t>  1622­/21/7.1.4/2010</a:t>
            </a:r>
            <a:endParaRPr lang="cs-CZ" dirty="0">
              <a:solidFill>
                <a:prstClr val="black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476672"/>
            <a:ext cx="5407025" cy="10461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601319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>
                <a:solidFill>
                  <a:prstClr val="black">
                    <a:tint val="75000"/>
                  </a:prstClr>
                </a:solidFill>
              </a:rPr>
              <a:t>IT ve škole  1622­/21/7.1.4/2010</a:t>
            </a: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332656"/>
            <a:ext cx="19533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2800" b="1" u="sng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1196753"/>
            <a:ext cx="8352928" cy="446789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just">
              <a:lnSpc>
                <a:spcPct val="115000"/>
              </a:lnSpc>
              <a:spcAft>
                <a:spcPts val="1000"/>
              </a:spcAft>
            </a:pP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Prezentace  slouží jako doprovodný materiál k 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výkladu na téma „Internet – kopírování a ukládání obrázků a textu z webu do Wordu“. Žáci se učí kopírovat a vkládat informace a obrázky z webu do Wordu.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Seznamují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se s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 metodami a formami vyhledávání potřebných informací na Internetu, učí se správně formulovat svůj požadavek.  V závěru prezentace si žáci na  konkrétním úkolu  ověří nové poznatky a vlastní zkušeností získají potřebné znalosti pro úspěšné a rychlé vyhledání informací. 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ea typeface="Calibri"/>
              <a:cs typeface="Times New Roman" pitchFamily="18" charset="0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Prezentace může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být využita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na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závěr hodiny jako krátké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shrnutí 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nového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učiva</a:t>
            </a:r>
            <a:r>
              <a:rPr lang="cs-CZ" sz="2400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 </a:t>
            </a:r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nebo v úvodu další hodiny jako krátké opakování. 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ea typeface="Calibri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9829459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971600" y="115277"/>
            <a:ext cx="7100711" cy="954107"/>
          </a:xfrm>
          <a:prstGeom prst="rect">
            <a:avLst/>
          </a:prstGeom>
          <a:solidFill>
            <a:srgbClr val="FF0000"/>
          </a:solidFill>
          <a:ln w="3810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Jak si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vyhledat na webu 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obrázek a informace</a:t>
            </a:r>
          </a:p>
          <a:p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o SOVĚ PÁLENÉ a jak je uložit do WORDU?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Oválný popisek 6"/>
          <p:cNvSpPr/>
          <p:nvPr/>
        </p:nvSpPr>
        <p:spPr>
          <a:xfrm flipH="1">
            <a:off x="455708" y="1196752"/>
            <a:ext cx="6645003" cy="5112568"/>
          </a:xfrm>
          <a:prstGeom prst="wedgeEllipseCallout">
            <a:avLst>
              <a:gd name="adj1" fmla="val -47022"/>
              <a:gd name="adj2" fmla="val 40119"/>
            </a:avLst>
          </a:prstGeom>
          <a:solidFill>
            <a:srgbClr val="0070C0"/>
          </a:solidFill>
          <a:ln w="381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1619672" y="1846100"/>
            <a:ext cx="4572000" cy="1754326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Jedním z významných 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vyhledávacích serverů</a:t>
            </a:r>
          </a:p>
          <a:p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 v českém prostředí je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3857677"/>
            <a:ext cx="3800771" cy="12770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75444" y="3600426"/>
            <a:ext cx="1316228" cy="18176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 descr="C:\Users\nb3\AppData\Local\Microsoft\Windows\Temporary Internet Files\Content.IE5\U6VS07HS\MC900438000[1].wm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4496206"/>
            <a:ext cx="2195736" cy="1813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82951551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 tmFilter="0,0; .5, 1; 1, 1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 tmFilter="0,0; .5, 1; 1, 1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41" presetClass="entr" presetSubtype="0" fill="hold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 tmFilter="0,0; .5, 1; 1, 1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38132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51520" y="973586"/>
            <a:ext cx="3054041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Do bílého řádku napíšeme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907555" y="1326363"/>
            <a:ext cx="648072" cy="25510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716016" y="2293733"/>
            <a:ext cx="4102405" cy="40011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>
                <a:latin typeface="Times New Roman" pitchFamily="18" charset="0"/>
                <a:cs typeface="Times New Roman" pitchFamily="18" charset="0"/>
              </a:rPr>
              <a:t>a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 levým tlačítkem myši klikneme na</a:t>
            </a:r>
            <a:endParaRPr lang="cs-CZ" sz="2000" b="1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6355777" y="1656520"/>
            <a:ext cx="2088232" cy="79298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04210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453336"/>
          </a:xfrm>
          <a:prstGeom prst="rect">
            <a:avLst/>
          </a:prstGeom>
        </p:spPr>
      </p:pic>
      <p:sp>
        <p:nvSpPr>
          <p:cNvPr id="3" name="Šipka doleva 2"/>
          <p:cNvSpPr/>
          <p:nvPr/>
        </p:nvSpPr>
        <p:spPr>
          <a:xfrm rot="1703003">
            <a:off x="2501873" y="3635051"/>
            <a:ext cx="6768752" cy="576064"/>
          </a:xfrm>
          <a:prstGeom prst="leftArrow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Levým tlačítkem myši klikneme na hledaný odkaz.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4292028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453336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355976" y="1052736"/>
            <a:ext cx="2880917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Do bílého řádku napíšeme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ahnutá šipka dolů 3"/>
          <p:cNvSpPr/>
          <p:nvPr/>
        </p:nvSpPr>
        <p:spPr>
          <a:xfrm rot="398926">
            <a:off x="6576154" y="348273"/>
            <a:ext cx="1443216" cy="780554"/>
          </a:xfrm>
          <a:prstGeom prst="curvedDownArrow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535819" y="2596728"/>
            <a:ext cx="2143536" cy="400110"/>
          </a:xfrm>
          <a:prstGeom prst="rect">
            <a:avLst/>
          </a:prstGeom>
          <a:solidFill>
            <a:srgbClr val="FF0000"/>
          </a:solidFill>
          <a:ln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Stiskneme ENTER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924109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3813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314811" y="2836721"/>
            <a:ext cx="4514377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Levým tlačítkem myši kliknu na obrázek</a:t>
            </a:r>
          </a:p>
        </p:txBody>
      </p:sp>
      <p:cxnSp>
        <p:nvCxnSpPr>
          <p:cNvPr id="5" name="Přímá spojnice se šipkou 4"/>
          <p:cNvCxnSpPr>
            <a:stCxn id="3" idx="3"/>
          </p:cNvCxnSpPr>
          <p:nvPr/>
        </p:nvCxnSpPr>
        <p:spPr>
          <a:xfrm>
            <a:off x="6829188" y="3036776"/>
            <a:ext cx="839156" cy="15388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807313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381328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530476" y="1378942"/>
            <a:ext cx="4237057" cy="1200329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 zvětšený obrázek 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klikneme pravým tlačítkem myši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a z místní nabídky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>
            <a:off x="5580112" y="2492896"/>
            <a:ext cx="864096" cy="697768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6446859" y="3573016"/>
            <a:ext cx="1396536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vybereme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8" name="Přímá spojnice se šipkou 7"/>
          <p:cNvCxnSpPr/>
          <p:nvPr/>
        </p:nvCxnSpPr>
        <p:spPr>
          <a:xfrm flipH="1">
            <a:off x="4932040" y="4034681"/>
            <a:ext cx="1512168" cy="114399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56541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2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pisek se šipkou doleva 2"/>
          <p:cNvSpPr/>
          <p:nvPr/>
        </p:nvSpPr>
        <p:spPr>
          <a:xfrm>
            <a:off x="5652120" y="1195129"/>
            <a:ext cx="3312368" cy="4968552"/>
          </a:xfrm>
          <a:prstGeom prst="leftArrowCallout">
            <a:avLst>
              <a:gd name="adj1" fmla="val 13568"/>
              <a:gd name="adj2" fmla="val 19284"/>
              <a:gd name="adj3" fmla="val 25000"/>
              <a:gd name="adj4" fmla="val 64977"/>
            </a:avLst>
          </a:prstGeom>
          <a:solidFill>
            <a:srgbClr val="009999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1547664" y="2578551"/>
            <a:ext cx="3481897" cy="1815882"/>
          </a:xfrm>
          <a:prstGeom prst="rect">
            <a:avLst/>
          </a:prstGeom>
          <a:solidFill>
            <a:srgbClr val="92D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Pravým tlačítkem myši klikneme tam, </a:t>
            </a:r>
          </a:p>
          <a:p>
            <a:pPr algn="ctr"/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kam chceme obrázek zkopírovat.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74769" y="3933056"/>
            <a:ext cx="1818087" cy="19985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974769" y="1916832"/>
            <a:ext cx="180369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Z místní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nabídky </a:t>
            </a:r>
          </a:p>
          <a:p>
            <a:pPr algn="ctr"/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vybereme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7557" y="1069924"/>
            <a:ext cx="4754563" cy="9723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Zahnutá šipka doleva 6"/>
          <p:cNvSpPr/>
          <p:nvPr/>
        </p:nvSpPr>
        <p:spPr>
          <a:xfrm>
            <a:off x="8460432" y="2701662"/>
            <a:ext cx="332424" cy="1303402"/>
          </a:xfrm>
          <a:prstGeom prst="curved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cxnSp>
        <p:nvCxnSpPr>
          <p:cNvPr id="10" name="Přímá spojnice se šipkou 9"/>
          <p:cNvCxnSpPr/>
          <p:nvPr/>
        </p:nvCxnSpPr>
        <p:spPr>
          <a:xfrm flipH="1">
            <a:off x="7596336" y="3353363"/>
            <a:ext cx="864096" cy="104107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6209530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8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48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652534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1704" y="620688"/>
            <a:ext cx="5355953" cy="830997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Levým tlačítkem myši klikneme na šipku </a:t>
            </a: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a vrátíme se na předchozí stranu.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nice se šipkou 4"/>
          <p:cNvCxnSpPr/>
          <p:nvPr/>
        </p:nvCxnSpPr>
        <p:spPr>
          <a:xfrm flipH="1" flipV="1">
            <a:off x="251520" y="548680"/>
            <a:ext cx="4394222" cy="21602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537632" y="3281327"/>
            <a:ext cx="4216219" cy="40011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Označíme text, který chceme kopírovat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 flipH="1" flipV="1">
            <a:off x="6228184" y="1916832"/>
            <a:ext cx="288032" cy="1545019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866941" y="2308008"/>
            <a:ext cx="1194558" cy="400110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vybereme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3" name="Přímá spojnice se šipkou 12"/>
          <p:cNvCxnSpPr/>
          <p:nvPr/>
        </p:nvCxnSpPr>
        <p:spPr>
          <a:xfrm flipH="1" flipV="1">
            <a:off x="3275856" y="2204864"/>
            <a:ext cx="1591085" cy="103144"/>
          </a:xfrm>
          <a:prstGeom prst="straightConnector1">
            <a:avLst/>
          </a:prstGeom>
          <a:ln w="28575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9071817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7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79512" y="188640"/>
            <a:ext cx="8784976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Sova pálená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 (</a:t>
            </a:r>
            <a:r>
              <a:rPr lang="cs-CZ" sz="2400" i="1" dirty="0">
                <a:latin typeface="Times New Roman" pitchFamily="18" charset="0"/>
                <a:cs typeface="Times New Roman" pitchFamily="18" charset="0"/>
              </a:rPr>
              <a:t>Tyto alba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) je široce rozšířený druh sovy a jeden z vůbec nejrozšířenějších ptáků na světě, který se vzácně objevuje i v </a:t>
            </a:r>
            <a:r>
              <a:rPr lang="cs-CZ" sz="2400" u="sng" dirty="0">
                <a:latin typeface="Times New Roman" pitchFamily="18" charset="0"/>
                <a:cs typeface="Times New Roman" pitchFamily="18" charset="0"/>
                <a:hlinkClick r:id="rId2" tooltip="Česko"/>
              </a:rPr>
              <a:t>České republice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 Spolu s několika ptáky řadíme i sovu pálenou do čeledi </a:t>
            </a:r>
            <a:r>
              <a:rPr lang="cs-CZ" sz="2400" u="sng" dirty="0" err="1">
                <a:latin typeface="Times New Roman" pitchFamily="18" charset="0"/>
                <a:cs typeface="Times New Roman" pitchFamily="18" charset="0"/>
                <a:hlinkClick r:id="rId3" tooltip="Sovovití (stránka neexistuje)"/>
              </a:rPr>
              <a:t>sovovitých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algn="just"/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 </a:t>
            </a:r>
          </a:p>
        </p:txBody>
      </p:sp>
      <p:sp>
        <p:nvSpPr>
          <p:cNvPr id="3" name="Popisek se šipkou nahoru 2"/>
          <p:cNvSpPr/>
          <p:nvPr/>
        </p:nvSpPr>
        <p:spPr>
          <a:xfrm>
            <a:off x="179512" y="2113302"/>
            <a:ext cx="8784976" cy="2592288"/>
          </a:xfrm>
          <a:prstGeom prst="upArrowCallout">
            <a:avLst>
              <a:gd name="adj1" fmla="val 18275"/>
              <a:gd name="adj2" fmla="val 19803"/>
              <a:gd name="adj3" fmla="val 25000"/>
              <a:gd name="adj4" fmla="val 64977"/>
            </a:avLst>
          </a:prstGeom>
          <a:solidFill>
            <a:srgbClr val="009999"/>
          </a:solidFill>
          <a:ln>
            <a:solidFill>
              <a:schemeClr val="tx1"/>
            </a:solidFill>
          </a:ln>
          <a:scene3d>
            <a:camera prst="orthographicFront"/>
            <a:lightRig rig="threePt" dir="t"/>
          </a:scene3d>
          <a:sp3d>
            <a:bevelT w="139700" h="139700" prst="divot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 místní nabídky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vybereme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VLOŽIT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endParaRPr lang="cs-CZ" sz="2800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 text vložíme tam, kam</a:t>
            </a:r>
            <a:r>
              <a:rPr lang="cs-CZ" sz="2800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potřebujeme.</a:t>
            </a:r>
            <a:endParaRPr lang="cs-CZ" sz="28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04831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843808" y="980728"/>
            <a:ext cx="3226653" cy="523220"/>
          </a:xfrm>
          <a:prstGeom prst="rect">
            <a:avLst/>
          </a:prstGeom>
          <a:solidFill>
            <a:srgbClr val="FF0000"/>
          </a:solidFill>
          <a:ln>
            <a:solidFill>
              <a:srgbClr val="0070C0"/>
            </a:solidFill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none" rtlCol="0">
            <a:spAutoFit/>
          </a:bodyPr>
          <a:lstStyle/>
          <a:p>
            <a:r>
              <a:rPr lang="cs-CZ" sz="2800" u="sng" dirty="0" smtClean="0">
                <a:latin typeface="Times New Roman" pitchFamily="18" charset="0"/>
                <a:cs typeface="Times New Roman" pitchFamily="18" charset="0"/>
              </a:rPr>
              <a:t>ÚKOL  PRO  ŽÁKY</a:t>
            </a:r>
            <a:endParaRPr lang="cs-CZ" sz="2800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02297" y="2492896"/>
            <a:ext cx="8280920" cy="2600712"/>
          </a:xfrm>
          <a:prstGeom prst="rect">
            <a:avLst/>
          </a:prstGeom>
          <a:solidFill>
            <a:srgbClr val="0070C0"/>
          </a:solidFill>
          <a:ln>
            <a:solidFill>
              <a:srgbClr val="FF0000"/>
            </a:solidFill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>
            <a:spAutoFit/>
          </a:bodyPr>
          <a:lstStyle/>
          <a:p>
            <a:pPr algn="just">
              <a:lnSpc>
                <a:spcPct val="115000"/>
              </a:lnSpc>
              <a:spcAft>
                <a:spcPts val="600"/>
              </a:spcAft>
            </a:pPr>
            <a:endParaRPr lang="cs-CZ" sz="2400" dirty="0">
              <a:ea typeface="Calibri"/>
              <a:cs typeface="Times New Roman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cs-CZ" sz="2800" dirty="0" smtClean="0">
                <a:latin typeface="Times New Roman"/>
                <a:ea typeface="Calibri"/>
                <a:cs typeface="Times New Roman"/>
              </a:rPr>
              <a:t>  Najdi </a:t>
            </a:r>
            <a:r>
              <a:rPr lang="cs-CZ" sz="2800" dirty="0">
                <a:latin typeface="Times New Roman"/>
                <a:ea typeface="Calibri"/>
                <a:cs typeface="Times New Roman"/>
              </a:rPr>
              <a:t>obrázek a </a:t>
            </a:r>
            <a:r>
              <a:rPr lang="cs-CZ" sz="2800" dirty="0" smtClean="0">
                <a:latin typeface="Times New Roman"/>
                <a:ea typeface="Calibri"/>
                <a:cs typeface="Times New Roman"/>
              </a:rPr>
              <a:t>informace o </a:t>
            </a:r>
            <a:r>
              <a:rPr lang="cs-CZ" sz="2800" dirty="0">
                <a:latin typeface="Times New Roman"/>
                <a:ea typeface="Calibri"/>
                <a:cs typeface="Times New Roman"/>
              </a:rPr>
              <a:t>KOČCE DOMÁCÍ.</a:t>
            </a:r>
            <a:endParaRPr lang="cs-CZ" sz="2800" dirty="0">
              <a:ea typeface="Calibri"/>
              <a:cs typeface="Times New Roman"/>
            </a:endParaRPr>
          </a:p>
          <a:p>
            <a:pPr marL="342900" lvl="0" indent="-342900" algn="just">
              <a:lnSpc>
                <a:spcPct val="115000"/>
              </a:lnSpc>
              <a:spcAft>
                <a:spcPts val="600"/>
              </a:spcAft>
              <a:buFont typeface="+mj-lt"/>
              <a:buAutoNum type="arabicPeriod"/>
            </a:pPr>
            <a:r>
              <a:rPr lang="cs-CZ" sz="2800" dirty="0" smtClean="0">
                <a:latin typeface="Times New Roman"/>
                <a:ea typeface="Calibri"/>
                <a:cs typeface="Times New Roman"/>
              </a:rPr>
              <a:t>  Vše </a:t>
            </a:r>
            <a:r>
              <a:rPr lang="cs-CZ" sz="2800" dirty="0">
                <a:latin typeface="Times New Roman"/>
                <a:ea typeface="Calibri"/>
                <a:cs typeface="Times New Roman"/>
              </a:rPr>
              <a:t>zkopíruj do WORDU.</a:t>
            </a:r>
            <a:endParaRPr lang="cs-CZ" sz="2800" dirty="0">
              <a:ea typeface="Calibri"/>
              <a:cs typeface="Times New Roman"/>
            </a:endParaRPr>
          </a:p>
          <a:p>
            <a:pPr marL="514350" indent="-514350">
              <a:buAutoNum type="arabicPeriod" startAt="3"/>
            </a:pPr>
            <a:r>
              <a:rPr lang="cs-CZ" sz="2800" dirty="0" smtClean="0">
                <a:latin typeface="Times New Roman"/>
                <a:ea typeface="Calibri"/>
              </a:rPr>
              <a:t>Práci </a:t>
            </a:r>
            <a:r>
              <a:rPr lang="cs-CZ" sz="2800" dirty="0">
                <a:latin typeface="Times New Roman"/>
                <a:ea typeface="Calibri"/>
              </a:rPr>
              <a:t>ulož pod názvem KOČKA DOMÁCÍ do své </a:t>
            </a:r>
            <a:r>
              <a:rPr lang="cs-CZ" sz="2800" dirty="0" smtClean="0">
                <a:latin typeface="Times New Roman"/>
                <a:ea typeface="Calibri"/>
              </a:rPr>
              <a:t> </a:t>
            </a:r>
          </a:p>
          <a:p>
            <a:r>
              <a:rPr lang="cs-CZ" sz="2800" dirty="0">
                <a:latin typeface="Times New Roman"/>
                <a:ea typeface="Calibri"/>
              </a:rPr>
              <a:t> </a:t>
            </a:r>
            <a:r>
              <a:rPr lang="cs-CZ" sz="2800" dirty="0" smtClean="0">
                <a:latin typeface="Times New Roman"/>
                <a:ea typeface="Calibri"/>
              </a:rPr>
              <a:t>     složky </a:t>
            </a:r>
            <a:r>
              <a:rPr lang="cs-CZ" sz="2800" dirty="0">
                <a:latin typeface="Times New Roman"/>
                <a:ea typeface="Calibri"/>
              </a:rPr>
              <a:t>→ </a:t>
            </a:r>
            <a:r>
              <a:rPr lang="cs-CZ" sz="2800" dirty="0" smtClean="0">
                <a:latin typeface="Times New Roman"/>
                <a:ea typeface="Calibri"/>
              </a:rPr>
              <a:t>  PŘÍRODOVĚDA</a:t>
            </a:r>
            <a:r>
              <a:rPr lang="cs-CZ" sz="2800" dirty="0">
                <a:latin typeface="Times New Roman"/>
                <a:ea typeface="Calibri"/>
              </a:rPr>
              <a:t>→ příslušná </a:t>
            </a:r>
            <a:r>
              <a:rPr lang="cs-CZ" sz="2800" dirty="0" smtClean="0">
                <a:latin typeface="Times New Roman"/>
                <a:ea typeface="Calibri"/>
              </a:rPr>
              <a:t>podsložka.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007693546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331640" y="0"/>
            <a:ext cx="6264696" cy="906017"/>
          </a:xfrm>
          <a:prstGeom prst="rect">
            <a:avLst/>
          </a:prstGeom>
          <a:solidFill>
            <a:srgbClr val="92D050"/>
          </a:solidFill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000" dirty="0" smtClean="0">
                <a:effectLst/>
                <a:latin typeface="Times New Roman"/>
                <a:ea typeface="Calibri"/>
                <a:cs typeface="Times New Roman"/>
              </a:rPr>
              <a:t>ZKOPÍROVANÝ OBRÁZEK A TEXT </a:t>
            </a:r>
          </a:p>
          <a:p>
            <a:pPr algn="ctr">
              <a:lnSpc>
                <a:spcPct val="115000"/>
              </a:lnSpc>
              <a:spcAft>
                <a:spcPts val="1000"/>
              </a:spcAft>
            </a:pPr>
            <a:r>
              <a:rPr lang="cs-CZ" sz="2000" dirty="0" smtClean="0">
                <a:effectLst/>
                <a:latin typeface="Times New Roman"/>
                <a:ea typeface="Calibri"/>
                <a:cs typeface="Times New Roman"/>
              </a:rPr>
              <a:t>Z WEBU DO WORDU.</a:t>
            </a:r>
            <a:endParaRPr lang="cs-CZ" sz="2000" dirty="0">
              <a:ea typeface="Calibri"/>
              <a:cs typeface="Times New Roman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898716"/>
            <a:ext cx="9111243" cy="54826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6" name="Přímá spojnice se šipkou 5"/>
          <p:cNvCxnSpPr>
            <a:stCxn id="3" idx="2"/>
          </p:cNvCxnSpPr>
          <p:nvPr/>
        </p:nvCxnSpPr>
        <p:spPr>
          <a:xfrm>
            <a:off x="4463988" y="906017"/>
            <a:ext cx="0" cy="1082823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smtClean="0"/>
              <a:t>IT ve škole  1622­/21/7.1.4/2010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91945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052736"/>
            <a:ext cx="8568952" cy="37240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SEZNAM.CZ 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[online]. 2011 [cit. 2011-09-22]. WIKIPEDIE OTEVŘENÁ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ENCYKLOPEDIE - SOVA PÁLENÁ. </a:t>
            </a:r>
          </a:p>
          <a:p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   Dostupné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 WWW: 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http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://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cs.wikipedia.org/wiki/</a:t>
            </a:r>
            <a:r>
              <a:rPr lang="cs-CZ" dirty="0" err="1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2"/>
              </a:rPr>
              <a:t>Sova_pálená</a:t>
            </a:r>
            <a:endParaRPr lang="cs-CZ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Kliparty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dirty="0">
                <a:latin typeface="Times New Roman" pitchFamily="18" charset="0"/>
                <a:cs typeface="Times New Roman" pitchFamily="18" charset="0"/>
                <a:hlinkClick r:id="rId3"/>
              </a:rPr>
              <a:t>www.office.microsoft.com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 err="1">
                <a:latin typeface="Times New Roman" pitchFamily="18" charset="0"/>
                <a:cs typeface="Times New Roman" pitchFamily="18" charset="0"/>
              </a:rPr>
              <a:t>Stevie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B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W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ikipedie otevřená encyklopedie.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Soubor:Tyto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alba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close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up.jpg.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[cit.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2011-09-22].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Dostupný pod licencí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Creative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Commons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Uveďte autora 2.0 </a:t>
            </a:r>
            <a:r>
              <a:rPr lang="cs-CZ" dirty="0" err="1">
                <a:latin typeface="Times New Roman" pitchFamily="18" charset="0"/>
                <a:cs typeface="Times New Roman" pitchFamily="18" charset="0"/>
              </a:rPr>
              <a:t>Generic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WWW: http://cs.wikipedia.org/wiki/Soubor:Tyto_alba_close_up.jpg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logo 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SEZNAM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foto autora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Zpracováno v programu  Microsoft  PowerPoint 2010 – licenci koupila ZŠ Dešná.</a:t>
            </a:r>
          </a:p>
          <a:p>
            <a:pPr marL="285750" lvl="0" indent="-285750"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Okna  - v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lastní fotogalerie - </a:t>
            </a:r>
            <a:r>
              <a:rPr lang="cs-CZ" dirty="0" err="1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PrintScreen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ea typeface="Calibri"/>
                <a:cs typeface="Times New Roman" pitchFamily="18" charset="0"/>
              </a:rPr>
              <a:t> ze systému Windows XP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http</a:t>
            </a: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://search.seznam.cz/?</a:t>
            </a:r>
            <a:r>
              <a:rPr lang="cs-CZ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  <a:hlinkClick r:id="rId4"/>
              </a:rPr>
              <a:t>q=wikipedie+otev%C5%99en%C3%A1+encyklopedie&amp;aq=0&amp;oq=wikipedie&amp;sourceid=szn-HP&amp;thru=sug</a:t>
            </a:r>
            <a:endParaRPr lang="cs-CZ" dirty="0" smtClean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http://www.seznam.cz/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942597" y="332656"/>
            <a:ext cx="133081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endParaRPr lang="cs-CZ" sz="2400" dirty="0">
              <a:solidFill>
                <a:prstClr val="black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 smtClean="0"/>
              <a:t>IT </a:t>
            </a:r>
            <a:r>
              <a:rPr lang="en-US" dirty="0" err="1" smtClean="0"/>
              <a:t>ve</a:t>
            </a:r>
            <a:r>
              <a:rPr lang="en-US" dirty="0" smtClean="0"/>
              <a:t> </a:t>
            </a:r>
            <a:r>
              <a:rPr lang="en-US" dirty="0" err="1" smtClean="0"/>
              <a:t>škole</a:t>
            </a:r>
            <a:r>
              <a:rPr lang="en-US" dirty="0" smtClean="0"/>
              <a:t>  1622­/21/7.1.4/2010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43804065"/>
      </p:ext>
    </p:extLst>
  </p:cSld>
  <p:clrMapOvr>
    <a:masterClrMapping/>
  </p:clrMapOvr>
  <p:transition spd="slow">
    <p:cover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439</TotalTime>
  <Words>414</Words>
  <Application>Microsoft Office PowerPoint</Application>
  <PresentationFormat>Předvádění na obrazovce (4:3)</PresentationFormat>
  <Paragraphs>68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14</vt:i4>
      </vt:variant>
    </vt:vector>
  </HeadingPairs>
  <TitlesOfParts>
    <vt:vector size="17" baseType="lpstr">
      <vt:lpstr>Motiv systému Office</vt:lpstr>
      <vt:lpstr>3_Motiv systému Office</vt:lpstr>
      <vt:lpstr>1_Motiv systému Office</vt:lpstr>
      <vt:lpstr>KOPÍROVÁNÍ obrázku a textu z webu DO WORDU VY_32_INOVACE_15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</dc:creator>
  <cp:lastModifiedBy>nb3</cp:lastModifiedBy>
  <cp:revision>48</cp:revision>
  <dcterms:created xsi:type="dcterms:W3CDTF">2011-09-22T16:23:03Z</dcterms:created>
  <dcterms:modified xsi:type="dcterms:W3CDTF">2013-02-18T07:30:08Z</dcterms:modified>
</cp:coreProperties>
</file>