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6"/>
  </p:notesMasterIdLst>
  <p:sldIdLst>
    <p:sldId id="257" r:id="rId3"/>
    <p:sldId id="269" r:id="rId4"/>
    <p:sldId id="256" r:id="rId5"/>
    <p:sldId id="258" r:id="rId6"/>
    <p:sldId id="259" r:id="rId7"/>
    <p:sldId id="260" r:id="rId8"/>
    <p:sldId id="261" r:id="rId9"/>
    <p:sldId id="262" r:id="rId10"/>
    <p:sldId id="263" r:id="rId11"/>
    <p:sldId id="266" r:id="rId12"/>
    <p:sldId id="265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99"/>
    <a:srgbClr val="6666FF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F8F162-1F3A-4EBE-858B-63E3DC006511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5D4CE7-E77A-4BD8-83AE-7B6FF8EEC3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181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4E21C-5B07-4D85-88C9-1B8A602A1A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6784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4E21C-5B07-4D85-88C9-1B8A602A1A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339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4E21C-5B07-4D85-88C9-1B8A602A1A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6311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4E21C-5B07-4D85-88C9-1B8A602A1A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8966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4E21C-5B07-4D85-88C9-1B8A602A1A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625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4E21C-5B07-4D85-88C9-1B8A602A1A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4073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4E21C-5B07-4D85-88C9-1B8A602A1A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317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4E21C-5B07-4D85-88C9-1B8A602A1A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918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4E21C-5B07-4D85-88C9-1B8A602A1A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924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4E21C-5B07-4D85-88C9-1B8A602A1A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734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4E21C-5B07-4D85-88C9-1B8A602A1A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9064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96787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55132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02296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39272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36662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31219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82786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79693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502594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48866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72368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44E21C-5B07-4D85-88C9-1B8A602A1A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71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75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10691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1"/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/>
          </a:bodyPr>
          <a:lstStyle/>
          <a:p>
            <a: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Ukládáme svoji práci</a:t>
            </a:r>
            <a:b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VY_32_INOVACE_16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728792" cy="2351112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cs-CZ" sz="3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Sada 6</a:t>
            </a:r>
          </a:p>
          <a:p>
            <a:pPr>
              <a:spcAft>
                <a:spcPts val="600"/>
              </a:spcAft>
            </a:pPr>
            <a:r>
              <a:rPr lang="pl-PL" sz="3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ZÁKLADY PRÁCE S POČÍTAČEM</a:t>
            </a:r>
          </a:p>
          <a:p>
            <a:pPr>
              <a:spcAft>
                <a:spcPts val="600"/>
              </a:spcAft>
            </a:pPr>
            <a:r>
              <a:rPr lang="pl-PL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pl-PL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 Mgr. Iveta </a:t>
            </a:r>
            <a:r>
              <a:rPr lang="pl-PL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Mocharová</a:t>
            </a:r>
            <a:endParaRPr lang="pl-PL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3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a MŠ Dešná</a:t>
            </a:r>
            <a:endParaRPr lang="cs-CZ" sz="3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black"/>
                </a:solidFill>
              </a:rPr>
              <a:t>IT </a:t>
            </a:r>
            <a:r>
              <a:rPr lang="en-US" dirty="0" err="1" smtClean="0">
                <a:solidFill>
                  <a:prstClr val="black"/>
                </a:solidFill>
              </a:rPr>
              <a:t>ve</a:t>
            </a:r>
            <a:r>
              <a:rPr lang="en-US" dirty="0" smtClean="0">
                <a:solidFill>
                  <a:prstClr val="black"/>
                </a:solidFill>
              </a:rPr>
              <a:t> </a:t>
            </a:r>
            <a:r>
              <a:rPr lang="en-US" dirty="0" err="1" smtClean="0">
                <a:solidFill>
                  <a:prstClr val="black"/>
                </a:solidFill>
              </a:rPr>
              <a:t>škole</a:t>
            </a:r>
            <a:r>
              <a:rPr lang="en-US" dirty="0" smtClean="0">
                <a:solidFill>
                  <a:prstClr val="black"/>
                </a:solidFill>
              </a:rPr>
              <a:t>  1622­/21/7.1.4/2010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294392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332656"/>
            <a:ext cx="19533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2800" b="1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196753"/>
            <a:ext cx="8352928" cy="30654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Prezentace  slouží jako doprovodný materiál k 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výkladu na téma „Internet – kopírování a ukládání obrázků a textu z webu do Wordu“. Žáci se učí ukládat svoji práci. Prezentace může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být využita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na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závěr hodiny jako </a:t>
            </a:r>
            <a:r>
              <a:rPr lang="cs-CZ" sz="280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krátké </a:t>
            </a:r>
            <a:r>
              <a:rPr lang="cs-CZ" sz="280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shrnutí nového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učiva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nebo v úvodu další hodiny jako krátké opakování.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ea typeface="Calibri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384067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láček 4"/>
          <p:cNvSpPr/>
          <p:nvPr/>
        </p:nvSpPr>
        <p:spPr>
          <a:xfrm>
            <a:off x="1043608" y="29497"/>
            <a:ext cx="7356157" cy="3789040"/>
          </a:xfrm>
          <a:prstGeom prst="cloudCallout">
            <a:avLst>
              <a:gd name="adj1" fmla="val -39679"/>
              <a:gd name="adj2" fmla="val 43427"/>
            </a:avLst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Jednou z nejdůležitějších dovedností, kterou se při práci s počítačem musíte naučit je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6cípá hvězda 7"/>
          <p:cNvSpPr/>
          <p:nvPr/>
        </p:nvSpPr>
        <p:spPr>
          <a:xfrm rot="623431">
            <a:off x="4827122" y="2722370"/>
            <a:ext cx="4018532" cy="3983055"/>
          </a:xfrm>
          <a:prstGeom prst="star6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4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ouborů.</a:t>
            </a:r>
            <a:endParaRPr lang="cs-CZ" sz="4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6cípá hvězda 8"/>
          <p:cNvSpPr/>
          <p:nvPr/>
        </p:nvSpPr>
        <p:spPr>
          <a:xfrm rot="20857726">
            <a:off x="346102" y="2270119"/>
            <a:ext cx="4248472" cy="4248472"/>
          </a:xfrm>
          <a:prstGeom prst="star6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ukládání</a:t>
            </a:r>
            <a:endParaRPr lang="cs-CZ" sz="4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488409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build="p" animBg="1"/>
      <p:bldP spid="9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1266" y="332656"/>
            <a:ext cx="879621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Každý, kdo pracuje na počítači a vytváří nějaké dokumenty nebo obrázky, potřebuje svoji práci uložit, aby ji příště opět našel a mohl v práci pokračovat. Určitě by vás mrzelo, kdybyste neuložili namalovaný obrázek, na kterém pracujete celé odpoledne. Uložit soubor není vůbec těžké. Aplikace mají v nabídce možnost uložit soubor a na uživateli záleží, jak si ukládanou práci pojmenuje, aby ji příště snadno našel.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3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280920" cy="1191037"/>
          </a:xfrm>
          <a:prstGeom prst="rect">
            <a:avLst/>
          </a:prstGeom>
          <a:noFill/>
        </p:spPr>
        <p:txBody>
          <a:bodyPr wrap="none" rtlCol="0">
            <a:prstTxWarp prst="textDeflateBottom">
              <a:avLst/>
            </a:prstTxWarp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POSTUP   UKLÁDÁNÍ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ahnutá šipka dolů 2"/>
          <p:cNvSpPr/>
          <p:nvPr/>
        </p:nvSpPr>
        <p:spPr>
          <a:xfrm>
            <a:off x="1043608" y="1916832"/>
            <a:ext cx="7416824" cy="4104456"/>
          </a:xfrm>
          <a:prstGeom prst="curvedDownArrow">
            <a:avLst/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10321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60648"/>
            <a:ext cx="8928992" cy="6048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0149" y="692696"/>
            <a:ext cx="2664296" cy="70788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LEVÝM TLAČÍTKEM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MYŠI KLIKNU NA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hnutá šipka 4"/>
          <p:cNvSpPr/>
          <p:nvPr/>
        </p:nvSpPr>
        <p:spPr>
          <a:xfrm flipH="1">
            <a:off x="720866" y="248454"/>
            <a:ext cx="2033579" cy="1152128"/>
          </a:xfrm>
          <a:prstGeom prst="bentArrow">
            <a:avLst>
              <a:gd name="adj1" fmla="val 11346"/>
              <a:gd name="adj2" fmla="val 25000"/>
              <a:gd name="adj3" fmla="val 19311"/>
              <a:gd name="adj4" fmla="val 437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483140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59230" cy="6093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47664" y="692696"/>
            <a:ext cx="2284600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 místní nabídky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827584" y="1154361"/>
            <a:ext cx="720080" cy="258415"/>
          </a:xfrm>
          <a:prstGeom prst="straightConnector1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563888" y="2132856"/>
            <a:ext cx="1039067" cy="46166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vyberu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>
            <a:stCxn id="7" idx="1"/>
          </p:cNvCxnSpPr>
          <p:nvPr/>
        </p:nvCxnSpPr>
        <p:spPr>
          <a:xfrm flipH="1" flipV="1">
            <a:off x="683568" y="1154361"/>
            <a:ext cx="2880320" cy="1209328"/>
          </a:xfrm>
          <a:prstGeom prst="straightConnector1">
            <a:avLst/>
          </a:prstGeom>
          <a:ln w="190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805010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8837295" cy="6120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71798" y="4368535"/>
            <a:ext cx="3012363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Zvolím vhodný název souboru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1619672" y="4553201"/>
            <a:ext cx="1152126" cy="17194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082190" y="5277739"/>
            <a:ext cx="833626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vyberu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H="1" flipV="1">
            <a:off x="1907704" y="4909810"/>
            <a:ext cx="288032" cy="367930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269555" y="2348880"/>
            <a:ext cx="3363421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vyberu, kam chci soubor uložit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H="1" flipV="1">
            <a:off x="971600" y="1916832"/>
            <a:ext cx="297955" cy="432048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971600" y="1628800"/>
            <a:ext cx="5400600" cy="288032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5435377" y="4937746"/>
            <a:ext cx="3510898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Levým tlačítkem myši kliknu na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0" name="Přímá spojnice se šipkou 19"/>
          <p:cNvCxnSpPr/>
          <p:nvPr/>
        </p:nvCxnSpPr>
        <p:spPr>
          <a:xfrm flipH="1">
            <a:off x="8028384" y="5277740"/>
            <a:ext cx="720080" cy="36933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170326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12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28380"/>
            <a:ext cx="8835028" cy="60809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2867744"/>
            <a:ext cx="6364243" cy="461665"/>
          </a:xfrm>
          <a:prstGeom prst="rect">
            <a:avLst/>
          </a:prstGeom>
          <a:solidFill>
            <a:srgbClr val="0099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Levým tlačítkem myši kliknu (dvojklik) na složku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H="1" flipV="1">
            <a:off x="1547666" y="1412776"/>
            <a:ext cx="2865360" cy="158417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6502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CC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21" y="285342"/>
            <a:ext cx="8906268" cy="5832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115616" y="2348880"/>
            <a:ext cx="7344816" cy="461665"/>
          </a:xfrm>
          <a:prstGeom prst="rect">
            <a:avLst/>
          </a:prstGeom>
          <a:solidFill>
            <a:srgbClr val="00CC99"/>
          </a:solidFill>
        </p:spPr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Znovu levým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tlačítkem myši kliknu (dvojklik) na složku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 flipH="1" flipV="1">
            <a:off x="1547664" y="1412776"/>
            <a:ext cx="3528392" cy="108012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62103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6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8713852" cy="5904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15816" y="2420888"/>
            <a:ext cx="4254691" cy="461665"/>
          </a:xfrm>
          <a:prstGeom prst="rect">
            <a:avLst/>
          </a:prstGeom>
          <a:solidFill>
            <a:srgbClr val="6666FF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Levým tlačítkem myši kliknu na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6372200" y="2882553"/>
            <a:ext cx="1440160" cy="2562671"/>
          </a:xfrm>
          <a:prstGeom prst="straightConnector1">
            <a:avLst/>
          </a:prstGeom>
          <a:ln w="28575">
            <a:solidFill>
              <a:srgbClr val="00CC9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780920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2656"/>
            <a:ext cx="8837294" cy="5688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ný popisek 2"/>
          <p:cNvSpPr/>
          <p:nvPr/>
        </p:nvSpPr>
        <p:spPr>
          <a:xfrm rot="20886169" flipH="1">
            <a:off x="3624980" y="1424046"/>
            <a:ext cx="3171420" cy="2569746"/>
          </a:xfrm>
          <a:prstGeom prst="wedgeEllipseCallou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4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Soubor    </a:t>
            </a:r>
          </a:p>
          <a:p>
            <a:pPr lvl="0"/>
            <a:r>
              <a:rPr lang="cs-CZ" sz="4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uložen.</a:t>
            </a:r>
            <a:endParaRPr lang="cs-CZ" sz="4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ahnutá šipka dolů 3"/>
          <p:cNvSpPr/>
          <p:nvPr/>
        </p:nvSpPr>
        <p:spPr>
          <a:xfrm rot="12830757">
            <a:off x="268131" y="2209965"/>
            <a:ext cx="4881199" cy="2425914"/>
          </a:xfrm>
          <a:prstGeom prst="curvedDownArrow">
            <a:avLst>
              <a:gd name="adj1" fmla="val 17047"/>
              <a:gd name="adj2" fmla="val 53072"/>
              <a:gd name="adj3" fmla="val 17372"/>
            </a:avLst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6" name="Picture 3" descr="C:\Users\nb3\AppData\Local\Microsoft\Windows\Temporary Internet Files\Content.IE5\BCJ05P0I\MC900438000[2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92211">
            <a:off x="6156176" y="3365225"/>
            <a:ext cx="2592288" cy="1766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843108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563888" y="332656"/>
            <a:ext cx="1521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052736"/>
            <a:ext cx="828092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SEZNAM.CZ  [online]. 2011 [cit. 2011-09-22]. WIKIPEDIE OTEVŘENÁ ENCYKLOPEDIE - SOVA PÁLENÁ. </a:t>
            </a:r>
          </a:p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Dostupné z WWW: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cs.wikipedia.org/wiki/</a:t>
            </a:r>
            <a:r>
              <a:rPr lang="cs-CZ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Sova_pálená</a:t>
            </a:r>
            <a:endParaRPr lang="cs-CZ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Stevie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B: Wikipedie otevřená encyklopedie. </a:t>
            </a:r>
            <a:r>
              <a:rPr lang="cs-CZ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Soubor:Tyto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alba </a:t>
            </a:r>
            <a:r>
              <a:rPr lang="cs-CZ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close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up.jpg. [cit. 2011-09-22]. Dostupný pod licencí </a:t>
            </a:r>
            <a:r>
              <a:rPr lang="cs-CZ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Uveďte autora 2.0 </a:t>
            </a:r>
            <a:r>
              <a:rPr lang="cs-CZ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Generic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na WWW: http://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cs.wikipedia.org/wiki/Soubor:Tyto_alba_close_up.jpg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Kliparty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dirty="0">
                <a:latin typeface="Times New Roman" pitchFamily="18" charset="0"/>
                <a:cs typeface="Times New Roman" pitchFamily="18" charset="0"/>
                <a:hlinkClick r:id="rId2"/>
              </a:rPr>
              <a:t>www.office.microsoft.com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VANÍČEK, Jiří ; ŘEZNÍČEK, Petr. Informatika pro základní školy 1.díl. Brno :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2004. 85 s.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ISBN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80-251-0196-7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programu  Microsoft  PowerPoint 2010 – licenci koupila ZŠ Dešná.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Okna  - v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lastní fotogalerie - </a:t>
            </a:r>
            <a:r>
              <a:rPr lang="cs-CZ" dirty="0" err="1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PrintScreen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 ze systému Windows XP</a:t>
            </a:r>
          </a:p>
          <a:p>
            <a:endParaRPr lang="cs-CZ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966067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</TotalTime>
  <Words>363</Words>
  <Application>Microsoft Office PowerPoint</Application>
  <PresentationFormat>Předvádění na obrazovce (4:3)</PresentationFormat>
  <Paragraphs>46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3_Motiv systému Office</vt:lpstr>
      <vt:lpstr>Ukládáme svoji práci VY_32_INOVACE_16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Ukládáme svoji práci VY_32_INOVACE_16</dc:title>
  <dc:creator>nb3</dc:creator>
  <cp:lastModifiedBy>nb3</cp:lastModifiedBy>
  <cp:revision>24</cp:revision>
  <dcterms:created xsi:type="dcterms:W3CDTF">2011-09-23T18:01:19Z</dcterms:created>
  <dcterms:modified xsi:type="dcterms:W3CDTF">2013-02-18T07:45:53Z</dcterms:modified>
</cp:coreProperties>
</file>