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16"/>
  </p:notesMasterIdLst>
  <p:sldIdLst>
    <p:sldId id="269" r:id="rId4"/>
    <p:sldId id="267" r:id="rId5"/>
    <p:sldId id="256" r:id="rId6"/>
    <p:sldId id="258" r:id="rId7"/>
    <p:sldId id="259" r:id="rId8"/>
    <p:sldId id="260" r:id="rId9"/>
    <p:sldId id="261" r:id="rId10"/>
    <p:sldId id="263" r:id="rId11"/>
    <p:sldId id="264" r:id="rId12"/>
    <p:sldId id="265" r:id="rId13"/>
    <p:sldId id="266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3689" autoAdjust="0"/>
    <p:restoredTop sz="94660"/>
  </p:normalViewPr>
  <p:slideViewPr>
    <p:cSldViewPr>
      <p:cViewPr varScale="1">
        <p:scale>
          <a:sx n="70" d="100"/>
          <a:sy n="70" d="100"/>
        </p:scale>
        <p:origin x="-11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F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6 -  Kroužkovci (pijavice)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AC4CBD-CD4E-4826-BD7F-52D192B1DCAF}" type="presOf" srcId="{757F3AB3-0718-4624-B441-E567A8F0AB56}" destId="{333A1088-737F-45CB-B68E-254E46348037}" srcOrd="0" destOrd="0" presId="urn:microsoft.com/office/officeart/2005/8/layout/target3"/>
    <dgm:cxn modelId="{541D4A3C-74D5-4909-80A4-AD60B1428C33}" type="presOf" srcId="{4C35D32F-0EAB-4CD7-82EE-45574DC2A586}" destId="{890E4F0B-2866-4A3F-A3C7-2A14B1797930}" srcOrd="1" destOrd="0" presId="urn:microsoft.com/office/officeart/2005/8/layout/target3"/>
    <dgm:cxn modelId="{21719498-EF5D-41C9-B952-6F3FC8244E4C}" type="presOf" srcId="{4C35D32F-0EAB-4CD7-82EE-45574DC2A586}" destId="{8BEBB6EC-1DAA-4CAC-8A25-BC0FCBD5DBD5}" srcOrd="0" destOrd="0" presId="urn:microsoft.com/office/officeart/2005/8/layout/target3"/>
    <dgm:cxn modelId="{FEA38CF5-8CA2-46EA-ACD1-BF4F3C9D9400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97949A4-CE34-4121-BE9E-943A00171715}" type="presOf" srcId="{B651F6E3-6281-48DB-9319-2AEAFDAE7572}" destId="{619D679B-A015-4ECF-8348-D1034C574F40}" srcOrd="0" destOrd="0" presId="urn:microsoft.com/office/officeart/2005/8/layout/target3"/>
    <dgm:cxn modelId="{FF15442B-2277-4124-99FB-C9CD13237D89}" type="presOf" srcId="{D8197B8C-B260-4A16-BDF4-0947B075E274}" destId="{25B08C86-7E15-44DC-BE7F-FFB55DD49D12}" srcOrd="0" destOrd="0" presId="urn:microsoft.com/office/officeart/2005/8/layout/target3"/>
    <dgm:cxn modelId="{5A1CA0D5-52A6-48F7-B72F-89CBB5BEE349}" type="presOf" srcId="{D1B46980-6531-4606-95E6-44980827E919}" destId="{2BE915AB-18AA-4053-B92C-3BFC9ED204BB}" srcOrd="1" destOrd="0" presId="urn:microsoft.com/office/officeart/2005/8/layout/target3"/>
    <dgm:cxn modelId="{0F8A665C-2B66-4C98-A2E7-CE0C0172FF7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E8477E-1C43-4E0B-99DA-06395591B041}" type="presOf" srcId="{D1D4F407-5343-4D3F-B5B9-D407B03CAEB4}" destId="{AED2198E-93D5-4001-81B4-73124B309672}" srcOrd="1" destOrd="0" presId="urn:microsoft.com/office/officeart/2005/8/layout/target3"/>
    <dgm:cxn modelId="{87BFA44A-ED84-4F68-97B8-698579EEB3FB}" type="presOf" srcId="{D8197B8C-B260-4A16-BDF4-0947B075E274}" destId="{5A5FFA88-C948-4069-8E93-59FA12366E83}" srcOrd="1" destOrd="0" presId="urn:microsoft.com/office/officeart/2005/8/layout/target3"/>
    <dgm:cxn modelId="{C9CFE1BF-4B6F-471E-A32D-2688C485987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62AEBA1-1B34-4EF9-A85F-F0E0B689C769}" type="presParOf" srcId="{333A1088-737F-45CB-B68E-254E46348037}" destId="{F5ABB229-8D3B-4694-996A-96F23CF14429}" srcOrd="0" destOrd="0" presId="urn:microsoft.com/office/officeart/2005/8/layout/target3"/>
    <dgm:cxn modelId="{EB7CA021-6D7D-4FF4-83C8-4EBB6097BF7F}" type="presParOf" srcId="{333A1088-737F-45CB-B68E-254E46348037}" destId="{F41139FD-01EE-4571-8B17-4FB00FC51163}" srcOrd="1" destOrd="0" presId="urn:microsoft.com/office/officeart/2005/8/layout/target3"/>
    <dgm:cxn modelId="{068BD649-60E8-4A0D-ABC5-4BD4C9731A93}" type="presParOf" srcId="{333A1088-737F-45CB-B68E-254E46348037}" destId="{D005CE8C-CC26-4C3E-AC11-E15060ECD759}" srcOrd="2" destOrd="0" presId="urn:microsoft.com/office/officeart/2005/8/layout/target3"/>
    <dgm:cxn modelId="{9144A043-9F26-4FA8-8197-2A43A44A8923}" type="presParOf" srcId="{333A1088-737F-45CB-B68E-254E46348037}" destId="{2C702D82-9B77-49B7-9568-BB8EB47C3372}" srcOrd="3" destOrd="0" presId="urn:microsoft.com/office/officeart/2005/8/layout/target3"/>
    <dgm:cxn modelId="{C5CFB13A-378D-44DF-BB4F-E8C6256196D2}" type="presParOf" srcId="{333A1088-737F-45CB-B68E-254E46348037}" destId="{A52A0455-90FF-4808-ABD0-F02540D31D5A}" srcOrd="4" destOrd="0" presId="urn:microsoft.com/office/officeart/2005/8/layout/target3"/>
    <dgm:cxn modelId="{95CE13BA-F7BF-45C1-BD7A-281595142DF9}" type="presParOf" srcId="{333A1088-737F-45CB-B68E-254E46348037}" destId="{6140AFEC-043D-4C43-A2F9-D0F5331DF3A3}" srcOrd="5" destOrd="0" presId="urn:microsoft.com/office/officeart/2005/8/layout/target3"/>
    <dgm:cxn modelId="{767C3108-FDB0-4BE9-9965-366127F12662}" type="presParOf" srcId="{333A1088-737F-45CB-B68E-254E46348037}" destId="{9358AC05-5D7D-4327-9F80-1AD486AEA664}" srcOrd="6" destOrd="0" presId="urn:microsoft.com/office/officeart/2005/8/layout/target3"/>
    <dgm:cxn modelId="{41FBF655-44FA-49B0-A563-5484CA6F7E95}" type="presParOf" srcId="{333A1088-737F-45CB-B68E-254E46348037}" destId="{313FC574-E1CD-4FB4-B054-0B805CE0447D}" srcOrd="7" destOrd="0" presId="urn:microsoft.com/office/officeart/2005/8/layout/target3"/>
    <dgm:cxn modelId="{040B9755-2DBF-4526-B488-71D9216E04EC}" type="presParOf" srcId="{333A1088-737F-45CB-B68E-254E46348037}" destId="{619D679B-A015-4ECF-8348-D1034C574F40}" srcOrd="8" destOrd="0" presId="urn:microsoft.com/office/officeart/2005/8/layout/target3"/>
    <dgm:cxn modelId="{1B2B5BBD-96A0-4B2B-9D13-DBB0C037CE98}" type="presParOf" srcId="{333A1088-737F-45CB-B68E-254E46348037}" destId="{322283A8-4A27-4CDA-BAE3-F381106A9174}" srcOrd="9" destOrd="0" presId="urn:microsoft.com/office/officeart/2005/8/layout/target3"/>
    <dgm:cxn modelId="{4D6A5363-31DA-41A1-A32C-D17824A9C270}" type="presParOf" srcId="{333A1088-737F-45CB-B68E-254E46348037}" destId="{FFC9F71D-1B4F-4AD9-A4A6-86ADEFC8AF5C}" srcOrd="10" destOrd="0" presId="urn:microsoft.com/office/officeart/2005/8/layout/target3"/>
    <dgm:cxn modelId="{B85185FD-B040-4EBF-8F80-449E49B09939}" type="presParOf" srcId="{333A1088-737F-45CB-B68E-254E46348037}" destId="{25B08C86-7E15-44DC-BE7F-FFB55DD49D12}" srcOrd="11" destOrd="0" presId="urn:microsoft.com/office/officeart/2005/8/layout/target3"/>
    <dgm:cxn modelId="{F16FF63A-87CA-44B1-9F89-914926747FAC}" type="presParOf" srcId="{333A1088-737F-45CB-B68E-254E46348037}" destId="{76644BE8-9D7C-4C09-B250-3D10AF48CBB7}" srcOrd="12" destOrd="0" presId="urn:microsoft.com/office/officeart/2005/8/layout/target3"/>
    <dgm:cxn modelId="{0E0BDA82-D861-4DCB-9E83-4F215EE68C50}" type="presParOf" srcId="{333A1088-737F-45CB-B68E-254E46348037}" destId="{EE85B701-7295-41C0-BA7A-34D3756A2AE6}" srcOrd="13" destOrd="0" presId="urn:microsoft.com/office/officeart/2005/8/layout/target3"/>
    <dgm:cxn modelId="{D9D08F08-792A-47C7-9636-91CC87BBA6A6}" type="presParOf" srcId="{333A1088-737F-45CB-B68E-254E46348037}" destId="{8BEBB6EC-1DAA-4CAC-8A25-BC0FCBD5DBD5}" srcOrd="14" destOrd="0" presId="urn:microsoft.com/office/officeart/2005/8/layout/target3"/>
    <dgm:cxn modelId="{42D6DE07-C97B-4AAC-8D4D-2C0A0B76DB46}" type="presParOf" srcId="{333A1088-737F-45CB-B68E-254E46348037}" destId="{AED2198E-93D5-4001-81B4-73124B309672}" srcOrd="15" destOrd="0" presId="urn:microsoft.com/office/officeart/2005/8/layout/target3"/>
    <dgm:cxn modelId="{94E6B9EB-A92C-43C9-A8A8-2D825DBA2D26}" type="presParOf" srcId="{333A1088-737F-45CB-B68E-254E46348037}" destId="{2BE915AB-18AA-4053-B92C-3BFC9ED204BB}" srcOrd="16" destOrd="0" presId="urn:microsoft.com/office/officeart/2005/8/layout/target3"/>
    <dgm:cxn modelId="{58D62678-B063-4C95-821B-2F3A870BAAE8}" type="presParOf" srcId="{333A1088-737F-45CB-B68E-254E46348037}" destId="{6BB5E863-4638-4E1D-BFDE-399D028AC4ED}" srcOrd="17" destOrd="0" presId="urn:microsoft.com/office/officeart/2005/8/layout/target3"/>
    <dgm:cxn modelId="{D2117554-9BCF-4AFF-A626-174D0C749A3B}" type="presParOf" srcId="{333A1088-737F-45CB-B68E-254E46348037}" destId="{5A5FFA88-C948-4069-8E93-59FA12366E83}" srcOrd="18" destOrd="0" presId="urn:microsoft.com/office/officeart/2005/8/layout/target3"/>
    <dgm:cxn modelId="{40BFFCF6-37B7-464C-9859-9816C35662C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F 08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6 -  Kroužkovci (pijavice)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330F37-8EAC-428E-9C80-7D730181BDC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371FC8-5DDF-4F78-B23A-54B1980639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628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produkty.topkontakt.idnes.cz/p/publerocom-jiz-200-novin-a-casopisu-on-line/10997832?rtype=V&amp;rmain=7832227&amp;ritem=10997832&amp;rclanek=11397804&amp;rslovo=420544&amp;showdirect=1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produkty.topkontakt.idnes.cz/p/zajezdy-na-posledni-chvili-na-kveten-2010/3564443?rtype=V&amp;rmain=0&amp;ritem=3564443&amp;rclanek=11397804&amp;rslovo=456849&amp;showdirect=1" TargetMode="External"/><Relationship Id="rId4" Type="http://schemas.openxmlformats.org/officeDocument/2006/relationships/hyperlink" Target="http://produkty.topkontakt.idnes.cz/p/poznavaci-zajezdy-na-trase-vsechny-zname-pamatky-a-pametihodnosti/3564452?rtype=V&amp;rmain=0&amp;ritem=3564452&amp;rclanek=11397804&amp;rslovo=428610&amp;showdirect=1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nejběžnější pijavice u nás, žije v tekoucí, stojaté vody, snese i znečištění, najdeme ji v bahně, mezi kameny a vegetací,</a:t>
            </a:r>
          </a:p>
          <a:p>
            <a:r>
              <a:rPr lang="cs-CZ" dirty="0" smtClean="0"/>
              <a:t>nemají čelisti ani chobot, nýbrž 3 svalové lišty na drcení bezobratlých živočichů, larev pakomárů, nitěnek…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371FC8-5DDF-4F78-B23A-54B19806398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885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Toto podivné stvoření, které má jednu čelist s řadou osmi "ohromných" zubů, dostalo latinské jméno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Tyrannobdella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Rex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napsala dnes agentura AFP.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Tento druh pijavice žije zřejmě převážně v odlehlých oblastech na horním toku Amazonky. Vědci o svém objevu informovali v dubnu v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časopise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PLoS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Nyní jejich závěry potvrdily peruánské úřady.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"Žádný ze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známých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druhů pijavic nemá jednu čelist s tak velkými zuby," uvádějí autoři, podle nichž jsou zuby druhu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Tyrannobdella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Rex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zhruba pětkrát delší než u nejznámějšího druhu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Limnatis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nilotica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Pijavice vědci objevili u několika peruánských dětí, které měly ve zvyku koupat se v jezerech či vodních tocích;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poslední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případ byl zaznamenán v roce 2007. Pijavky o délce od dvou a půl do šesti centimetrů jim byly vytaženy z nosu poté, co si děti stěžovaly na bolesti hlavy a problémy s dýcháním.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ČTK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Toto podivné stvoření, které má jednu čelist s řadou osmi "ohromných" zubů, dostalo latinské jméno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Tyrannobdella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Rex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napsala dnes agentura AFP.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Tento druh pijavice žije zřejmě převážně v odlehlých oblastech na horním toku Amazonky. Vědci o svém objevu informovali v dubnu v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časopise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PLoS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Nyní jejich závěry potvrdily peruánské úřady.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"Žádný ze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známých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druhů pijavic nemá jednu čelist s tak velkými zuby," uvádějí autoři, podle nichž jsou zuby druhu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Tyrannobdella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Rex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zhruba pětkrát delší než u nejznámějšího druhu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Limnatis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nilotica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Pijavice vědci objevili u několika peruánských dětí, které měly ve zvyku koupat se v jezerech či vodních tocích;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poslední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případ byl zaznamenán v roce 2007. Pijavky o délce od dvou a půl do šesti centimetrů jim byly vytaženy z nosu poté, co si děti stěžovaly na bolesti hlavy a problémy s dýcháním.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ČTK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Toto podivné stvoření, které má jednu čelist s řadou osmi "ohromných" zubů, dostalo latinské jméno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Tyrannobdella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Rex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napsala dnes agentura AFP.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Tento druh pijavice žije zřejmě převážně v odlehlých oblastech na horním toku Amazonky. Vědci o svém objevu informovali v dubnu v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časopise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PLoS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Nyní jejich závěry potvrdily peruánské úřady.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"Žádný ze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známých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druhů pijavic nemá jednu čelist s tak velkými zuby," uvádějí autoři, podle nichž jsou zuby druhu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Tyrannobdella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Rex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zhruba pětkrát delší než u nejznámějšího druhu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Limnatis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nilotica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Pijavice vědci objevili u několika peruánských dětí, které měly ve zvyku koupat se v jezerech či vodních tocích;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poslední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případ byl zaznamenán v roce 2007. Pijavky o délce od dvou a půl do šesti centimetrů jim byly vytaženy z nosu poté, co si děti stěžovaly na bolesti hlavy a problémy s dýcháním.</a:t>
            </a:r>
          </a:p>
          <a:p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371FC8-5DDF-4F78-B23A-54B19806398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752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28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700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127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628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630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383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050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394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228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9938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453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383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6124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448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268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9980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4614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0133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2747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682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0396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10234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89672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3923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2646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8690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902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04353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365228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6401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17767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208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938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2">
                <a:lumMod val="60000"/>
                <a:lumOff val="40000"/>
              </a:schemeClr>
            </a:gs>
            <a:gs pos="95000">
              <a:schemeClr val="accent1">
                <a:tint val="44500"/>
                <a:satMod val="160000"/>
              </a:schemeClr>
            </a:gs>
            <a:gs pos="90000">
              <a:srgbClr val="D2DDF1"/>
            </a:gs>
            <a:gs pos="83000">
              <a:schemeClr val="bg1">
                <a:alpha val="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935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2">
                <a:lumMod val="60000"/>
                <a:lumOff val="40000"/>
              </a:schemeClr>
            </a:gs>
            <a:gs pos="95000">
              <a:schemeClr val="accent1">
                <a:tint val="44500"/>
                <a:satMod val="160000"/>
              </a:schemeClr>
            </a:gs>
            <a:gs pos="90000">
              <a:srgbClr val="D2DDF1"/>
            </a:gs>
            <a:gs pos="83000">
              <a:schemeClr val="bg1">
                <a:alpha val="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525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2">
                <a:lumMod val="60000"/>
                <a:lumOff val="40000"/>
              </a:schemeClr>
            </a:gs>
            <a:gs pos="95000">
              <a:schemeClr val="accent1">
                <a:tint val="44500"/>
                <a:satMod val="160000"/>
              </a:schemeClr>
            </a:gs>
            <a:gs pos="90000">
              <a:srgbClr val="D2DDF1"/>
            </a:gs>
            <a:gs pos="83000">
              <a:schemeClr val="bg1">
                <a:alpha val="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21586-DD22-46D7-8F73-A37BE80FFCA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0F708-7EC2-4342-971B-0109D5EA13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333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ybareni.com/seznam/kapr.htm" TargetMode="External"/><Relationship Id="rId2" Type="http://schemas.openxmlformats.org/officeDocument/2006/relationships/hyperlink" Target="http://www.zahrada.cz/forum/obrazek.php?id_zaznamu=321571&amp;identifikator=2217111012763607&amp;nazev=&amp;id_oblasti=100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45240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73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6. ročníku ZŠ</a:t>
            </a:r>
          </a:p>
          <a:p>
            <a:r>
              <a:rPr lang="cs-CZ" dirty="0" smtClean="0"/>
              <a:t>Cílem je popsat životní prostředí a hlavní znaky kroužkovců- pijavky a </a:t>
            </a:r>
            <a:r>
              <a:rPr lang="cs-CZ" smtClean="0"/>
              <a:t>chobotnatky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036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2160240"/>
          </a:xfrm>
        </p:spPr>
        <p:txBody>
          <a:bodyPr>
            <a:normAutofit/>
          </a:bodyPr>
          <a:lstStyle/>
          <a:p>
            <a:r>
              <a:rPr lang="cs-CZ" sz="6000" dirty="0" smtClean="0">
                <a:latin typeface="Comic Sans MS" pitchFamily="66" charset="0"/>
              </a:rPr>
              <a:t>Kroužkovci (2)</a:t>
            </a:r>
            <a:endParaRPr lang="cs-CZ" sz="600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68960"/>
            <a:ext cx="6400800" cy="25698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Třídy:</a:t>
            </a:r>
          </a:p>
          <a:p>
            <a:r>
              <a:rPr lang="cs-CZ" sz="4800" b="1" dirty="0" smtClean="0">
                <a:solidFill>
                  <a:schemeClr val="tx1"/>
                </a:solidFill>
                <a:latin typeface="Comic Sans MS" pitchFamily="66" charset="0"/>
              </a:rPr>
              <a:t>Pijavky </a:t>
            </a:r>
          </a:p>
          <a:p>
            <a:r>
              <a:rPr lang="cs-CZ" sz="4800" b="1" dirty="0" err="1" smtClean="0">
                <a:solidFill>
                  <a:schemeClr val="tx1"/>
                </a:solidFill>
                <a:latin typeface="Comic Sans MS" pitchFamily="66" charset="0"/>
              </a:rPr>
              <a:t>Chobotnatky</a:t>
            </a:r>
            <a:endParaRPr lang="cs-CZ" sz="4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6474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Pijavice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28800"/>
            <a:ext cx="3394472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4499992" y="1628800"/>
            <a:ext cx="40324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Je známo asi 300 druhů.</a:t>
            </a:r>
          </a:p>
          <a:p>
            <a:r>
              <a:rPr lang="cs-CZ" sz="2400" dirty="0">
                <a:solidFill>
                  <a:prstClr val="black"/>
                </a:solidFill>
              </a:rPr>
              <a:t>Tři čtvrtiny druhů jsou  parazité, živí se krví obratlovců. Menšina druhů se živí dravě a loví jiné bezobratlé. Pijavice žijí převážně ve sladkých vodách, ale i v mořích, ve vlhkých tropech se vyskytují i suchozemské pijavice. Pohybují se tzv. píďalkovitým pohybem, nebo plaváním. </a:t>
            </a:r>
          </a:p>
        </p:txBody>
      </p:sp>
    </p:spTree>
    <p:extLst>
      <p:ext uri="{BB962C8B-B14F-4D97-AF65-F5344CB8AC3E}">
        <p14:creationId xmlns:p14="http://schemas.microsoft.com/office/powerpoint/2010/main" val="3391936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Pijavice- stavba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Tělo mají oválné, na obou koncích opatřené přísavkami, větší přední a menší zadní. </a:t>
            </a:r>
            <a:endParaRPr lang="cs-CZ" dirty="0" smtClean="0"/>
          </a:p>
          <a:p>
            <a:r>
              <a:rPr lang="cs-CZ" dirty="0" smtClean="0"/>
              <a:t>Zadní </a:t>
            </a:r>
            <a:r>
              <a:rPr lang="cs-CZ" dirty="0"/>
              <a:t>přísavka slouží pouze k přichycování. </a:t>
            </a:r>
            <a:endParaRPr lang="cs-CZ" dirty="0" smtClean="0"/>
          </a:p>
          <a:p>
            <a:r>
              <a:rPr lang="cs-CZ" dirty="0" smtClean="0"/>
              <a:t>Přední </a:t>
            </a:r>
            <a:r>
              <a:rPr lang="cs-CZ" dirty="0"/>
              <a:t>je součástí trávícího ústrojí, skládá se z </a:t>
            </a:r>
            <a:r>
              <a:rPr lang="cs-CZ" dirty="0" smtClean="0"/>
              <a:t>čelisti </a:t>
            </a:r>
            <a:r>
              <a:rPr lang="cs-CZ" dirty="0"/>
              <a:t>a hltanu, kde ústí žlázy vylučující </a:t>
            </a:r>
            <a:r>
              <a:rPr lang="cs-CZ" dirty="0" err="1" smtClean="0"/>
              <a:t>hirudin</a:t>
            </a:r>
            <a:r>
              <a:rPr lang="cs-CZ" dirty="0" smtClean="0"/>
              <a:t> </a:t>
            </a:r>
            <a:r>
              <a:rPr lang="cs-CZ" dirty="0"/>
              <a:t>(enzym, který zabraňuje </a:t>
            </a:r>
            <a:r>
              <a:rPr lang="cs-CZ" dirty="0" smtClean="0"/>
              <a:t>srážení krve). </a:t>
            </a:r>
          </a:p>
          <a:p>
            <a:r>
              <a:rPr lang="cs-CZ" dirty="0" smtClean="0"/>
              <a:t>Pijavice </a:t>
            </a:r>
            <a:r>
              <a:rPr lang="cs-CZ" dirty="0"/>
              <a:t>dýchají celým povrchem </a:t>
            </a:r>
            <a:r>
              <a:rPr lang="cs-CZ" dirty="0" smtClean="0"/>
              <a:t>těla</a:t>
            </a:r>
            <a:r>
              <a:rPr lang="cs-CZ" dirty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3435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Pijavka koňská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276872"/>
            <a:ext cx="4719776" cy="3134226"/>
          </a:xfrm>
        </p:spPr>
      </p:pic>
      <p:sp>
        <p:nvSpPr>
          <p:cNvPr id="5" name="TextovéPole 4"/>
          <p:cNvSpPr txBox="1"/>
          <p:nvPr/>
        </p:nvSpPr>
        <p:spPr>
          <a:xfrm>
            <a:off x="107504" y="1196752"/>
            <a:ext cx="396044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žije dravě, její potravou jsou drobní bezobratlí živočichové.</a:t>
            </a:r>
          </a:p>
          <a:p>
            <a:r>
              <a:rPr lang="cs-CZ" sz="2800" dirty="0">
                <a:solidFill>
                  <a:prstClr val="black"/>
                </a:solidFill>
              </a:rPr>
              <a:t>Pijavka koňská se v ČR poměrně hojně vyskytuje v pomalu tekoucích, ale i stojatých vodách.</a:t>
            </a:r>
            <a:r>
              <a:rPr lang="cs-CZ" sz="2800" baseline="30000" dirty="0">
                <a:solidFill>
                  <a:prstClr val="black"/>
                </a:solidFill>
              </a:rPr>
              <a:t>[ </a:t>
            </a:r>
            <a:r>
              <a:rPr lang="cs-CZ" sz="2800" dirty="0">
                <a:solidFill>
                  <a:prstClr val="black"/>
                </a:solidFill>
              </a:rPr>
              <a:t>Měří 15 - 150 mm. Po podkladu se pohybuje tak, že se </a:t>
            </a:r>
            <a:r>
              <a:rPr lang="cs-CZ" sz="2800" dirty="0" err="1">
                <a:solidFill>
                  <a:prstClr val="black"/>
                </a:solidFill>
              </a:rPr>
              <a:t>pídalkovitě</a:t>
            </a:r>
            <a:r>
              <a:rPr lang="cs-CZ" sz="2800" dirty="0">
                <a:solidFill>
                  <a:prstClr val="black"/>
                </a:solidFill>
              </a:rPr>
              <a:t> přichycuje střídavě přední a zadní přísavkou.</a:t>
            </a: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936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Pijavka lékařská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124744"/>
            <a:ext cx="5976663" cy="5458140"/>
          </a:xfrm>
        </p:spPr>
      </p:pic>
    </p:spTree>
    <p:extLst>
      <p:ext uri="{BB962C8B-B14F-4D97-AF65-F5344CB8AC3E}">
        <p14:creationId xmlns:p14="http://schemas.microsoft.com/office/powerpoint/2010/main" val="346527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err="1" smtClean="0"/>
              <a:t>Hltanovka</a:t>
            </a:r>
            <a:r>
              <a:rPr lang="cs-CZ" dirty="0" smtClean="0"/>
              <a:t> bahenní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124745"/>
            <a:ext cx="6034617" cy="4392488"/>
          </a:xfrm>
        </p:spPr>
      </p:pic>
    </p:spTree>
    <p:extLst>
      <p:ext uri="{BB962C8B-B14F-4D97-AF65-F5344CB8AC3E}">
        <p14:creationId xmlns:p14="http://schemas.microsoft.com/office/powerpoint/2010/main" val="209672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2317" y="78548"/>
            <a:ext cx="6369938" cy="5400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82950" y="5503105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/>
              <a:t>Tyrannobdella</a:t>
            </a:r>
            <a:r>
              <a:rPr lang="cs-CZ" sz="2000" dirty="0"/>
              <a:t> </a:t>
            </a:r>
            <a:r>
              <a:rPr lang="cs-CZ" sz="2000" dirty="0" err="1"/>
              <a:t>rex</a:t>
            </a:r>
            <a:r>
              <a:rPr lang="cs-CZ" sz="2000" dirty="0"/>
              <a:t> pod mikroskopem: A čelist, B přísavný otvor, C detail zubů, D zuby jiného druhu </a:t>
            </a:r>
            <a:r>
              <a:rPr lang="cs-CZ" sz="2000" dirty="0" smtClean="0"/>
              <a:t>pijavice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5788" y="6057103"/>
            <a:ext cx="1908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Autor: </a:t>
            </a:r>
            <a:r>
              <a:rPr lang="cs-CZ" dirty="0" err="1"/>
              <a:t>PLoS</a:t>
            </a:r>
            <a:r>
              <a:rPr lang="cs-CZ" dirty="0"/>
              <a:t> </a:t>
            </a:r>
            <a:r>
              <a:rPr lang="cs-CZ" dirty="0" err="1"/>
              <a:t>One</a:t>
            </a:r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5291" y="401556"/>
            <a:ext cx="2307026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Nový druh pijavice se americkým a peruánským vědcům podařilo identifikovat v tropických oblastech Peru. Dva a půl až šest centimetrů dlouhý parazit s velkými zuby dává přednost životu na lidských sliznicích, například v nose.</a:t>
            </a:r>
          </a:p>
        </p:txBody>
      </p:sp>
    </p:spTree>
    <p:extLst>
      <p:ext uri="{BB962C8B-B14F-4D97-AF65-F5344CB8AC3E}">
        <p14:creationId xmlns:p14="http://schemas.microsoft.com/office/powerpoint/2010/main" val="130874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err="1" smtClean="0"/>
              <a:t>Chobotnatka</a:t>
            </a:r>
            <a:r>
              <a:rPr lang="cs-CZ" dirty="0" smtClean="0"/>
              <a:t> rybí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Štíhlá pijavka s velkou přední přísavkou</a:t>
            </a:r>
            <a:r>
              <a:rPr lang="cs-CZ" sz="2800" dirty="0" smtClean="0"/>
              <a:t>. Žije </a:t>
            </a:r>
            <a:r>
              <a:rPr lang="cs-CZ" sz="2800" dirty="0"/>
              <a:t>na našich kaprovitých rybách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034591"/>
            <a:ext cx="6388211" cy="4788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6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9368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Chobotnatka</a:t>
            </a:r>
            <a:r>
              <a:rPr lang="cs-CZ" dirty="0" smtClean="0"/>
              <a:t> rybí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435280" cy="5832648"/>
          </a:xfrm>
        </p:spPr>
        <p:txBody>
          <a:bodyPr/>
          <a:lstStyle/>
          <a:p>
            <a:r>
              <a:rPr lang="cs-CZ" dirty="0"/>
              <a:t>Dorůstá délky 20-30 mm. </a:t>
            </a:r>
            <a:endParaRPr lang="cs-CZ" dirty="0" smtClean="0"/>
          </a:p>
          <a:p>
            <a:r>
              <a:rPr lang="cs-CZ" dirty="0" smtClean="0"/>
              <a:t>Má </a:t>
            </a:r>
            <a:r>
              <a:rPr lang="cs-CZ" dirty="0"/>
              <a:t>štíhlé, válcovité tělo a velké přísavky. </a:t>
            </a:r>
            <a:endParaRPr lang="cs-CZ" dirty="0" smtClean="0"/>
          </a:p>
          <a:p>
            <a:r>
              <a:rPr lang="cs-CZ" dirty="0" smtClean="0"/>
              <a:t>Žije </a:t>
            </a:r>
            <a:r>
              <a:rPr lang="cs-CZ" dirty="0"/>
              <a:t>v teplejších stojatých nebo tekoucích vodách; najdeme ji na kamenech a rostlinách, kde s napjatým tělem vyčkává přiblížení </a:t>
            </a:r>
            <a:r>
              <a:rPr lang="cs-CZ" dirty="0" smtClean="0"/>
              <a:t>ryb.</a:t>
            </a:r>
          </a:p>
          <a:p>
            <a:r>
              <a:rPr lang="cs-CZ" dirty="0" smtClean="0"/>
              <a:t>Živí </a:t>
            </a:r>
            <a:r>
              <a:rPr lang="cs-CZ" dirty="0"/>
              <a:t>se krví ryb, kterou saje z kůže nebo žaber</a:t>
            </a:r>
            <a:r>
              <a:rPr lang="cs-CZ" dirty="0" smtClean="0"/>
              <a:t>.</a:t>
            </a:r>
            <a:r>
              <a:rPr lang="cs-CZ" dirty="0"/>
              <a:t> Škodí a přenáší parazity.</a:t>
            </a:r>
            <a:r>
              <a:rPr lang="cs-CZ" dirty="0" smtClean="0"/>
              <a:t> </a:t>
            </a:r>
          </a:p>
          <a:p>
            <a:r>
              <a:rPr lang="cs-CZ" dirty="0" smtClean="0"/>
              <a:t>Často </a:t>
            </a:r>
            <a:r>
              <a:rPr lang="cs-CZ" dirty="0"/>
              <a:t>se přemnožuje a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škodí </a:t>
            </a:r>
            <a:r>
              <a:rPr lang="cs-CZ" dirty="0"/>
              <a:t>v </a:t>
            </a:r>
            <a:r>
              <a:rPr lang="cs-CZ" dirty="0" smtClean="0"/>
              <a:t>chovných</a:t>
            </a:r>
            <a:br>
              <a:rPr lang="cs-CZ" dirty="0" smtClean="0"/>
            </a:br>
            <a:r>
              <a:rPr lang="cs-CZ" dirty="0" smtClean="0"/>
              <a:t>    rybnících</a:t>
            </a:r>
            <a:r>
              <a:rPr lang="cs-CZ" dirty="0"/>
              <a:t>.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159250"/>
            <a:ext cx="3600450" cy="269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29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12968" cy="5688632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Pijavka koňská: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2011-10-06]. Dostupné z: http://cs.wikipedia.org/wiki/Soubor:Haemopis.sanguisuga.jpg </a:t>
            </a:r>
            <a:endParaRPr lang="cs-CZ" sz="2000" dirty="0" smtClean="0"/>
          </a:p>
          <a:p>
            <a:r>
              <a:rPr lang="cs-CZ" sz="2000" dirty="0"/>
              <a:t>Pijavka lékařská: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2011-10-06]. Dostupné z: http://cs.wikipedia.org/wiki/Soubor:Sv%C3%B8mmende_blodigle.JPG </a:t>
            </a:r>
            <a:endParaRPr lang="cs-CZ" sz="2000" dirty="0" smtClean="0"/>
          </a:p>
          <a:p>
            <a:r>
              <a:rPr lang="cs-CZ" sz="2000" dirty="0" err="1"/>
              <a:t>Hltanovka</a:t>
            </a:r>
            <a:r>
              <a:rPr lang="cs-CZ" sz="2000" dirty="0"/>
              <a:t> bahenní: foto. </a:t>
            </a:r>
            <a:r>
              <a:rPr lang="cs-CZ" sz="2000" i="1" dirty="0"/>
              <a:t>Zahrada.cz</a:t>
            </a:r>
            <a:r>
              <a:rPr lang="cs-CZ" sz="2000" dirty="0"/>
              <a:t> [online]. 1999-2011 [cit. 2011 - 26-10]. Dostupné z: </a:t>
            </a:r>
            <a:r>
              <a:rPr lang="cs-CZ" sz="2000" dirty="0">
                <a:hlinkClick r:id="rId2"/>
              </a:rPr>
              <a:t>http://www.zahrada.cz/forum/obrazek.php?id_zaznamu=321571&amp;identifikator=2217111012763607&amp;nazev=&amp;</a:t>
            </a:r>
            <a:r>
              <a:rPr lang="cs-CZ" sz="2000" dirty="0" smtClean="0">
                <a:hlinkClick r:id="rId2"/>
              </a:rPr>
              <a:t>id_oblasti=100</a:t>
            </a:r>
            <a:endParaRPr lang="cs-CZ" sz="2000" dirty="0" smtClean="0"/>
          </a:p>
          <a:p>
            <a:r>
              <a:rPr lang="cs-CZ" sz="2000" dirty="0"/>
              <a:t>Foto : </a:t>
            </a:r>
            <a:r>
              <a:rPr lang="cs-CZ" sz="2000" dirty="0" err="1"/>
              <a:t>Chobotnatka</a:t>
            </a:r>
            <a:r>
              <a:rPr lang="cs-CZ" sz="2000" dirty="0"/>
              <a:t> rybí: nemoci, parazité: </a:t>
            </a:r>
            <a:r>
              <a:rPr lang="cs-CZ" sz="2000" dirty="0" err="1"/>
              <a:t>Chobotnatka</a:t>
            </a:r>
            <a:r>
              <a:rPr lang="cs-CZ" sz="2000" dirty="0"/>
              <a:t> rybí. In: </a:t>
            </a:r>
            <a:r>
              <a:rPr lang="cs-CZ" sz="2000" i="1" dirty="0"/>
              <a:t>Rybareni.com</a:t>
            </a:r>
            <a:r>
              <a:rPr lang="cs-CZ" sz="2000" dirty="0"/>
              <a:t>: </a:t>
            </a:r>
            <a:r>
              <a:rPr lang="cs-CZ" sz="2000" i="1" dirty="0"/>
              <a:t>atlas ryb</a:t>
            </a:r>
            <a:r>
              <a:rPr lang="cs-CZ" sz="2000" dirty="0"/>
              <a:t> [online]. 2011 [cit. 2011-10-26].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www.rybareni.com/seznam/kapr.htm</a:t>
            </a:r>
            <a:endParaRPr lang="cs-CZ" sz="2000" dirty="0" smtClean="0"/>
          </a:p>
          <a:p>
            <a:r>
              <a:rPr lang="cs-CZ" sz="2000" dirty="0"/>
              <a:t>ČERNÍK, Vladimír, Vítězslav BIČÍK a Zdeněk MARTINEC. </a:t>
            </a:r>
            <a:r>
              <a:rPr lang="cs-CZ" sz="2000" i="1" dirty="0"/>
              <a:t>Přírodopis 1</a:t>
            </a:r>
            <a:r>
              <a:rPr lang="cs-CZ" sz="2000" dirty="0"/>
              <a:t>: </a:t>
            </a:r>
            <a:r>
              <a:rPr lang="cs-CZ" sz="2000" i="1" dirty="0"/>
              <a:t>pro 6. ročník základní školy a nižší ročníky víceletých gymnázií</a:t>
            </a:r>
            <a:r>
              <a:rPr lang="cs-CZ" sz="2000" dirty="0"/>
              <a:t>. první, přepracované vydání. Praha: SPN-pedagogické nakladatelství, a.s., 1999. ISBN 80-7235-068-4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VLK, Robert a Soňa KUBEŠOVÁ. </a:t>
            </a:r>
            <a:r>
              <a:rPr lang="cs-CZ" sz="2000" i="1" dirty="0"/>
              <a:t>Přírodopis</a:t>
            </a:r>
            <a:r>
              <a:rPr lang="cs-CZ" sz="2000" dirty="0"/>
              <a:t>: </a:t>
            </a:r>
            <a:r>
              <a:rPr lang="cs-CZ" sz="2000" i="1" dirty="0"/>
              <a:t>Bezobratlí živočichové učebnice, 2. díl</a:t>
            </a:r>
            <a:r>
              <a:rPr lang="cs-CZ" sz="2000" dirty="0"/>
              <a:t>. Brno: Nová škola, s.r.o., 2007. ISBN 80-7289-084-0.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3769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785</Words>
  <Application>Microsoft Office PowerPoint</Application>
  <PresentationFormat>Předvádění na obrazovce (4:3)</PresentationFormat>
  <Paragraphs>65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2_Motiv systému Office</vt:lpstr>
      <vt:lpstr>3_Motiv systému Office</vt:lpstr>
      <vt:lpstr>4_Motiv systému Office</vt:lpstr>
      <vt:lpstr>Prezentace aplikace PowerPoint</vt:lpstr>
      <vt:lpstr>Anotace</vt:lpstr>
      <vt:lpstr>Kroužkovci (2)</vt:lpstr>
      <vt:lpstr>Pijavice</vt:lpstr>
      <vt:lpstr>Pijavice- stavba těla</vt:lpstr>
      <vt:lpstr>Pijavka koňská</vt:lpstr>
      <vt:lpstr>Pijavka lékařská</vt:lpstr>
      <vt:lpstr>Hltanovka bahenní</vt:lpstr>
      <vt:lpstr>Prezentace aplikace PowerPoint</vt:lpstr>
      <vt:lpstr>Chobotnatka rybí</vt:lpstr>
      <vt:lpstr>Chobotnatka rybí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Kroužkovci (2)</dc:title>
  <dc:creator>Fiedlerová Ivana</dc:creator>
  <cp:lastModifiedBy>Fiedlerová Ivana</cp:lastModifiedBy>
  <cp:revision>14</cp:revision>
  <dcterms:created xsi:type="dcterms:W3CDTF">2012-03-02T09:40:25Z</dcterms:created>
  <dcterms:modified xsi:type="dcterms:W3CDTF">2012-03-11T17:48:28Z</dcterms:modified>
</cp:coreProperties>
</file>