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7" r:id="rId2"/>
    <p:sldId id="256" r:id="rId3"/>
    <p:sldId id="258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70" r:id="rId13"/>
    <p:sldId id="271" r:id="rId14"/>
    <p:sldId id="272" r:id="rId15"/>
    <p:sldId id="278" r:id="rId16"/>
    <p:sldId id="279" r:id="rId17"/>
    <p:sldId id="280" r:id="rId18"/>
    <p:sldId id="273" r:id="rId19"/>
    <p:sldId id="274" r:id="rId20"/>
    <p:sldId id="275" r:id="rId21"/>
    <p:sldId id="276" r:id="rId22"/>
    <p:sldId id="269" r:id="rId23"/>
    <p:sldId id="281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/>
              <a:t>: </a:t>
            </a:r>
            <a:r>
              <a:rPr lang="cs-CZ" sz="1700" dirty="0" smtClean="0"/>
              <a:t>VY_32_INOVACE_10_23_Opakování </a:t>
            </a:r>
            <a:r>
              <a:rPr lang="cs-CZ" sz="1700" dirty="0"/>
              <a:t>stavby těla plžů, poznávání </a:t>
            </a:r>
            <a:r>
              <a:rPr lang="cs-CZ" sz="1700" dirty="0" smtClean="0"/>
              <a:t>druhů</a:t>
            </a:r>
          </a:p>
          <a:p>
            <a:pPr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Jana </a:t>
            </a:r>
            <a:r>
              <a:rPr lang="cs-CZ" sz="1700" dirty="0" err="1" smtClean="0"/>
              <a:t>Střížková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obor/Předmět/Téma: ČLOVĚK A PŘÍRODA / PŘÍRODOPIS / PŘEHLED ORGANISMŮ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Pomocí prezentace opakování stavby těla a orgánových soustav hlemýždě zahradního. Poznávání druhů plžů. Zápis do sešitu.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VI.B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4.2.2013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</a:t>
            </a:r>
            <a:r>
              <a:rPr lang="cs-CZ" sz="1700" dirty="0" smtClean="0"/>
              <a:t>hudebním a </a:t>
            </a:r>
            <a:r>
              <a:rPr lang="cs-CZ" sz="1700" dirty="0" smtClean="0"/>
              <a:t>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15.2.2013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  <p:extLst>
      <p:ext uri="{BB962C8B-B14F-4D97-AF65-F5344CB8AC3E}">
        <p14:creationId xmlns="" xmlns:p14="http://schemas.microsoft.com/office/powerpoint/2010/main" val="1027665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OPAKOVÁNÍ STAVBY TĚLA PLŽŮ</a:t>
            </a:r>
            <a:br>
              <a:rPr lang="cs-CZ" dirty="0" smtClean="0"/>
            </a:br>
            <a:r>
              <a:rPr lang="cs-CZ" dirty="0" smtClean="0"/>
              <a:t>POZNÁVÁNÍ DRUHŮ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KMEN MĚKKÝŠI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Zástupný symbol pro obsah 8" descr="hlemýžď zahradní (8)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POPIŠ VNĚJŠÍ STAVBU TĚLA HLEMÝŽDĚ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1907704" y="2276872"/>
            <a:ext cx="1584176" cy="1008112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ULITA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5292080" y="2636912"/>
            <a:ext cx="1440160" cy="1008112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HLAVA</a:t>
            </a:r>
            <a:endParaRPr lang="cs-CZ" sz="3200" dirty="0"/>
          </a:p>
        </p:txBody>
      </p:sp>
      <p:sp>
        <p:nvSpPr>
          <p:cNvPr id="7" name="Zaoblený obdélník 6"/>
          <p:cNvSpPr/>
          <p:nvPr/>
        </p:nvSpPr>
        <p:spPr>
          <a:xfrm>
            <a:off x="4572000" y="4653136"/>
            <a:ext cx="2088232" cy="1008112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SVALNATÁ NOHA</a:t>
            </a:r>
            <a:endParaRPr lang="cs-CZ" sz="3200" dirty="0"/>
          </a:p>
        </p:txBody>
      </p:sp>
      <p:sp>
        <p:nvSpPr>
          <p:cNvPr id="8" name="Zaoblený obdélník 7"/>
          <p:cNvSpPr/>
          <p:nvPr/>
        </p:nvSpPr>
        <p:spPr>
          <a:xfrm>
            <a:off x="1907704" y="2276872"/>
            <a:ext cx="1584176" cy="1008112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1. ?</a:t>
            </a:r>
            <a:endParaRPr lang="cs-CZ" sz="3200" dirty="0"/>
          </a:p>
        </p:txBody>
      </p:sp>
      <p:sp>
        <p:nvSpPr>
          <p:cNvPr id="10" name="Zaoblený obdélník 9"/>
          <p:cNvSpPr/>
          <p:nvPr/>
        </p:nvSpPr>
        <p:spPr>
          <a:xfrm>
            <a:off x="5292080" y="2636912"/>
            <a:ext cx="1440160" cy="1008112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2. ?</a:t>
            </a:r>
            <a:endParaRPr lang="cs-CZ" sz="32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4572000" y="4653136"/>
            <a:ext cx="2088232" cy="1008112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3.?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URČI ORGÁNOVÉ SOUSTAVY:</a:t>
            </a:r>
            <a:endParaRPr lang="cs-CZ" dirty="0"/>
          </a:p>
        </p:txBody>
      </p:sp>
      <p:pic>
        <p:nvPicPr>
          <p:cNvPr id="4" name="Zástupný symbol pro obsah 3" descr="P1090170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="" xmlns:a14="http://schemas.microsoft.com/office/drawing/2010/main">
                  <a14:imgLayer r:embed="rId3">
                    <a14:imgEffect>
                      <a14:backgroundRemoval t="2282" b="99329" l="138" r="100000"/>
                    </a14:imgEffect>
                  </a14:imgLayer>
                </a14:imgProps>
              </a:ext>
            </a:extLst>
          </a:blip>
          <a:srcRect l="-116" r="-116"/>
          <a:stretch>
            <a:fillRect/>
          </a:stretch>
        </p:blipFill>
        <p:spPr>
          <a:xfrm>
            <a:off x="683568" y="2492896"/>
            <a:ext cx="6892673" cy="3528392"/>
          </a:xfrm>
        </p:spPr>
      </p:pic>
      <p:sp>
        <p:nvSpPr>
          <p:cNvPr id="6" name="Šipka doleva 5"/>
          <p:cNvSpPr/>
          <p:nvPr/>
        </p:nvSpPr>
        <p:spPr>
          <a:xfrm rot="2063548" flipH="1">
            <a:off x="5079684" y="3383070"/>
            <a:ext cx="1778122" cy="1328014"/>
          </a:xfrm>
          <a:prstGeom prst="lef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nervová soustava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7" name="Šipka doleva 6"/>
          <p:cNvSpPr/>
          <p:nvPr/>
        </p:nvSpPr>
        <p:spPr>
          <a:xfrm rot="1697945">
            <a:off x="5088790" y="5195503"/>
            <a:ext cx="2378809" cy="1564779"/>
          </a:xfrm>
          <a:prstGeom prst="lef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trávicí soustava</a:t>
            </a:r>
            <a:endParaRPr lang="cs-CZ" sz="2400" dirty="0"/>
          </a:p>
        </p:txBody>
      </p:sp>
      <p:sp>
        <p:nvSpPr>
          <p:cNvPr id="8" name="Šipka doprava 7"/>
          <p:cNvSpPr/>
          <p:nvPr/>
        </p:nvSpPr>
        <p:spPr>
          <a:xfrm rot="2108682">
            <a:off x="1043745" y="1762266"/>
            <a:ext cx="2082045" cy="1160200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cévní soustava</a:t>
            </a:r>
            <a:endParaRPr lang="cs-CZ" sz="2000" dirty="0"/>
          </a:p>
        </p:txBody>
      </p:sp>
      <p:sp>
        <p:nvSpPr>
          <p:cNvPr id="9" name="Šipka doleva 8"/>
          <p:cNvSpPr/>
          <p:nvPr/>
        </p:nvSpPr>
        <p:spPr>
          <a:xfrm rot="19208144">
            <a:off x="3771520" y="2318185"/>
            <a:ext cx="2136044" cy="1197776"/>
          </a:xfrm>
          <a:prstGeom prst="left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dýchací soustava</a:t>
            </a:r>
            <a:endParaRPr lang="cs-CZ" sz="2000" dirty="0"/>
          </a:p>
        </p:txBody>
      </p:sp>
      <p:sp>
        <p:nvSpPr>
          <p:cNvPr id="10" name="Šipka doprava 9"/>
          <p:cNvSpPr/>
          <p:nvPr/>
        </p:nvSpPr>
        <p:spPr>
          <a:xfrm rot="20197167">
            <a:off x="351958" y="3286947"/>
            <a:ext cx="2773755" cy="1080120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vylučovací soustava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868144" y="1196752"/>
            <a:ext cx="2952328" cy="158417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Vnitřní orgány jsou uloženy v útrobním vaku.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868144" y="1196752"/>
            <a:ext cx="2952328" cy="1584176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1.)  KDE JSOU ULOŽENY VNITŘNÍ ORGÁNY?</a:t>
            </a:r>
            <a:endParaRPr lang="cs-CZ" dirty="0"/>
          </a:p>
        </p:txBody>
      </p:sp>
      <p:sp>
        <p:nvSpPr>
          <p:cNvPr id="13" name="Šipka doprava 12"/>
          <p:cNvSpPr/>
          <p:nvPr/>
        </p:nvSpPr>
        <p:spPr>
          <a:xfrm rot="2108682">
            <a:off x="1043746" y="1762266"/>
            <a:ext cx="2082045" cy="1160200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2.) ?</a:t>
            </a:r>
            <a:endParaRPr lang="cs-CZ" sz="2000" dirty="0"/>
          </a:p>
        </p:txBody>
      </p:sp>
      <p:sp>
        <p:nvSpPr>
          <p:cNvPr id="14" name="Šipka doleva 13"/>
          <p:cNvSpPr/>
          <p:nvPr/>
        </p:nvSpPr>
        <p:spPr>
          <a:xfrm rot="19208144">
            <a:off x="3771521" y="2318184"/>
            <a:ext cx="2136044" cy="1197776"/>
          </a:xfrm>
          <a:prstGeom prst="lef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3.) ?</a:t>
            </a:r>
            <a:endParaRPr lang="cs-CZ" sz="2000" dirty="0"/>
          </a:p>
        </p:txBody>
      </p:sp>
      <p:sp>
        <p:nvSpPr>
          <p:cNvPr id="15" name="Šipka doleva 14"/>
          <p:cNvSpPr/>
          <p:nvPr/>
        </p:nvSpPr>
        <p:spPr>
          <a:xfrm rot="2063548" flipH="1">
            <a:off x="5060884" y="3397322"/>
            <a:ext cx="1778122" cy="1328014"/>
          </a:xfrm>
          <a:prstGeom prst="lef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4.) ?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16" name="Šipka doprava 15"/>
          <p:cNvSpPr/>
          <p:nvPr/>
        </p:nvSpPr>
        <p:spPr>
          <a:xfrm rot="20197167">
            <a:off x="351959" y="3286947"/>
            <a:ext cx="2773755" cy="1080120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5.) ?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7" name="Šipka doleva 16"/>
          <p:cNvSpPr/>
          <p:nvPr/>
        </p:nvSpPr>
        <p:spPr>
          <a:xfrm rot="1697945">
            <a:off x="5088791" y="5195501"/>
            <a:ext cx="2378809" cy="1564779"/>
          </a:xfrm>
          <a:prstGeom prst="lef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6.) ?</a:t>
            </a:r>
            <a:endParaRPr lang="cs-CZ" sz="2400" dirty="0"/>
          </a:p>
        </p:txBody>
      </p:sp>
      <p:sp>
        <p:nvSpPr>
          <p:cNvPr id="3" name="Ovál 2"/>
          <p:cNvSpPr/>
          <p:nvPr/>
        </p:nvSpPr>
        <p:spPr>
          <a:xfrm>
            <a:off x="251519" y="6381328"/>
            <a:ext cx="1152129" cy="36004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mtClean="0"/>
              <a:t>Obr.1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POPIŠ TRÁVICÍ SOUSTAVU</a:t>
            </a:r>
            <a:endParaRPr lang="cs-CZ" dirty="0"/>
          </a:p>
        </p:txBody>
      </p:sp>
      <p:pic>
        <p:nvPicPr>
          <p:cNvPr id="4" name="Zástupný symbol pro obsah 3" descr="P1090170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="" xmlns:a14="http://schemas.microsoft.com/office/drawing/2010/main">
                  <a14:imgLayer r:embed="rId3">
                    <a14:imgEffect>
                      <a14:backgroundRemoval t="24518" b="94031" l="758" r="99311"/>
                    </a14:imgEffect>
                  </a14:imgLayer>
                </a14:imgProps>
              </a:ext>
            </a:extLst>
          </a:blip>
          <a:srcRect t="24497" b="8681"/>
          <a:stretch>
            <a:fillRect/>
          </a:stretch>
        </p:blipFill>
        <p:spPr>
          <a:xfrm>
            <a:off x="1475656" y="1340768"/>
            <a:ext cx="6034617" cy="3024336"/>
          </a:xfrm>
        </p:spPr>
      </p:pic>
      <p:sp>
        <p:nvSpPr>
          <p:cNvPr id="5" name="Obdélník 4"/>
          <p:cNvSpPr/>
          <p:nvPr/>
        </p:nvSpPr>
        <p:spPr>
          <a:xfrm>
            <a:off x="1043608" y="4725144"/>
            <a:ext cx="6912768" cy="1656184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Trávicí soustava je tvořena ústním otvorem, dlouhým segmentovaným střevem </a:t>
            </a:r>
            <a:r>
              <a:rPr lang="cs-CZ" sz="2800" dirty="0" smtClean="0"/>
              <a:t>                             a </a:t>
            </a:r>
            <a:r>
              <a:rPr lang="cs-CZ" sz="2800" dirty="0" smtClean="0"/>
              <a:t>vylučovacím otvorem.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POPIŠ NERVOVOU SOUSTAVU</a:t>
            </a:r>
            <a:endParaRPr lang="cs-CZ" dirty="0"/>
          </a:p>
        </p:txBody>
      </p:sp>
      <p:pic>
        <p:nvPicPr>
          <p:cNvPr id="4" name="Zástupný symbol pro obsah 3" descr="P1090170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="" xmlns:a14="http://schemas.microsoft.com/office/drawing/2010/main">
                  <a14:imgLayer r:embed="rId3">
                    <a14:imgEffect>
                      <a14:backgroundRemoval t="24702" b="92378" l="0" r="99862"/>
                    </a14:imgEffect>
                  </a14:imgLayer>
                </a14:imgProps>
              </a:ext>
            </a:extLst>
          </a:blip>
          <a:srcRect t="24497" b="8681"/>
          <a:stretch>
            <a:fillRect/>
          </a:stretch>
        </p:blipFill>
        <p:spPr>
          <a:xfrm>
            <a:off x="1475656" y="1340768"/>
            <a:ext cx="6034617" cy="3024336"/>
          </a:xfrm>
        </p:spPr>
      </p:pic>
      <p:sp>
        <p:nvSpPr>
          <p:cNvPr id="5" name="Obdélník 4"/>
          <p:cNvSpPr/>
          <p:nvPr/>
        </p:nvSpPr>
        <p:spPr>
          <a:xfrm>
            <a:off x="1043608" y="4725144"/>
            <a:ext cx="6912768" cy="165618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Nervová soustava je tvořena </a:t>
            </a:r>
            <a:r>
              <a:rPr lang="cs-CZ" sz="2800" dirty="0" smtClean="0">
                <a:solidFill>
                  <a:schemeClr val="tx1"/>
                </a:solidFill>
              </a:rPr>
              <a:t>uzlinami                         </a:t>
            </a:r>
            <a:r>
              <a:rPr lang="cs-CZ" sz="2800" dirty="0" smtClean="0">
                <a:solidFill>
                  <a:schemeClr val="tx1"/>
                </a:solidFill>
              </a:rPr>
              <a:t>v hlavové části těla a nervy, které prochází celým tělem.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POPIŠ DÝCHACÍ SOUSTAVU</a:t>
            </a:r>
            <a:endParaRPr lang="cs-CZ" dirty="0"/>
          </a:p>
        </p:txBody>
      </p:sp>
      <p:pic>
        <p:nvPicPr>
          <p:cNvPr id="4" name="Zástupný symbol pro obsah 3" descr="P1090170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="" xmlns:a14="http://schemas.microsoft.com/office/drawing/2010/main">
                  <a14:imgLayer r:embed="rId3">
                    <a14:imgEffect>
                      <a14:backgroundRemoval t="24702" b="92562" l="0" r="100000"/>
                    </a14:imgEffect>
                  </a14:imgLayer>
                </a14:imgProps>
              </a:ext>
            </a:extLst>
          </a:blip>
          <a:srcRect t="24497" b="8681"/>
          <a:stretch>
            <a:fillRect/>
          </a:stretch>
        </p:blipFill>
        <p:spPr>
          <a:xfrm>
            <a:off x="1475656" y="1340768"/>
            <a:ext cx="6034617" cy="3024336"/>
          </a:xfrm>
        </p:spPr>
      </p:pic>
      <p:sp>
        <p:nvSpPr>
          <p:cNvPr id="5" name="Obdélník 4"/>
          <p:cNvSpPr/>
          <p:nvPr/>
        </p:nvSpPr>
        <p:spPr>
          <a:xfrm>
            <a:off x="1043608" y="4725144"/>
            <a:ext cx="6912768" cy="1656184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Dýchací soustava je tvořena prokrvenou plášťovou dutinou.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POPIŠ CÉVNÍ SOUSTAVU</a:t>
            </a:r>
            <a:endParaRPr lang="cs-CZ" dirty="0"/>
          </a:p>
        </p:txBody>
      </p:sp>
      <p:pic>
        <p:nvPicPr>
          <p:cNvPr id="4" name="Zástupný symbol pro obsah 3" descr="P1090170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="" xmlns:a14="http://schemas.microsoft.com/office/drawing/2010/main">
                  <a14:imgLayer r:embed="rId3">
                    <a14:imgEffect>
                      <a14:backgroundRemoval t="23508" b="94674" l="207" r="99862"/>
                    </a14:imgEffect>
                  </a14:imgLayer>
                </a14:imgProps>
              </a:ext>
            </a:extLst>
          </a:blip>
          <a:srcRect t="24497" b="8681"/>
          <a:stretch>
            <a:fillRect/>
          </a:stretch>
        </p:blipFill>
        <p:spPr>
          <a:xfrm>
            <a:off x="1475656" y="1340768"/>
            <a:ext cx="6034617" cy="3024336"/>
          </a:xfrm>
        </p:spPr>
      </p:pic>
      <p:sp>
        <p:nvSpPr>
          <p:cNvPr id="5" name="Obdélník 4"/>
          <p:cNvSpPr/>
          <p:nvPr/>
        </p:nvSpPr>
        <p:spPr>
          <a:xfrm>
            <a:off x="1115616" y="4725144"/>
            <a:ext cx="6912768" cy="165618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Cévní soustava je tvořena srdcem a cévami, které nejsou v těle spojeny, a proto se krev volně vylévá do těla. Cévní soustava je tedy otevřená.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POPIŠ VYLUČOVACÍ SOUSTAVU</a:t>
            </a:r>
            <a:endParaRPr lang="cs-CZ" dirty="0"/>
          </a:p>
        </p:txBody>
      </p:sp>
      <p:pic>
        <p:nvPicPr>
          <p:cNvPr id="4" name="Zástupný symbol pro obsah 3" descr="P1090170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="" xmlns:a14="http://schemas.microsoft.com/office/drawing/2010/main">
                  <a14:imgLayer r:embed="rId3">
                    <a14:imgEffect>
                      <a14:backgroundRemoval t="23967" b="93297" l="0" r="100000"/>
                    </a14:imgEffect>
                  </a14:imgLayer>
                </a14:imgProps>
              </a:ext>
            </a:extLst>
          </a:blip>
          <a:srcRect t="24497" b="8681"/>
          <a:stretch>
            <a:fillRect/>
          </a:stretch>
        </p:blipFill>
        <p:spPr>
          <a:xfrm>
            <a:off x="1475656" y="1340768"/>
            <a:ext cx="6034617" cy="3024336"/>
          </a:xfrm>
        </p:spPr>
      </p:pic>
      <p:sp>
        <p:nvSpPr>
          <p:cNvPr id="5" name="Obdélník 4"/>
          <p:cNvSpPr/>
          <p:nvPr/>
        </p:nvSpPr>
        <p:spPr>
          <a:xfrm>
            <a:off x="1043608" y="4725144"/>
            <a:ext cx="6912768" cy="1656184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Vylučovací soustava je tvořena </a:t>
            </a:r>
            <a:r>
              <a:rPr lang="cs-CZ" sz="2800" dirty="0" smtClean="0">
                <a:solidFill>
                  <a:schemeClr val="tx1"/>
                </a:solidFill>
              </a:rPr>
              <a:t>ledvinou                   </a:t>
            </a:r>
            <a:r>
              <a:rPr lang="cs-CZ" sz="2800" dirty="0" smtClean="0">
                <a:solidFill>
                  <a:schemeClr val="tx1"/>
                </a:solidFill>
              </a:rPr>
              <a:t>se samostatným vývodem.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POPIŠ ROZMNOŽOVACÍ SOUSTAVU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644008" y="1916832"/>
            <a:ext cx="3960440" cy="388843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Rozmnožování je vždy pohlavní.</a:t>
            </a:r>
          </a:p>
          <a:p>
            <a:pPr algn="ctr"/>
            <a:r>
              <a:rPr lang="cs-CZ" sz="2800" dirty="0" smtClean="0"/>
              <a:t>Plži jsou obojetníci.</a:t>
            </a:r>
          </a:p>
          <a:p>
            <a:pPr algn="ctr"/>
            <a:r>
              <a:rPr lang="cs-CZ" sz="2800" dirty="0" smtClean="0"/>
              <a:t>Vývin vajíček je přímý.</a:t>
            </a:r>
            <a:endParaRPr lang="cs-CZ" sz="2800" dirty="0"/>
          </a:p>
        </p:txBody>
      </p:sp>
      <p:pic>
        <p:nvPicPr>
          <p:cNvPr id="9" name="Zástupný symbol pro obsah 8" descr="šnek a vajíčka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457200" y="2348706"/>
            <a:ext cx="4038600" cy="302895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ŘEKNI, KAM HLEMÝŽĎ PATŘÍ </a:t>
            </a:r>
            <a:r>
              <a:rPr lang="cs-CZ" dirty="0" smtClean="0"/>
              <a:t>                        V </a:t>
            </a:r>
            <a:r>
              <a:rPr lang="cs-CZ" dirty="0" smtClean="0"/>
              <a:t>POTRAVNÍM ŘETĚZCI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rgbClr val="92D050"/>
          </a:solidFill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sz="4000" dirty="0" smtClean="0"/>
              <a:t>DO KONZUMENTŮ</a:t>
            </a:r>
            <a:r>
              <a:rPr lang="cs-CZ" sz="4000" dirty="0"/>
              <a:t> </a:t>
            </a:r>
            <a:r>
              <a:rPr lang="cs-CZ" sz="4000" dirty="0" smtClean="0"/>
              <a:t>-BÝLOŽRAVCŮ</a:t>
            </a:r>
            <a:endParaRPr lang="cs-CZ" sz="4000" dirty="0"/>
          </a:p>
        </p:txBody>
      </p:sp>
      <p:pic>
        <p:nvPicPr>
          <p:cNvPr id="7" name="Zástupný symbol pro obsah 6" descr="hlemýžď, hostina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2348706"/>
            <a:ext cx="4038600" cy="302895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Suchozemské druhy</a:t>
            </a:r>
            <a:endParaRPr lang="cs-CZ" dirty="0"/>
          </a:p>
        </p:txBody>
      </p:sp>
      <p:pic>
        <p:nvPicPr>
          <p:cNvPr id="7" name="Zástupný symbol pro obsah 6" descr="páskovka keřová (2)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875120" y="1600200"/>
            <a:ext cx="3393759" cy="4525963"/>
          </a:xfrm>
        </p:spPr>
      </p:pic>
      <p:sp>
        <p:nvSpPr>
          <p:cNvPr id="8" name="Elipsa 7"/>
          <p:cNvSpPr/>
          <p:nvPr/>
        </p:nvSpPr>
        <p:spPr>
          <a:xfrm>
            <a:off x="251520" y="2348880"/>
            <a:ext cx="2448272" cy="1440160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PÁSKOVKA KEŘOVÁ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Zástupný symbol pro obsah 8" descr="plzák lesní (1)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55216" y="1600200"/>
            <a:ext cx="6033568" cy="4525963"/>
          </a:xfrm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Suchozemské druhy</a:t>
            </a:r>
            <a:endParaRPr lang="cs-CZ" dirty="0"/>
          </a:p>
        </p:txBody>
      </p:sp>
      <p:sp>
        <p:nvSpPr>
          <p:cNvPr id="8" name="Elipsa 7"/>
          <p:cNvSpPr/>
          <p:nvPr/>
        </p:nvSpPr>
        <p:spPr>
          <a:xfrm>
            <a:off x="323528" y="4509120"/>
            <a:ext cx="2448272" cy="1440160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PLZÁK LESNÍ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Zástupný symbol pro obsah 12" descr="slimák největší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55666" y="1600200"/>
            <a:ext cx="6032667" cy="4525963"/>
          </a:xfrm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Suchozemské druhy</a:t>
            </a:r>
            <a:endParaRPr lang="cs-CZ" dirty="0"/>
          </a:p>
        </p:txBody>
      </p:sp>
      <p:sp>
        <p:nvSpPr>
          <p:cNvPr id="8" name="Elipsa 7"/>
          <p:cNvSpPr/>
          <p:nvPr/>
        </p:nvSpPr>
        <p:spPr>
          <a:xfrm>
            <a:off x="179512" y="1268760"/>
            <a:ext cx="2448272" cy="1440160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SLIMÁK NEJVĚTŠÍ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suchozemské druhy</a:t>
            </a:r>
            <a:endParaRPr lang="cs-CZ" dirty="0"/>
          </a:p>
        </p:txBody>
      </p:sp>
      <p:sp>
        <p:nvSpPr>
          <p:cNvPr id="8" name="Elipsa 7"/>
          <p:cNvSpPr/>
          <p:nvPr/>
        </p:nvSpPr>
        <p:spPr>
          <a:xfrm>
            <a:off x="263770" y="1628800"/>
            <a:ext cx="2448272" cy="1440160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SLIMÁK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1247851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044" y="1600200"/>
            <a:ext cx="6035911" cy="4525963"/>
          </a:xfrm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suchozemské druhy</a:t>
            </a:r>
            <a:endParaRPr lang="cs-CZ" dirty="0"/>
          </a:p>
        </p:txBody>
      </p:sp>
      <p:sp>
        <p:nvSpPr>
          <p:cNvPr id="8" name="Elipsa 7"/>
          <p:cNvSpPr/>
          <p:nvPr/>
        </p:nvSpPr>
        <p:spPr>
          <a:xfrm>
            <a:off x="263770" y="1628800"/>
            <a:ext cx="2448272" cy="1440160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JANTARKA OBECNÁ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2391227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suchozemské druhy</a:t>
            </a:r>
            <a:endParaRPr lang="cs-CZ" dirty="0"/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118" y="1600200"/>
            <a:ext cx="6035763" cy="4525963"/>
          </a:xfrm>
        </p:spPr>
      </p:pic>
      <p:sp>
        <p:nvSpPr>
          <p:cNvPr id="8" name="Elipsa 7"/>
          <p:cNvSpPr/>
          <p:nvPr/>
        </p:nvSpPr>
        <p:spPr>
          <a:xfrm>
            <a:off x="263770" y="1628800"/>
            <a:ext cx="2448272" cy="1440160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PLZÁK HNĚDÝ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295204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Zástupný symbol pro obsah 8" descr="plovatka bahenní.b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53946" y="1600200"/>
            <a:ext cx="6036107" cy="4525963"/>
          </a:xfrm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vodní druhy</a:t>
            </a:r>
            <a:endParaRPr lang="cs-CZ" dirty="0"/>
          </a:p>
        </p:txBody>
      </p:sp>
      <p:sp>
        <p:nvSpPr>
          <p:cNvPr id="8" name="Elipsa 7"/>
          <p:cNvSpPr/>
          <p:nvPr/>
        </p:nvSpPr>
        <p:spPr>
          <a:xfrm>
            <a:off x="251520" y="1628800"/>
            <a:ext cx="2448272" cy="1440160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PLOVATKA BAHENNÍ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6" descr="okružák ploský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47641" y="1600200"/>
            <a:ext cx="6048717" cy="4525963"/>
          </a:xfrm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vodní druhy</a:t>
            </a:r>
            <a:endParaRPr lang="cs-CZ" dirty="0"/>
          </a:p>
        </p:txBody>
      </p:sp>
      <p:sp>
        <p:nvSpPr>
          <p:cNvPr id="8" name="Elipsa 7"/>
          <p:cNvSpPr/>
          <p:nvPr/>
        </p:nvSpPr>
        <p:spPr>
          <a:xfrm>
            <a:off x="251520" y="1628800"/>
            <a:ext cx="2448272" cy="1440160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OKRUŽÁK PLOSKÝ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Zástupný symbol pro obsah 10" descr="ostrank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47641" y="1600200"/>
            <a:ext cx="6048717" cy="4525963"/>
          </a:xfrm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vodní druhy</a:t>
            </a:r>
            <a:endParaRPr lang="cs-CZ" dirty="0"/>
          </a:p>
        </p:txBody>
      </p:sp>
      <p:sp>
        <p:nvSpPr>
          <p:cNvPr id="8" name="Elipsa 7"/>
          <p:cNvSpPr/>
          <p:nvPr/>
        </p:nvSpPr>
        <p:spPr>
          <a:xfrm>
            <a:off x="251520" y="1628800"/>
            <a:ext cx="2448272" cy="1440160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OSTRANKA JADERSKÁ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6" descr="homolic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47641" y="1600200"/>
            <a:ext cx="6048717" cy="4525963"/>
          </a:xfrm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vodní druhy</a:t>
            </a:r>
            <a:endParaRPr lang="cs-CZ" dirty="0"/>
          </a:p>
        </p:txBody>
      </p:sp>
      <p:sp>
        <p:nvSpPr>
          <p:cNvPr id="8" name="Elipsa 7"/>
          <p:cNvSpPr/>
          <p:nvPr/>
        </p:nvSpPr>
        <p:spPr>
          <a:xfrm>
            <a:off x="251520" y="1628800"/>
            <a:ext cx="2448272" cy="1440160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HOMOLICE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zapíšeme do sešitu: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Další  druhy plžů</a:t>
            </a:r>
            <a:r>
              <a:rPr lang="cs-CZ" dirty="0" smtClean="0"/>
              <a:t>: </a:t>
            </a:r>
          </a:p>
          <a:p>
            <a:r>
              <a:rPr lang="cs-CZ" u="sng" dirty="0" smtClean="0"/>
              <a:t>suchozemské</a:t>
            </a:r>
            <a:r>
              <a:rPr lang="cs-CZ" dirty="0" smtClean="0"/>
              <a:t> – páskovka keřová, plzák lesní </a:t>
            </a:r>
            <a:r>
              <a:rPr lang="cs-CZ" dirty="0" smtClean="0"/>
              <a:t>                        a </a:t>
            </a:r>
            <a:r>
              <a:rPr lang="cs-CZ" dirty="0" smtClean="0"/>
              <a:t>hnědý, slimáček polní, </a:t>
            </a:r>
            <a:r>
              <a:rPr lang="cs-CZ" dirty="0" err="1" smtClean="0"/>
              <a:t>jantarka</a:t>
            </a:r>
            <a:r>
              <a:rPr lang="cs-CZ" dirty="0" smtClean="0"/>
              <a:t> obecná </a:t>
            </a:r>
          </a:p>
          <a:p>
            <a:r>
              <a:rPr lang="cs-CZ" u="sng" dirty="0" smtClean="0"/>
              <a:t>vodní</a:t>
            </a:r>
            <a:r>
              <a:rPr lang="cs-CZ" dirty="0" smtClean="0"/>
              <a:t>: plovatka bahenní, okružák ploský, ostranka jaderská, homolice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 smtClean="0"/>
              <a:t>Není-li uvedeno jinak, vlastní práce autora</a:t>
            </a:r>
          </a:p>
          <a:p>
            <a:pPr marL="0" indent="0">
              <a:buNone/>
            </a:pPr>
            <a:r>
              <a:rPr lang="cs-CZ" sz="1400" dirty="0" smtClean="0"/>
              <a:t>Obr. 1 je pořízený z nástěnného obrazu hlemýždě zahradního – archiv školy - </a:t>
            </a:r>
            <a:r>
              <a:rPr lang="cs-CZ" sz="1400" dirty="0" err="1" smtClean="0"/>
              <a:t>Jung</a:t>
            </a:r>
            <a:r>
              <a:rPr lang="cs-CZ" sz="1400" dirty="0" smtClean="0"/>
              <a:t>-</a:t>
            </a:r>
            <a:r>
              <a:rPr lang="cs-CZ" sz="1400" dirty="0" err="1" smtClean="0"/>
              <a:t>Koch</a:t>
            </a:r>
            <a:r>
              <a:rPr lang="cs-CZ" sz="1400" dirty="0" smtClean="0"/>
              <a:t>-</a:t>
            </a:r>
            <a:r>
              <a:rPr lang="cs-CZ" sz="1400" dirty="0" err="1" smtClean="0"/>
              <a:t>Quentell</a:t>
            </a:r>
            <a:r>
              <a:rPr lang="cs-CZ" sz="1400" dirty="0" smtClean="0"/>
              <a:t> ,</a:t>
            </a:r>
            <a:r>
              <a:rPr lang="cs-CZ" sz="1400" dirty="0" err="1" smtClean="0"/>
              <a:t>Lehrmettelverlag</a:t>
            </a:r>
            <a:r>
              <a:rPr lang="cs-CZ" sz="1400" dirty="0" smtClean="0"/>
              <a:t> </a:t>
            </a:r>
            <a:r>
              <a:rPr lang="cs-CZ" sz="1400" dirty="0" err="1" smtClean="0"/>
              <a:t>Hagemann</a:t>
            </a:r>
            <a:r>
              <a:rPr lang="cs-CZ" sz="1400" dirty="0" smtClean="0"/>
              <a:t>, </a:t>
            </a:r>
            <a:r>
              <a:rPr lang="cs-CZ" sz="1400" dirty="0" err="1" smtClean="0"/>
              <a:t>Dusseldorf</a:t>
            </a:r>
            <a:r>
              <a:rPr lang="cs-CZ" sz="1400" dirty="0" smtClean="0"/>
              <a:t>, 1966 – </a:t>
            </a:r>
            <a:r>
              <a:rPr lang="cs-CZ" sz="1400" dirty="0" err="1" smtClean="0"/>
              <a:t>Printed</a:t>
            </a:r>
            <a:r>
              <a:rPr lang="cs-CZ" sz="1400" dirty="0" smtClean="0"/>
              <a:t> in </a:t>
            </a:r>
            <a:r>
              <a:rPr lang="cs-CZ" sz="1400" dirty="0" err="1" smtClean="0"/>
              <a:t>Germany</a:t>
            </a:r>
            <a:r>
              <a:rPr lang="cs-CZ" sz="1400" dirty="0" smtClean="0"/>
              <a:t> 1966</a:t>
            </a:r>
          </a:p>
          <a:p>
            <a:pPr marL="0" indent="0">
              <a:buNone/>
            </a:pPr>
            <a:r>
              <a:rPr lang="cs-CZ" sz="1400" dirty="0" smtClean="0"/>
              <a:t>Ostatní obrázky použité v prezentaci se souhlasem Renaty Daňkové</a:t>
            </a:r>
            <a:endParaRPr lang="cs-CZ" sz="1400" dirty="0"/>
          </a:p>
        </p:txBody>
      </p:sp>
    </p:spTree>
    <p:extLst>
      <p:ext uri="{BB962C8B-B14F-4D97-AF65-F5344CB8AC3E}">
        <p14:creationId xmlns="" xmlns:p14="http://schemas.microsoft.com/office/powerpoint/2010/main" val="3699600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348</Words>
  <Application>Microsoft Office PowerPoint</Application>
  <PresentationFormat>Předvádění na obrazovce (4:3)</PresentationFormat>
  <Paragraphs>100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OPAKOVÁNÍ STAVBY TĚLA PLŽŮ POZNÁVÁNÍ DRUHŮ</vt:lpstr>
      <vt:lpstr>POPIŠ VNĚJŠÍ STAVBU TĚLA HLEMÝŽDĚ</vt:lpstr>
      <vt:lpstr>URČI ORGÁNOVÉ SOUSTAVY:</vt:lpstr>
      <vt:lpstr>POPIŠ TRÁVICÍ SOUSTAVU</vt:lpstr>
      <vt:lpstr>POPIŠ NERVOVOU SOUSTAVU</vt:lpstr>
      <vt:lpstr>POPIŠ DÝCHACÍ SOUSTAVU</vt:lpstr>
      <vt:lpstr>POPIŠ CÉVNÍ SOUSTAVU</vt:lpstr>
      <vt:lpstr>POPIŠ VYLUČOVACÍ SOUSTAVU</vt:lpstr>
      <vt:lpstr>POPIŠ ROZMNOŽOVACÍ SOUSTAVU</vt:lpstr>
      <vt:lpstr>ŘEKNI, KAM HLEMÝŽĎ PATŘÍ                         V POTRAVNÍM ŘETĚZCI</vt:lpstr>
      <vt:lpstr>Suchozemské druhy</vt:lpstr>
      <vt:lpstr>Suchozemské druhy</vt:lpstr>
      <vt:lpstr>Suchozemské druhy</vt:lpstr>
      <vt:lpstr>suchozemské druhy</vt:lpstr>
      <vt:lpstr>suchozemské druhy</vt:lpstr>
      <vt:lpstr>suchozemské druhy</vt:lpstr>
      <vt:lpstr>vodní druhy</vt:lpstr>
      <vt:lpstr>vodní druhy</vt:lpstr>
      <vt:lpstr>vodní druhy</vt:lpstr>
      <vt:lpstr>vodní druhy</vt:lpstr>
      <vt:lpstr> zapíšeme do sešitu: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OPAKOVÁNÍ STAVBY TĚLA PLŽŮ POZNÁVÁNÍ DRUHŮ</dc:title>
  <cp:lastModifiedBy>Dum</cp:lastModifiedBy>
  <cp:revision>12</cp:revision>
  <dcterms:modified xsi:type="dcterms:W3CDTF">2013-02-18T09:22:01Z</dcterms:modified>
</cp:coreProperties>
</file>