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81" r:id="rId17"/>
    <p:sldId id="282" r:id="rId18"/>
    <p:sldId id="278" r:id="rId19"/>
    <p:sldId id="279" r:id="rId20"/>
    <p:sldId id="280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816" y="3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2.wav"/><Relationship Id="rId2" Type="http://schemas.openxmlformats.org/officeDocument/2006/relationships/slide" Target="slide8.xml"/><Relationship Id="rId1" Type="http://schemas.openxmlformats.org/officeDocument/2006/relationships/slideLayout" Target="../slideLayouts/slideLayout6.xml"/><Relationship Id="rId6" Type="http://schemas.openxmlformats.org/officeDocument/2006/relationships/slide" Target="slide4.xml"/><Relationship Id="rId5" Type="http://schemas.openxmlformats.org/officeDocument/2006/relationships/slide" Target="slide18.xml"/><Relationship Id="rId4" Type="http://schemas.openxmlformats.org/officeDocument/2006/relationships/slide" Target="slide1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2.wav"/><Relationship Id="rId2" Type="http://schemas.openxmlformats.org/officeDocument/2006/relationships/slide" Target="slide8.xml"/><Relationship Id="rId1" Type="http://schemas.openxmlformats.org/officeDocument/2006/relationships/slideLayout" Target="../slideLayouts/slideLayout6.xml"/><Relationship Id="rId6" Type="http://schemas.openxmlformats.org/officeDocument/2006/relationships/slide" Target="slide4.xml"/><Relationship Id="rId5" Type="http://schemas.openxmlformats.org/officeDocument/2006/relationships/slide" Target="slide19.xml"/><Relationship Id="rId4" Type="http://schemas.openxmlformats.org/officeDocument/2006/relationships/slide" Target="slide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2.wav"/><Relationship Id="rId2" Type="http://schemas.openxmlformats.org/officeDocument/2006/relationships/slide" Target="slide8.xml"/><Relationship Id="rId1" Type="http://schemas.openxmlformats.org/officeDocument/2006/relationships/slideLayout" Target="../slideLayouts/slideLayout6.xml"/><Relationship Id="rId6" Type="http://schemas.openxmlformats.org/officeDocument/2006/relationships/slide" Target="slide4.xml"/><Relationship Id="rId5" Type="http://schemas.openxmlformats.org/officeDocument/2006/relationships/slide" Target="slide19.xml"/><Relationship Id="rId4" Type="http://schemas.openxmlformats.org/officeDocument/2006/relationships/slide" Target="slide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2.wav"/><Relationship Id="rId2" Type="http://schemas.openxmlformats.org/officeDocument/2006/relationships/slide" Target="slide8.xml"/><Relationship Id="rId1" Type="http://schemas.openxmlformats.org/officeDocument/2006/relationships/slideLayout" Target="../slideLayouts/slideLayout6.xml"/><Relationship Id="rId6" Type="http://schemas.openxmlformats.org/officeDocument/2006/relationships/slide" Target="slide4.xml"/><Relationship Id="rId5" Type="http://schemas.openxmlformats.org/officeDocument/2006/relationships/slide" Target="slide18.xml"/><Relationship Id="rId4" Type="http://schemas.openxmlformats.org/officeDocument/2006/relationships/slide" Target="slide1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2.wav"/><Relationship Id="rId2" Type="http://schemas.openxmlformats.org/officeDocument/2006/relationships/slide" Target="slide8.xml"/><Relationship Id="rId1" Type="http://schemas.openxmlformats.org/officeDocument/2006/relationships/slideLayout" Target="../slideLayouts/slideLayout6.xml"/><Relationship Id="rId6" Type="http://schemas.openxmlformats.org/officeDocument/2006/relationships/slide" Target="slide4.xml"/><Relationship Id="rId5" Type="http://schemas.openxmlformats.org/officeDocument/2006/relationships/slide" Target="slide19.xml"/><Relationship Id="rId4" Type="http://schemas.openxmlformats.org/officeDocument/2006/relationships/slide" Target="slide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2.wav"/><Relationship Id="rId2" Type="http://schemas.openxmlformats.org/officeDocument/2006/relationships/slide" Target="slide8.xml"/><Relationship Id="rId1" Type="http://schemas.openxmlformats.org/officeDocument/2006/relationships/slideLayout" Target="../slideLayouts/slideLayout6.xml"/><Relationship Id="rId6" Type="http://schemas.openxmlformats.org/officeDocument/2006/relationships/slide" Target="slide4.xml"/><Relationship Id="rId5" Type="http://schemas.openxmlformats.org/officeDocument/2006/relationships/slide" Target="slide19.xml"/><Relationship Id="rId4" Type="http://schemas.openxmlformats.org/officeDocument/2006/relationships/slide" Target="slide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2.wav"/><Relationship Id="rId2" Type="http://schemas.openxmlformats.org/officeDocument/2006/relationships/slide" Target="slide8.xml"/><Relationship Id="rId1" Type="http://schemas.openxmlformats.org/officeDocument/2006/relationships/slideLayout" Target="../slideLayouts/slideLayout6.xml"/><Relationship Id="rId6" Type="http://schemas.openxmlformats.org/officeDocument/2006/relationships/slide" Target="slide4.xml"/><Relationship Id="rId5" Type="http://schemas.openxmlformats.org/officeDocument/2006/relationships/slide" Target="slide19.xml"/><Relationship Id="rId4" Type="http://schemas.openxmlformats.org/officeDocument/2006/relationships/slide" Target="slide1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2.wav"/><Relationship Id="rId2" Type="http://schemas.openxmlformats.org/officeDocument/2006/relationships/slide" Target="slide8.xml"/><Relationship Id="rId1" Type="http://schemas.openxmlformats.org/officeDocument/2006/relationships/slideLayout" Target="../slideLayouts/slideLayout6.xml"/><Relationship Id="rId6" Type="http://schemas.openxmlformats.org/officeDocument/2006/relationships/slide" Target="slide4.xml"/><Relationship Id="rId5" Type="http://schemas.openxmlformats.org/officeDocument/2006/relationships/slide" Target="slide19.xml"/><Relationship Id="rId4" Type="http://schemas.openxmlformats.org/officeDocument/2006/relationships/slide" Target="slide1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2.wav"/><Relationship Id="rId2" Type="http://schemas.openxmlformats.org/officeDocument/2006/relationships/slide" Target="slide8.xml"/><Relationship Id="rId1" Type="http://schemas.openxmlformats.org/officeDocument/2006/relationships/slideLayout" Target="../slideLayouts/slideLayout6.xml"/><Relationship Id="rId6" Type="http://schemas.openxmlformats.org/officeDocument/2006/relationships/slide" Target="slide4.xml"/><Relationship Id="rId5" Type="http://schemas.openxmlformats.org/officeDocument/2006/relationships/slide" Target="slide19.xml"/><Relationship Id="rId4" Type="http://schemas.openxmlformats.org/officeDocument/2006/relationships/slide" Target="slide1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2.wav"/><Relationship Id="rId2" Type="http://schemas.openxmlformats.org/officeDocument/2006/relationships/slide" Target="slide8.xml"/><Relationship Id="rId1" Type="http://schemas.openxmlformats.org/officeDocument/2006/relationships/slideLayout" Target="../slideLayouts/slideLayout6.xml"/><Relationship Id="rId6" Type="http://schemas.openxmlformats.org/officeDocument/2006/relationships/slide" Target="slide4.xml"/><Relationship Id="rId5" Type="http://schemas.openxmlformats.org/officeDocument/2006/relationships/slide" Target="slide18.xml"/><Relationship Id="rId4" Type="http://schemas.openxmlformats.org/officeDocument/2006/relationships/slide" Target="slide19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3" Type="http://schemas.openxmlformats.org/officeDocument/2006/relationships/audio" Target="../media/audio1.wav"/><Relationship Id="rId7" Type="http://schemas.openxmlformats.org/officeDocument/2006/relationships/slide" Target="slide4.xml"/><Relationship Id="rId2" Type="http://schemas.openxmlformats.org/officeDocument/2006/relationships/slide" Target="slide8.xml"/><Relationship Id="rId1" Type="http://schemas.openxmlformats.org/officeDocument/2006/relationships/slideLayout" Target="../slideLayouts/slideLayout4.xml"/><Relationship Id="rId6" Type="http://schemas.openxmlformats.org/officeDocument/2006/relationships/slide" Target="slide19.xml"/><Relationship Id="rId5" Type="http://schemas.openxmlformats.org/officeDocument/2006/relationships/slide" Target="slide18.xml"/><Relationship Id="rId4" Type="http://schemas.openxmlformats.org/officeDocument/2006/relationships/image" Target="../media/image1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3" Type="http://schemas.openxmlformats.org/officeDocument/2006/relationships/audio" Target="../media/audio1.wav"/><Relationship Id="rId7" Type="http://schemas.openxmlformats.org/officeDocument/2006/relationships/slide" Target="slide4.xml"/><Relationship Id="rId2" Type="http://schemas.openxmlformats.org/officeDocument/2006/relationships/slide" Target="slide8.xml"/><Relationship Id="rId1" Type="http://schemas.openxmlformats.org/officeDocument/2006/relationships/slideLayout" Target="../slideLayouts/slideLayout4.xml"/><Relationship Id="rId6" Type="http://schemas.openxmlformats.org/officeDocument/2006/relationships/slide" Target="slide18.xml"/><Relationship Id="rId5" Type="http://schemas.openxmlformats.org/officeDocument/2006/relationships/slide" Target="slide19.xml"/><Relationship Id="rId4" Type="http://schemas.openxmlformats.org/officeDocument/2006/relationships/image" Target="../media/image2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3" Type="http://schemas.openxmlformats.org/officeDocument/2006/relationships/audio" Target="../media/audio1.wav"/><Relationship Id="rId7" Type="http://schemas.openxmlformats.org/officeDocument/2006/relationships/slide" Target="slide4.xml"/><Relationship Id="rId2" Type="http://schemas.openxmlformats.org/officeDocument/2006/relationships/slide" Target="slide8.xml"/><Relationship Id="rId1" Type="http://schemas.openxmlformats.org/officeDocument/2006/relationships/slideLayout" Target="../slideLayouts/slideLayout4.xml"/><Relationship Id="rId6" Type="http://schemas.openxmlformats.org/officeDocument/2006/relationships/slide" Target="slide19.xml"/><Relationship Id="rId5" Type="http://schemas.openxmlformats.org/officeDocument/2006/relationships/slide" Target="slide18.xml"/><Relationship Id="rId4" Type="http://schemas.openxmlformats.org/officeDocument/2006/relationships/image" Target="../media/image3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3" Type="http://schemas.openxmlformats.org/officeDocument/2006/relationships/audio" Target="../media/audio1.wav"/><Relationship Id="rId7" Type="http://schemas.openxmlformats.org/officeDocument/2006/relationships/slide" Target="slide4.xml"/><Relationship Id="rId2" Type="http://schemas.openxmlformats.org/officeDocument/2006/relationships/slide" Target="slide8.xml"/><Relationship Id="rId1" Type="http://schemas.openxmlformats.org/officeDocument/2006/relationships/slideLayout" Target="../slideLayouts/slideLayout4.xml"/><Relationship Id="rId6" Type="http://schemas.openxmlformats.org/officeDocument/2006/relationships/slide" Target="slide19.xml"/><Relationship Id="rId5" Type="http://schemas.openxmlformats.org/officeDocument/2006/relationships/slide" Target="slide18.xml"/><Relationship Id="rId4" Type="http://schemas.openxmlformats.org/officeDocument/2006/relationships/image" Target="../media/image4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3" Type="http://schemas.openxmlformats.org/officeDocument/2006/relationships/audio" Target="../media/audio1.wav"/><Relationship Id="rId7" Type="http://schemas.openxmlformats.org/officeDocument/2006/relationships/slide" Target="slide4.xml"/><Relationship Id="rId2" Type="http://schemas.openxmlformats.org/officeDocument/2006/relationships/slide" Target="slide8.xml"/><Relationship Id="rId1" Type="http://schemas.openxmlformats.org/officeDocument/2006/relationships/slideLayout" Target="../slideLayouts/slideLayout4.xml"/><Relationship Id="rId6" Type="http://schemas.openxmlformats.org/officeDocument/2006/relationships/slide" Target="slide19.xml"/><Relationship Id="rId5" Type="http://schemas.openxmlformats.org/officeDocument/2006/relationships/slide" Target="slide18.xml"/><Relationship Id="rId4" Type="http://schemas.openxmlformats.org/officeDocument/2006/relationships/image" Target="../media/image5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 </a:t>
            </a:r>
            <a:r>
              <a:rPr lang="cs-CZ" sz="1700" dirty="0"/>
              <a:t>VY_32_INOVACE_19_23_Ověřování znalostí z </a:t>
            </a:r>
            <a:r>
              <a:rPr lang="cs-CZ" sz="1700" dirty="0" smtClean="0"/>
              <a:t>měkkýšů</a:t>
            </a:r>
          </a:p>
          <a:p>
            <a:pPr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obor/Předmět/Téma: ČLOVĚK A PŘÍRODA/ PŘÍRODOPIS / PŘEHLED ORGANISMŮ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52438" indent="-452438" eaLnBrk="1" fontAlgn="auto" hangingPunct="1">
              <a:spcAft>
                <a:spcPts val="0"/>
              </a:spcAft>
              <a:buFont typeface="Arial" pitchFamily="34" charset="0"/>
              <a:buNone/>
              <a:tabLst>
                <a:tab pos="452438" algn="l"/>
              </a:tabLst>
              <a:defRPr/>
            </a:pPr>
            <a:r>
              <a:rPr lang="cs-CZ" sz="1700" dirty="0" smtClean="0"/>
              <a:t>Anotace: Ověřování znalostí  z měkkýšů formou testu. Žáci mohou sami procvičovat nebo lze použít jako test. Při kliknutí na odpověď se žákovi zobrazí stop  a vybere jinou odpověď nebo se mu zobrazí fajfka (ano) a může pokračovat v testu. 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VI.B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18.2.2013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18.2.2013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1556793"/>
            <a:ext cx="7772400" cy="2043658"/>
          </a:xfrm>
        </p:spPr>
        <p:txBody>
          <a:bodyPr>
            <a:normAutofit/>
          </a:bodyPr>
          <a:lstStyle/>
          <a:p>
            <a:r>
              <a:rPr lang="cs-CZ" dirty="0" smtClean="0"/>
              <a:t>OVĚŘOVÁNÍ ZNALOSTÍ Z MĚKKÝŠŮ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přehled organismů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188640"/>
            <a:ext cx="8147248" cy="1431032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1. Napiš, do jaké skupiny patří plži z hlediska potravního řetězce.</a:t>
            </a:r>
            <a:br>
              <a:rPr lang="cs-CZ" sz="3600" dirty="0" smtClean="0"/>
            </a:br>
            <a:r>
              <a:rPr lang="cs-CZ" sz="3600" dirty="0" smtClean="0"/>
              <a:t> </a:t>
            </a:r>
            <a:endParaRPr lang="cs-CZ" sz="3600" dirty="0"/>
          </a:p>
        </p:txBody>
      </p:sp>
      <p:sp>
        <p:nvSpPr>
          <p:cNvPr id="7" name="Vývojový diagram: postup 6">
            <a:hlinkClick r:id="rId4" action="ppaction://hlinksldjump"/>
          </p:cNvPr>
          <p:cNvSpPr/>
          <p:nvPr/>
        </p:nvSpPr>
        <p:spPr>
          <a:xfrm>
            <a:off x="2411760" y="1916832"/>
            <a:ext cx="4680520" cy="1152128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konzumenti - býložravci</a:t>
            </a:r>
            <a:endParaRPr lang="cs-CZ" sz="3200" dirty="0"/>
          </a:p>
        </p:txBody>
      </p:sp>
      <p:sp>
        <p:nvSpPr>
          <p:cNvPr id="8" name="Vývojový diagram: postup 7">
            <a:hlinkClick r:id="rId5" action="ppaction://hlinksldjump"/>
          </p:cNvPr>
          <p:cNvSpPr/>
          <p:nvPr/>
        </p:nvSpPr>
        <p:spPr>
          <a:xfrm>
            <a:off x="2411760" y="3284984"/>
            <a:ext cx="4680520" cy="1152128"/>
          </a:xfrm>
          <a:prstGeom prst="flowChartProcess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producenti</a:t>
            </a:r>
            <a:endParaRPr lang="cs-CZ" sz="3200" dirty="0"/>
          </a:p>
        </p:txBody>
      </p:sp>
      <p:sp>
        <p:nvSpPr>
          <p:cNvPr id="9" name="Vývojový diagram: postup 8">
            <a:hlinkClick r:id="rId5" action="ppaction://hlinksldjump"/>
          </p:cNvPr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rozkladači</a:t>
            </a:r>
            <a:endParaRPr lang="cs-CZ" sz="3200" dirty="0"/>
          </a:p>
        </p:txBody>
      </p:sp>
      <p:sp>
        <p:nvSpPr>
          <p:cNvPr id="11" name="Obdélník 10">
            <a:hlinkClick r:id="rId6" action="ppaction://hlinksldjump">
              <a:snd r:embed="rId7" name="explode.wav"/>
            </a:hlinkClick>
          </p:cNvPr>
          <p:cNvSpPr/>
          <p:nvPr/>
        </p:nvSpPr>
        <p:spPr>
          <a:xfrm>
            <a:off x="1115616" y="3429000"/>
            <a:ext cx="1152128" cy="7920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2" name="Obdélník 11">
            <a:hlinkClick r:id="rId6" action="ppaction://hlinksldjump">
              <a:snd r:embed="rId7" name="explode.wav"/>
            </a:hlinkClick>
          </p:cNvPr>
          <p:cNvSpPr/>
          <p:nvPr/>
        </p:nvSpPr>
        <p:spPr>
          <a:xfrm>
            <a:off x="1115616" y="4797152"/>
            <a:ext cx="1152128" cy="7920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476672"/>
            <a:ext cx="8147248" cy="1143000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2. Napiš, čím dýchají plži.</a:t>
            </a:r>
            <a:endParaRPr lang="cs-CZ" sz="3600" dirty="0"/>
          </a:p>
        </p:txBody>
      </p:sp>
      <p:sp>
        <p:nvSpPr>
          <p:cNvPr id="7" name="Vývojový diagram: postup 6">
            <a:hlinkClick r:id="rId4" action="ppaction://hlinksldjump"/>
          </p:cNvPr>
          <p:cNvSpPr/>
          <p:nvPr/>
        </p:nvSpPr>
        <p:spPr>
          <a:xfrm>
            <a:off x="2411760" y="1916832"/>
            <a:ext cx="4680520" cy="1152128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žábrami</a:t>
            </a:r>
            <a:endParaRPr lang="cs-CZ" sz="3200" dirty="0"/>
          </a:p>
        </p:txBody>
      </p:sp>
      <p:sp>
        <p:nvSpPr>
          <p:cNvPr id="8" name="Vývojový diagram: postup 7">
            <a:hlinkClick r:id="rId5" action="ppaction://hlinksldjump"/>
          </p:cNvPr>
          <p:cNvSpPr/>
          <p:nvPr/>
        </p:nvSpPr>
        <p:spPr>
          <a:xfrm>
            <a:off x="2411760" y="3284984"/>
            <a:ext cx="4680520" cy="1152128"/>
          </a:xfrm>
          <a:prstGeom prst="flowChartProcess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prokrvenou plášťovou dutinou</a:t>
            </a:r>
            <a:endParaRPr lang="cs-CZ" sz="3200" dirty="0"/>
          </a:p>
        </p:txBody>
      </p:sp>
      <p:sp>
        <p:nvSpPr>
          <p:cNvPr id="9" name="Vývojový diagram: postup 8">
            <a:hlinkClick r:id="rId4" action="ppaction://hlinksldjump"/>
          </p:cNvPr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útrobním vakem</a:t>
            </a:r>
            <a:endParaRPr lang="cs-CZ" sz="3200" dirty="0"/>
          </a:p>
        </p:txBody>
      </p:sp>
      <p:sp>
        <p:nvSpPr>
          <p:cNvPr id="11" name="Obdélník 10">
            <a:hlinkClick r:id="rId6" action="ppaction://hlinksldjump">
              <a:snd r:embed="rId7" name="explode.wav"/>
            </a:hlinkClick>
          </p:cNvPr>
          <p:cNvSpPr/>
          <p:nvPr/>
        </p:nvSpPr>
        <p:spPr>
          <a:xfrm>
            <a:off x="1115616" y="3429000"/>
            <a:ext cx="1152128" cy="7920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2" name="Obdélník 11">
            <a:hlinkClick r:id="rId6" action="ppaction://hlinksldjump">
              <a:snd r:embed="rId7" name="explode.wav"/>
            </a:hlinkClick>
          </p:cNvPr>
          <p:cNvSpPr/>
          <p:nvPr/>
        </p:nvSpPr>
        <p:spPr>
          <a:xfrm>
            <a:off x="1115616" y="4797152"/>
            <a:ext cx="1152128" cy="7920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476672"/>
            <a:ext cx="8147248" cy="1143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3. Napiš, jak se nazývá schránka mlžů.</a:t>
            </a:r>
            <a:endParaRPr lang="cs-CZ" sz="3600" dirty="0"/>
          </a:p>
        </p:txBody>
      </p:sp>
      <p:sp>
        <p:nvSpPr>
          <p:cNvPr id="7" name="Vývojový diagram: postup 6">
            <a:hlinkClick r:id="rId4" action="ppaction://hlinksldjump"/>
          </p:cNvPr>
          <p:cNvSpPr/>
          <p:nvPr/>
        </p:nvSpPr>
        <p:spPr>
          <a:xfrm>
            <a:off x="2411760" y="1916832"/>
            <a:ext cx="4680520" cy="1152128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sépiová kost</a:t>
            </a:r>
            <a:endParaRPr lang="cs-CZ" sz="3200" dirty="0"/>
          </a:p>
        </p:txBody>
      </p:sp>
      <p:sp>
        <p:nvSpPr>
          <p:cNvPr id="8" name="Vývojový diagram: postup 7">
            <a:hlinkClick r:id="rId4" action="ppaction://hlinksldjump"/>
          </p:cNvPr>
          <p:cNvSpPr/>
          <p:nvPr/>
        </p:nvSpPr>
        <p:spPr>
          <a:xfrm>
            <a:off x="2411760" y="3284984"/>
            <a:ext cx="4680520" cy="1152128"/>
          </a:xfrm>
          <a:prstGeom prst="flowChartProcess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ulita</a:t>
            </a:r>
            <a:endParaRPr lang="cs-CZ" sz="3200" dirty="0"/>
          </a:p>
        </p:txBody>
      </p:sp>
      <p:sp>
        <p:nvSpPr>
          <p:cNvPr id="9" name="Vývojový diagram: postup 8">
            <a:hlinkClick r:id="rId5" action="ppaction://hlinksldjump"/>
          </p:cNvPr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lastura</a:t>
            </a:r>
            <a:endParaRPr lang="cs-CZ" sz="3200" dirty="0"/>
          </a:p>
        </p:txBody>
      </p:sp>
      <p:sp>
        <p:nvSpPr>
          <p:cNvPr id="11" name="Obdélník 10">
            <a:hlinkClick r:id="rId6" action="ppaction://hlinksldjump">
              <a:snd r:embed="rId7" name="explode.wav"/>
            </a:hlinkClick>
          </p:cNvPr>
          <p:cNvSpPr/>
          <p:nvPr/>
        </p:nvSpPr>
        <p:spPr>
          <a:xfrm>
            <a:off x="1115616" y="3429000"/>
            <a:ext cx="1152128" cy="7920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2" name="Obdélník 11">
            <a:hlinkClick r:id="rId6" action="ppaction://hlinksldjump">
              <a:snd r:embed="rId7" name="explode.wav"/>
            </a:hlinkClick>
          </p:cNvPr>
          <p:cNvSpPr/>
          <p:nvPr/>
        </p:nvSpPr>
        <p:spPr>
          <a:xfrm>
            <a:off x="1115616" y="4797152"/>
            <a:ext cx="1152128" cy="7920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476672"/>
            <a:ext cx="8147248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4. Napiš, jaká část těla chybí mlžům.</a:t>
            </a:r>
            <a:endParaRPr lang="cs-CZ" sz="3200" dirty="0"/>
          </a:p>
        </p:txBody>
      </p:sp>
      <p:sp>
        <p:nvSpPr>
          <p:cNvPr id="7" name="Vývojový diagram: postup 6">
            <a:hlinkClick r:id="rId4" action="ppaction://hlinksldjump"/>
          </p:cNvPr>
          <p:cNvSpPr/>
          <p:nvPr/>
        </p:nvSpPr>
        <p:spPr>
          <a:xfrm>
            <a:off x="2411760" y="1916832"/>
            <a:ext cx="4680520" cy="1152128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hlava</a:t>
            </a:r>
            <a:endParaRPr lang="cs-CZ" sz="3200" dirty="0"/>
          </a:p>
        </p:txBody>
      </p:sp>
      <p:sp>
        <p:nvSpPr>
          <p:cNvPr id="8" name="Vývojový diagram: postup 7">
            <a:hlinkClick r:id="rId5" action="ppaction://hlinksldjump"/>
          </p:cNvPr>
          <p:cNvSpPr/>
          <p:nvPr/>
        </p:nvSpPr>
        <p:spPr>
          <a:xfrm>
            <a:off x="2411760" y="3284984"/>
            <a:ext cx="4680520" cy="1152128"/>
          </a:xfrm>
          <a:prstGeom prst="flowChartProcess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svalnatá noha</a:t>
            </a:r>
            <a:endParaRPr lang="cs-CZ" sz="3200" dirty="0"/>
          </a:p>
        </p:txBody>
      </p:sp>
      <p:sp>
        <p:nvSpPr>
          <p:cNvPr id="9" name="Vývojový diagram: postup 8">
            <a:hlinkClick r:id="rId5" action="ppaction://hlinksldjump"/>
          </p:cNvPr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lastura</a:t>
            </a:r>
            <a:endParaRPr lang="cs-CZ" sz="3200" dirty="0"/>
          </a:p>
        </p:txBody>
      </p:sp>
      <p:sp>
        <p:nvSpPr>
          <p:cNvPr id="11" name="Obdélník 10">
            <a:hlinkClick r:id="rId6" action="ppaction://hlinksldjump">
              <a:snd r:embed="rId7" name="explode.wav"/>
            </a:hlinkClick>
          </p:cNvPr>
          <p:cNvSpPr/>
          <p:nvPr/>
        </p:nvSpPr>
        <p:spPr>
          <a:xfrm>
            <a:off x="1115616" y="3429000"/>
            <a:ext cx="1152128" cy="7920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2" name="Obdélník 11">
            <a:hlinkClick r:id="rId6" action="ppaction://hlinksldjump">
              <a:snd r:embed="rId7" name="explode.wav"/>
            </a:hlinkClick>
          </p:cNvPr>
          <p:cNvSpPr/>
          <p:nvPr/>
        </p:nvSpPr>
        <p:spPr>
          <a:xfrm>
            <a:off x="1115616" y="4797152"/>
            <a:ext cx="1152128" cy="7920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476672"/>
            <a:ext cx="8147248" cy="1143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5. Napiš, jaká je cévní soustava plžů.</a:t>
            </a:r>
            <a:endParaRPr lang="cs-CZ" sz="3600" dirty="0"/>
          </a:p>
        </p:txBody>
      </p:sp>
      <p:sp>
        <p:nvSpPr>
          <p:cNvPr id="7" name="Vývojový diagram: postup 6">
            <a:hlinkClick r:id="rId4" action="ppaction://hlinksldjump"/>
          </p:cNvPr>
          <p:cNvSpPr/>
          <p:nvPr/>
        </p:nvSpPr>
        <p:spPr>
          <a:xfrm>
            <a:off x="2411760" y="1916832"/>
            <a:ext cx="4680520" cy="1152128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nemají cévní soustavu</a:t>
            </a:r>
            <a:endParaRPr lang="cs-CZ" sz="3200" dirty="0"/>
          </a:p>
        </p:txBody>
      </p:sp>
      <p:sp>
        <p:nvSpPr>
          <p:cNvPr id="8" name="Vývojový diagram: postup 7">
            <a:hlinkClick r:id="rId4" action="ppaction://hlinksldjump"/>
          </p:cNvPr>
          <p:cNvSpPr/>
          <p:nvPr/>
        </p:nvSpPr>
        <p:spPr>
          <a:xfrm>
            <a:off x="2411760" y="3284984"/>
            <a:ext cx="4680520" cy="1152128"/>
          </a:xfrm>
          <a:prstGeom prst="flowChartProcess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uzavřená</a:t>
            </a:r>
            <a:endParaRPr lang="cs-CZ" sz="3200" dirty="0"/>
          </a:p>
        </p:txBody>
      </p:sp>
      <p:sp>
        <p:nvSpPr>
          <p:cNvPr id="9" name="Vývojový diagram: postup 8">
            <a:hlinkClick r:id="rId5" action="ppaction://hlinksldjump"/>
          </p:cNvPr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otevřená</a:t>
            </a:r>
            <a:endParaRPr lang="cs-CZ" sz="3200" dirty="0"/>
          </a:p>
        </p:txBody>
      </p:sp>
      <p:sp>
        <p:nvSpPr>
          <p:cNvPr id="11" name="Obdélník 10">
            <a:hlinkClick r:id="rId6" action="ppaction://hlinksldjump">
              <a:snd r:embed="rId7" name="explode.wav"/>
            </a:hlinkClick>
          </p:cNvPr>
          <p:cNvSpPr/>
          <p:nvPr/>
        </p:nvSpPr>
        <p:spPr>
          <a:xfrm>
            <a:off x="1115616" y="3429000"/>
            <a:ext cx="1152128" cy="7920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2" name="Obdélník 11">
            <a:hlinkClick r:id="rId6" action="ppaction://hlinksldjump">
              <a:snd r:embed="rId7" name="explode.wav"/>
            </a:hlinkClick>
          </p:cNvPr>
          <p:cNvSpPr/>
          <p:nvPr/>
        </p:nvSpPr>
        <p:spPr>
          <a:xfrm>
            <a:off x="1115616" y="4797152"/>
            <a:ext cx="1152128" cy="7920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476672"/>
            <a:ext cx="8147248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6. Popiš trávicí soustavu hlavonožců.</a:t>
            </a:r>
            <a:endParaRPr lang="cs-CZ" sz="3200" dirty="0"/>
          </a:p>
        </p:txBody>
      </p:sp>
      <p:sp>
        <p:nvSpPr>
          <p:cNvPr id="7" name="Vývojový diagram: postup 6">
            <a:hlinkClick r:id="rId4" action="ppaction://hlinksldjump"/>
          </p:cNvPr>
          <p:cNvSpPr/>
          <p:nvPr/>
        </p:nvSpPr>
        <p:spPr>
          <a:xfrm>
            <a:off x="2411760" y="1916832"/>
            <a:ext cx="4680520" cy="1152128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tráví celým povrchem těla</a:t>
            </a:r>
            <a:endParaRPr lang="cs-CZ" sz="3200" dirty="0"/>
          </a:p>
        </p:txBody>
      </p:sp>
      <p:sp>
        <p:nvSpPr>
          <p:cNvPr id="8" name="Vývojový diagram: postup 7">
            <a:hlinkClick r:id="rId5" action="ppaction://hlinksldjump"/>
          </p:cNvPr>
          <p:cNvSpPr/>
          <p:nvPr/>
        </p:nvSpPr>
        <p:spPr>
          <a:xfrm>
            <a:off x="2411760" y="3284984"/>
            <a:ext cx="4680520" cy="1152128"/>
          </a:xfrm>
          <a:prstGeom prst="flowChartProcess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ústní otvor – střevo – </a:t>
            </a:r>
            <a:r>
              <a:rPr lang="cs-CZ" sz="3200" dirty="0" err="1" smtClean="0"/>
              <a:t>vyvrhovací</a:t>
            </a:r>
            <a:r>
              <a:rPr lang="cs-CZ" sz="3200" dirty="0" smtClean="0"/>
              <a:t> otvor</a:t>
            </a:r>
            <a:endParaRPr lang="cs-CZ" sz="3200" dirty="0"/>
          </a:p>
        </p:txBody>
      </p:sp>
      <p:sp>
        <p:nvSpPr>
          <p:cNvPr id="9" name="Vývojový diagram: postup 8">
            <a:hlinkClick r:id="rId4" action="ppaction://hlinksldjump"/>
          </p:cNvPr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láčka s jedním otvorem</a:t>
            </a:r>
            <a:endParaRPr lang="cs-CZ" sz="3200" dirty="0"/>
          </a:p>
        </p:txBody>
      </p:sp>
      <p:sp>
        <p:nvSpPr>
          <p:cNvPr id="11" name="Obdélník 10">
            <a:hlinkClick r:id="rId6" action="ppaction://hlinksldjump">
              <a:snd r:embed="rId7" name="explode.wav"/>
            </a:hlinkClick>
          </p:cNvPr>
          <p:cNvSpPr/>
          <p:nvPr/>
        </p:nvSpPr>
        <p:spPr>
          <a:xfrm>
            <a:off x="1115616" y="3429000"/>
            <a:ext cx="1152128" cy="7920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2" name="Obdélník 11">
            <a:hlinkClick r:id="rId6" action="ppaction://hlinksldjump">
              <a:snd r:embed="rId7" name="explode.wav"/>
            </a:hlinkClick>
          </p:cNvPr>
          <p:cNvSpPr/>
          <p:nvPr/>
        </p:nvSpPr>
        <p:spPr>
          <a:xfrm>
            <a:off x="1115616" y="4797152"/>
            <a:ext cx="1152128" cy="7920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476672"/>
            <a:ext cx="8147248" cy="1143000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7. Napiš, která třída měkkýšů má nejdokonalejší  (komorové) oči.</a:t>
            </a:r>
            <a:endParaRPr lang="cs-CZ" sz="3600" dirty="0"/>
          </a:p>
        </p:txBody>
      </p:sp>
      <p:sp>
        <p:nvSpPr>
          <p:cNvPr id="7" name="Vývojový diagram: postup 6">
            <a:hlinkClick r:id="rId4" action="ppaction://hlinksldjump"/>
          </p:cNvPr>
          <p:cNvSpPr/>
          <p:nvPr/>
        </p:nvSpPr>
        <p:spPr>
          <a:xfrm>
            <a:off x="2411760" y="1916832"/>
            <a:ext cx="4680520" cy="1152128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mlži</a:t>
            </a:r>
            <a:endParaRPr lang="cs-CZ" sz="3200" dirty="0"/>
          </a:p>
        </p:txBody>
      </p:sp>
      <p:sp>
        <p:nvSpPr>
          <p:cNvPr id="8" name="Vývojový diagram: postup 7">
            <a:hlinkClick r:id="rId5" action="ppaction://hlinksldjump"/>
          </p:cNvPr>
          <p:cNvSpPr/>
          <p:nvPr/>
        </p:nvSpPr>
        <p:spPr>
          <a:xfrm>
            <a:off x="2411760" y="3284984"/>
            <a:ext cx="4680520" cy="1152128"/>
          </a:xfrm>
          <a:prstGeom prst="flowChartProcess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hlavonožci</a:t>
            </a:r>
            <a:endParaRPr lang="cs-CZ" sz="3200" dirty="0"/>
          </a:p>
        </p:txBody>
      </p:sp>
      <p:sp>
        <p:nvSpPr>
          <p:cNvPr id="9" name="Vývojový diagram: postup 8">
            <a:hlinkClick r:id="rId4" action="ppaction://hlinksldjump"/>
          </p:cNvPr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plži</a:t>
            </a:r>
            <a:endParaRPr lang="cs-CZ" sz="3200" dirty="0"/>
          </a:p>
        </p:txBody>
      </p:sp>
      <p:sp>
        <p:nvSpPr>
          <p:cNvPr id="11" name="Obdélník 10">
            <a:hlinkClick r:id="rId6" action="ppaction://hlinksldjump">
              <a:snd r:embed="rId7" name="explode.wav"/>
            </a:hlinkClick>
          </p:cNvPr>
          <p:cNvSpPr/>
          <p:nvPr/>
        </p:nvSpPr>
        <p:spPr>
          <a:xfrm>
            <a:off x="1115616" y="3429000"/>
            <a:ext cx="1152128" cy="7920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2" name="Obdélník 11">
            <a:hlinkClick r:id="rId6" action="ppaction://hlinksldjump">
              <a:snd r:embed="rId7" name="explode.wav"/>
            </a:hlinkClick>
          </p:cNvPr>
          <p:cNvSpPr/>
          <p:nvPr/>
        </p:nvSpPr>
        <p:spPr>
          <a:xfrm>
            <a:off x="1115616" y="4797152"/>
            <a:ext cx="1152128" cy="7920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476672"/>
            <a:ext cx="8147248" cy="1143000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8. Napiš, jak se jmenuje orgán hlavonožců, který vznikl splynutím všech nervových uzlin v hlavové části těla.</a:t>
            </a:r>
            <a:endParaRPr lang="cs-CZ" sz="3600" dirty="0"/>
          </a:p>
        </p:txBody>
      </p:sp>
      <p:sp>
        <p:nvSpPr>
          <p:cNvPr id="7" name="Vývojový diagram: postup 6">
            <a:hlinkClick r:id="rId4" action="ppaction://hlinksldjump"/>
          </p:cNvPr>
          <p:cNvSpPr/>
          <p:nvPr/>
        </p:nvSpPr>
        <p:spPr>
          <a:xfrm>
            <a:off x="2411760" y="1916832"/>
            <a:ext cx="4680520" cy="1152128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plášťová dutina</a:t>
            </a:r>
            <a:endParaRPr lang="cs-CZ" sz="3200" dirty="0"/>
          </a:p>
        </p:txBody>
      </p:sp>
      <p:sp>
        <p:nvSpPr>
          <p:cNvPr id="8" name="Vývojový diagram: postup 7">
            <a:hlinkClick r:id="rId4" action="ppaction://hlinksldjump"/>
          </p:cNvPr>
          <p:cNvSpPr/>
          <p:nvPr/>
        </p:nvSpPr>
        <p:spPr>
          <a:xfrm>
            <a:off x="2411760" y="3284984"/>
            <a:ext cx="4680520" cy="1152128"/>
          </a:xfrm>
          <a:prstGeom prst="flowChartProcess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útrobní vak</a:t>
            </a:r>
            <a:endParaRPr lang="cs-CZ" sz="3200" dirty="0"/>
          </a:p>
        </p:txBody>
      </p:sp>
      <p:sp>
        <p:nvSpPr>
          <p:cNvPr id="9" name="Vývojový diagram: postup 8">
            <a:hlinkClick r:id="rId5" action="ppaction://hlinksldjump"/>
          </p:cNvPr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mozek</a:t>
            </a:r>
            <a:endParaRPr lang="cs-CZ" sz="3200" dirty="0"/>
          </a:p>
        </p:txBody>
      </p:sp>
      <p:sp>
        <p:nvSpPr>
          <p:cNvPr id="11" name="Obdélník 10">
            <a:hlinkClick r:id="rId6" action="ppaction://hlinksldjump">
              <a:snd r:embed="rId7" name="explode.wav"/>
            </a:hlinkClick>
          </p:cNvPr>
          <p:cNvSpPr/>
          <p:nvPr/>
        </p:nvSpPr>
        <p:spPr>
          <a:xfrm>
            <a:off x="1115616" y="3429000"/>
            <a:ext cx="1152128" cy="7920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2" name="Obdélník 11">
            <a:hlinkClick r:id="rId6" action="ppaction://hlinksldjump">
              <a:snd r:embed="rId7" name="explode.wav"/>
            </a:hlinkClick>
          </p:cNvPr>
          <p:cNvSpPr/>
          <p:nvPr/>
        </p:nvSpPr>
        <p:spPr>
          <a:xfrm>
            <a:off x="1115616" y="4797152"/>
            <a:ext cx="1152128" cy="7920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476672"/>
            <a:ext cx="8147248" cy="1143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9. Napiš, jaký vývin probíhá u mlžů. </a:t>
            </a:r>
            <a:endParaRPr lang="cs-CZ" sz="3600" dirty="0"/>
          </a:p>
        </p:txBody>
      </p:sp>
      <p:sp>
        <p:nvSpPr>
          <p:cNvPr id="7" name="Vývojový diagram: postup 6">
            <a:hlinkClick r:id="rId4" action="ppaction://hlinksldjump"/>
          </p:cNvPr>
          <p:cNvSpPr/>
          <p:nvPr/>
        </p:nvSpPr>
        <p:spPr>
          <a:xfrm>
            <a:off x="2411760" y="1916832"/>
            <a:ext cx="4680520" cy="1152128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vývin přímý</a:t>
            </a:r>
            <a:endParaRPr lang="cs-CZ" sz="3200" dirty="0"/>
          </a:p>
        </p:txBody>
      </p:sp>
      <p:sp>
        <p:nvSpPr>
          <p:cNvPr id="8" name="Vývojový diagram: postup 7">
            <a:hlinkClick r:id="rId5" action="ppaction://hlinksldjump"/>
          </p:cNvPr>
          <p:cNvSpPr/>
          <p:nvPr/>
        </p:nvSpPr>
        <p:spPr>
          <a:xfrm>
            <a:off x="2411760" y="3284984"/>
            <a:ext cx="4680520" cy="1152128"/>
          </a:xfrm>
          <a:prstGeom prst="flowChartProcess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vývin nepřímý</a:t>
            </a:r>
            <a:endParaRPr lang="cs-CZ" sz="3200" dirty="0"/>
          </a:p>
        </p:txBody>
      </p:sp>
      <p:sp>
        <p:nvSpPr>
          <p:cNvPr id="9" name="Vývojový diagram: postup 8">
            <a:hlinkClick r:id="rId4" action="ppaction://hlinksldjump"/>
          </p:cNvPr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Žádný, protože se rozmnožují nepohlavně.</a:t>
            </a:r>
            <a:endParaRPr lang="cs-CZ" sz="3200" dirty="0"/>
          </a:p>
        </p:txBody>
      </p:sp>
      <p:sp>
        <p:nvSpPr>
          <p:cNvPr id="11" name="Obdélník 10">
            <a:hlinkClick r:id="rId6" action="ppaction://hlinksldjump">
              <a:snd r:embed="rId7" name="explode.wav"/>
            </a:hlinkClick>
          </p:cNvPr>
          <p:cNvSpPr/>
          <p:nvPr/>
        </p:nvSpPr>
        <p:spPr>
          <a:xfrm>
            <a:off x="1115616" y="3429000"/>
            <a:ext cx="1152128" cy="7920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2" name="Obdélník 11">
            <a:hlinkClick r:id="rId6" action="ppaction://hlinksldjump">
              <a:snd r:embed="rId7" name="explode.wav"/>
            </a:hlinkClick>
          </p:cNvPr>
          <p:cNvSpPr/>
          <p:nvPr/>
        </p:nvSpPr>
        <p:spPr>
          <a:xfrm>
            <a:off x="1115616" y="4797152"/>
            <a:ext cx="1152128" cy="7920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476672"/>
            <a:ext cx="8147248" cy="1143000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10. Napiš, jak se nazývá vnitřní kostra hlavonožců.</a:t>
            </a:r>
            <a:endParaRPr lang="cs-CZ" sz="3600" dirty="0"/>
          </a:p>
        </p:txBody>
      </p:sp>
      <p:sp>
        <p:nvSpPr>
          <p:cNvPr id="7" name="Vývojový diagram: postup 6">
            <a:hlinkClick r:id="rId4" action="ppaction://hlinksldjump"/>
          </p:cNvPr>
          <p:cNvSpPr/>
          <p:nvPr/>
        </p:nvSpPr>
        <p:spPr>
          <a:xfrm>
            <a:off x="2411760" y="1916832"/>
            <a:ext cx="4680520" cy="1152128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sépiová kost</a:t>
            </a:r>
            <a:endParaRPr lang="cs-CZ" sz="3200" dirty="0"/>
          </a:p>
        </p:txBody>
      </p:sp>
      <p:sp>
        <p:nvSpPr>
          <p:cNvPr id="8" name="Vývojový diagram: postup 7">
            <a:hlinkClick r:id="rId5" action="ppaction://hlinksldjump"/>
          </p:cNvPr>
          <p:cNvSpPr/>
          <p:nvPr/>
        </p:nvSpPr>
        <p:spPr>
          <a:xfrm>
            <a:off x="2411760" y="3284984"/>
            <a:ext cx="4680520" cy="1152128"/>
          </a:xfrm>
          <a:prstGeom prst="flowChartProcess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ulita</a:t>
            </a:r>
            <a:endParaRPr lang="cs-CZ" sz="3200" dirty="0"/>
          </a:p>
        </p:txBody>
      </p:sp>
      <p:sp>
        <p:nvSpPr>
          <p:cNvPr id="9" name="Vývojový diagram: postup 8">
            <a:hlinkClick r:id="rId5" action="ppaction://hlinksldjump"/>
          </p:cNvPr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nemají vnitřní kostru</a:t>
            </a:r>
            <a:endParaRPr lang="cs-CZ" sz="3200" dirty="0"/>
          </a:p>
        </p:txBody>
      </p:sp>
      <p:sp>
        <p:nvSpPr>
          <p:cNvPr id="11" name="Obdélník 10">
            <a:hlinkClick r:id="rId6" action="ppaction://hlinksldjump">
              <a:snd r:embed="rId7" name="explode.wav"/>
            </a:hlinkClick>
          </p:cNvPr>
          <p:cNvSpPr/>
          <p:nvPr/>
        </p:nvSpPr>
        <p:spPr>
          <a:xfrm>
            <a:off x="1115616" y="3429000"/>
            <a:ext cx="1152128" cy="7920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2" name="Obdélník 11">
            <a:hlinkClick r:id="rId6" action="ppaction://hlinksldjump">
              <a:snd r:embed="rId7" name="explode.wav"/>
            </a:hlinkClick>
          </p:cNvPr>
          <p:cNvSpPr/>
          <p:nvPr/>
        </p:nvSpPr>
        <p:spPr>
          <a:xfrm>
            <a:off x="1115616" y="4797152"/>
            <a:ext cx="1152128" cy="7920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395536" y="1988840"/>
            <a:ext cx="1152128" cy="7920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11. Napiš druh měkkýše.</a:t>
            </a:r>
            <a:endParaRPr lang="cs-CZ" sz="3600" dirty="0"/>
          </a:p>
        </p:txBody>
      </p:sp>
      <p:pic>
        <p:nvPicPr>
          <p:cNvPr id="16" name="Zástupný symbol pro obsah 15" descr="P1090211.JPG"/>
          <p:cNvPicPr>
            <a:picLocks noGrp="1" noChangeAspect="1"/>
          </p:cNvPicPr>
          <p:nvPr>
            <p:ph sz="half" idx="2"/>
          </p:nvPr>
        </p:nvPicPr>
        <p:blipFill>
          <a:blip r:embed="rId4" cstate="print"/>
          <a:srcRect t="15596" r="3096" b="5923"/>
          <a:stretch>
            <a:fillRect/>
          </a:stretch>
        </p:blipFill>
        <p:spPr>
          <a:xfrm rot="19538277">
            <a:off x="4901054" y="2309808"/>
            <a:ext cx="3913578" cy="2377138"/>
          </a:xfrm>
        </p:spPr>
      </p:pic>
      <p:sp>
        <p:nvSpPr>
          <p:cNvPr id="7" name="Vývojový diagram: postup 6">
            <a:hlinkClick r:id="rId5" action="ppaction://hlinksldjump"/>
          </p:cNvPr>
          <p:cNvSpPr/>
          <p:nvPr/>
        </p:nvSpPr>
        <p:spPr>
          <a:xfrm>
            <a:off x="1835696" y="1772816"/>
            <a:ext cx="2664296" cy="1152128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slávka jedlá</a:t>
            </a:r>
            <a:endParaRPr lang="cs-CZ" sz="3200" dirty="0"/>
          </a:p>
        </p:txBody>
      </p:sp>
      <p:sp>
        <p:nvSpPr>
          <p:cNvPr id="8" name="Vývojový diagram: postup 7">
            <a:hlinkClick r:id="rId5" action="ppaction://hlinksldjump"/>
          </p:cNvPr>
          <p:cNvSpPr/>
          <p:nvPr/>
        </p:nvSpPr>
        <p:spPr>
          <a:xfrm>
            <a:off x="1835696" y="3212976"/>
            <a:ext cx="2736304" cy="1152128"/>
          </a:xfrm>
          <a:prstGeom prst="flowChartProcess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páskovka keřová</a:t>
            </a:r>
            <a:endParaRPr lang="cs-CZ" sz="3200" dirty="0"/>
          </a:p>
        </p:txBody>
      </p:sp>
      <p:sp>
        <p:nvSpPr>
          <p:cNvPr id="9" name="Vývojový diagram: postup 8">
            <a:hlinkClick r:id="rId6" action="ppaction://hlinksldjump"/>
          </p:cNvPr>
          <p:cNvSpPr/>
          <p:nvPr/>
        </p:nvSpPr>
        <p:spPr>
          <a:xfrm>
            <a:off x="1835696" y="4653136"/>
            <a:ext cx="2808312" cy="1152128"/>
          </a:xfrm>
          <a:prstGeom prst="flowChart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škeble rybničná</a:t>
            </a:r>
            <a:endParaRPr lang="cs-CZ" sz="3200" dirty="0"/>
          </a:p>
        </p:txBody>
      </p:sp>
      <p:sp>
        <p:nvSpPr>
          <p:cNvPr id="11" name="Obdélník 10">
            <a:hlinkClick r:id="rId7" action="ppaction://hlinksldjump">
              <a:snd r:embed="rId8" name="explode.wav"/>
            </a:hlinkClick>
          </p:cNvPr>
          <p:cNvSpPr/>
          <p:nvPr/>
        </p:nvSpPr>
        <p:spPr>
          <a:xfrm>
            <a:off x="395536" y="3356992"/>
            <a:ext cx="1152128" cy="7920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2" name="Obdélník 11">
            <a:hlinkClick r:id="rId7" action="ppaction://hlinksldjump">
              <a:snd r:embed="rId8" name="explode.wav"/>
            </a:hlinkClick>
          </p:cNvPr>
          <p:cNvSpPr/>
          <p:nvPr/>
        </p:nvSpPr>
        <p:spPr>
          <a:xfrm>
            <a:off x="467544" y="4869160"/>
            <a:ext cx="1152128" cy="7920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323528" y="1916832"/>
            <a:ext cx="1152128" cy="7920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12. Napiš druh měkkýše.</a:t>
            </a:r>
            <a:endParaRPr lang="cs-CZ" sz="3600" dirty="0"/>
          </a:p>
        </p:txBody>
      </p:sp>
      <p:pic>
        <p:nvPicPr>
          <p:cNvPr id="16" name="Zástupný symbol pro obsah 15" descr="plovatka bahenní.a.jpg"/>
          <p:cNvPicPr>
            <a:picLocks noGrp="1" noChangeAspect="1"/>
          </p:cNvPicPr>
          <p:nvPr>
            <p:ph sz="half" idx="2"/>
          </p:nvPr>
        </p:nvPicPr>
        <p:blipFill>
          <a:blip r:embed="rId4" cstate="print"/>
          <a:stretch>
            <a:fillRect/>
          </a:stretch>
        </p:blipFill>
        <p:spPr>
          <a:xfrm>
            <a:off x="4970605" y="1600200"/>
            <a:ext cx="3393790" cy="4525963"/>
          </a:xfrm>
        </p:spPr>
      </p:pic>
      <p:sp>
        <p:nvSpPr>
          <p:cNvPr id="7" name="Vývojový diagram: postup 6">
            <a:hlinkClick r:id="rId5" action="ppaction://hlinksldjump"/>
          </p:cNvPr>
          <p:cNvSpPr/>
          <p:nvPr/>
        </p:nvSpPr>
        <p:spPr>
          <a:xfrm>
            <a:off x="1691680" y="1772816"/>
            <a:ext cx="2880320" cy="1152128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plovatka bahenní</a:t>
            </a:r>
            <a:endParaRPr lang="cs-CZ" sz="3200" dirty="0"/>
          </a:p>
        </p:txBody>
      </p:sp>
      <p:sp>
        <p:nvSpPr>
          <p:cNvPr id="8" name="Vývojový diagram: postup 7">
            <a:hlinkClick r:id="rId6" action="ppaction://hlinksldjump"/>
          </p:cNvPr>
          <p:cNvSpPr/>
          <p:nvPr/>
        </p:nvSpPr>
        <p:spPr>
          <a:xfrm>
            <a:off x="1691680" y="3212976"/>
            <a:ext cx="2880320" cy="1152128"/>
          </a:xfrm>
          <a:prstGeom prst="flowChartProcess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okružák ploský</a:t>
            </a:r>
            <a:endParaRPr lang="cs-CZ" sz="3200" dirty="0"/>
          </a:p>
        </p:txBody>
      </p:sp>
      <p:sp>
        <p:nvSpPr>
          <p:cNvPr id="9" name="Vývojový diagram: postup 8">
            <a:hlinkClick r:id="rId6" action="ppaction://hlinksldjump"/>
          </p:cNvPr>
          <p:cNvSpPr/>
          <p:nvPr/>
        </p:nvSpPr>
        <p:spPr>
          <a:xfrm>
            <a:off x="1691680" y="4869160"/>
            <a:ext cx="2952328" cy="1152128"/>
          </a:xfrm>
          <a:prstGeom prst="flowChart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páskovka keřová</a:t>
            </a:r>
            <a:endParaRPr lang="cs-CZ" sz="3200" dirty="0"/>
          </a:p>
        </p:txBody>
      </p:sp>
      <p:sp>
        <p:nvSpPr>
          <p:cNvPr id="11" name="Obdélník 10">
            <a:hlinkClick r:id="rId7" action="ppaction://hlinksldjump">
              <a:snd r:embed="rId8" name="explode.wav"/>
            </a:hlinkClick>
          </p:cNvPr>
          <p:cNvSpPr/>
          <p:nvPr/>
        </p:nvSpPr>
        <p:spPr>
          <a:xfrm>
            <a:off x="323528" y="3356992"/>
            <a:ext cx="1152128" cy="7920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2" name="Obdélník 11">
            <a:hlinkClick r:id="rId7" action="ppaction://hlinksldjump">
              <a:snd r:embed="rId8" name="explode.wav"/>
            </a:hlinkClick>
          </p:cNvPr>
          <p:cNvSpPr/>
          <p:nvPr/>
        </p:nvSpPr>
        <p:spPr>
          <a:xfrm>
            <a:off x="251520" y="5013176"/>
            <a:ext cx="1152128" cy="7920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8207896" y="5301208"/>
            <a:ext cx="936104" cy="1296144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7812360" y="1124744"/>
            <a:ext cx="1152128" cy="432048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251520" y="1988840"/>
            <a:ext cx="1152128" cy="7920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13. Napiš druh měkkýše.</a:t>
            </a:r>
            <a:endParaRPr lang="cs-CZ" sz="3600" dirty="0"/>
          </a:p>
        </p:txBody>
      </p:sp>
      <p:pic>
        <p:nvPicPr>
          <p:cNvPr id="16" name="Zástupný symbol pro obsah 15" descr="chobotnice.jpg"/>
          <p:cNvPicPr>
            <a:picLocks noGrp="1" noChangeAspect="1"/>
          </p:cNvPicPr>
          <p:nvPr>
            <p:ph sz="half" idx="2"/>
          </p:nvPr>
        </p:nvPicPr>
        <p:blipFill>
          <a:blip r:embed="rId4" cstate="print"/>
          <a:stretch>
            <a:fillRect/>
          </a:stretch>
        </p:blipFill>
        <p:spPr>
          <a:xfrm>
            <a:off x="4648200" y="2348706"/>
            <a:ext cx="4038600" cy="3028950"/>
          </a:xfrm>
        </p:spPr>
      </p:pic>
      <p:sp>
        <p:nvSpPr>
          <p:cNvPr id="7" name="Vývojový diagram: postup 6">
            <a:hlinkClick r:id="rId5" action="ppaction://hlinksldjump"/>
          </p:cNvPr>
          <p:cNvSpPr/>
          <p:nvPr/>
        </p:nvSpPr>
        <p:spPr>
          <a:xfrm>
            <a:off x="1547664" y="1844824"/>
            <a:ext cx="2952328" cy="1152128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sépie obecná</a:t>
            </a:r>
            <a:endParaRPr lang="cs-CZ" sz="3200" dirty="0"/>
          </a:p>
        </p:txBody>
      </p:sp>
      <p:sp>
        <p:nvSpPr>
          <p:cNvPr id="8" name="Vývojový diagram: postup 7">
            <a:hlinkClick r:id="rId6" action="ppaction://hlinksldjump"/>
          </p:cNvPr>
          <p:cNvSpPr/>
          <p:nvPr/>
        </p:nvSpPr>
        <p:spPr>
          <a:xfrm>
            <a:off x="1547664" y="3284984"/>
            <a:ext cx="3024336" cy="1152128"/>
          </a:xfrm>
          <a:prstGeom prst="flowChartProcess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chobotnice pobřežní</a:t>
            </a:r>
            <a:endParaRPr lang="cs-CZ" sz="3200" dirty="0"/>
          </a:p>
        </p:txBody>
      </p:sp>
      <p:sp>
        <p:nvSpPr>
          <p:cNvPr id="9" name="Vývojový diagram: postup 8">
            <a:hlinkClick r:id="rId5" action="ppaction://hlinksldjump"/>
          </p:cNvPr>
          <p:cNvSpPr/>
          <p:nvPr/>
        </p:nvSpPr>
        <p:spPr>
          <a:xfrm>
            <a:off x="1547664" y="4725144"/>
            <a:ext cx="3024336" cy="1152128"/>
          </a:xfrm>
          <a:prstGeom prst="flowChart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loděnka</a:t>
            </a:r>
            <a:endParaRPr lang="cs-CZ" sz="3200" dirty="0"/>
          </a:p>
        </p:txBody>
      </p:sp>
      <p:sp>
        <p:nvSpPr>
          <p:cNvPr id="11" name="Obdélník 10">
            <a:hlinkClick r:id="rId7" action="ppaction://hlinksldjump">
              <a:snd r:embed="rId8" name="explode.wav"/>
            </a:hlinkClick>
          </p:cNvPr>
          <p:cNvSpPr/>
          <p:nvPr/>
        </p:nvSpPr>
        <p:spPr>
          <a:xfrm>
            <a:off x="251520" y="3501008"/>
            <a:ext cx="1152128" cy="7920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2" name="Obdélník 11">
            <a:hlinkClick r:id="rId7" action="ppaction://hlinksldjump">
              <a:snd r:embed="rId8" name="explode.wav"/>
            </a:hlinkClick>
          </p:cNvPr>
          <p:cNvSpPr/>
          <p:nvPr/>
        </p:nvSpPr>
        <p:spPr>
          <a:xfrm>
            <a:off x="251520" y="4941168"/>
            <a:ext cx="1152128" cy="7920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8028384" y="5301208"/>
            <a:ext cx="936104" cy="1296144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7812360" y="1124744"/>
            <a:ext cx="1152128" cy="432048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251520" y="1988840"/>
            <a:ext cx="1152128" cy="7920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14. Napiš druh měkkýše.</a:t>
            </a:r>
            <a:endParaRPr lang="cs-CZ" sz="3600" dirty="0"/>
          </a:p>
        </p:txBody>
      </p:sp>
      <p:pic>
        <p:nvPicPr>
          <p:cNvPr id="13" name="Zástupný symbol pro obsah 12" descr="páskovka keřová (2).jpg"/>
          <p:cNvPicPr>
            <a:picLocks noGrp="1" noChangeAspect="1"/>
          </p:cNvPicPr>
          <p:nvPr>
            <p:ph sz="half" idx="2"/>
          </p:nvPr>
        </p:nvPicPr>
        <p:blipFill>
          <a:blip r:embed="rId4" cstate="print"/>
          <a:stretch>
            <a:fillRect/>
          </a:stretch>
        </p:blipFill>
        <p:spPr>
          <a:xfrm>
            <a:off x="4970620" y="1600200"/>
            <a:ext cx="3393759" cy="4525963"/>
          </a:xfrm>
        </p:spPr>
      </p:pic>
      <p:sp>
        <p:nvSpPr>
          <p:cNvPr id="7" name="Vývojový diagram: postup 6">
            <a:hlinkClick r:id="rId5" action="ppaction://hlinksldjump"/>
          </p:cNvPr>
          <p:cNvSpPr/>
          <p:nvPr/>
        </p:nvSpPr>
        <p:spPr>
          <a:xfrm>
            <a:off x="1547664" y="1844824"/>
            <a:ext cx="2952328" cy="1152128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hlemýžď zahradní</a:t>
            </a:r>
            <a:endParaRPr lang="cs-CZ" sz="3200" dirty="0"/>
          </a:p>
        </p:txBody>
      </p:sp>
      <p:sp>
        <p:nvSpPr>
          <p:cNvPr id="8" name="Vývojový diagram: postup 7">
            <a:hlinkClick r:id="rId6" action="ppaction://hlinksldjump"/>
          </p:cNvPr>
          <p:cNvSpPr/>
          <p:nvPr/>
        </p:nvSpPr>
        <p:spPr>
          <a:xfrm>
            <a:off x="1547664" y="3284984"/>
            <a:ext cx="3024336" cy="1152128"/>
          </a:xfrm>
          <a:prstGeom prst="flowChartProcess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páskovka keřová</a:t>
            </a:r>
            <a:endParaRPr lang="cs-CZ" sz="3200" dirty="0"/>
          </a:p>
        </p:txBody>
      </p:sp>
      <p:sp>
        <p:nvSpPr>
          <p:cNvPr id="9" name="Vývojový diagram: postup 8">
            <a:hlinkClick r:id="rId5" action="ppaction://hlinksldjump"/>
          </p:cNvPr>
          <p:cNvSpPr/>
          <p:nvPr/>
        </p:nvSpPr>
        <p:spPr>
          <a:xfrm>
            <a:off x="1547664" y="4725144"/>
            <a:ext cx="3024336" cy="1152128"/>
          </a:xfrm>
          <a:prstGeom prst="flowChart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slimák největší</a:t>
            </a:r>
            <a:endParaRPr lang="cs-CZ" sz="3200" dirty="0"/>
          </a:p>
        </p:txBody>
      </p:sp>
      <p:sp>
        <p:nvSpPr>
          <p:cNvPr id="11" name="Obdélník 10">
            <a:hlinkClick r:id="rId7" action="ppaction://hlinksldjump">
              <a:snd r:embed="rId8" name="explode.wav"/>
            </a:hlinkClick>
          </p:cNvPr>
          <p:cNvSpPr/>
          <p:nvPr/>
        </p:nvSpPr>
        <p:spPr>
          <a:xfrm>
            <a:off x="251520" y="3501008"/>
            <a:ext cx="1152128" cy="7920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2" name="Obdélník 11">
            <a:hlinkClick r:id="rId7" action="ppaction://hlinksldjump">
              <a:snd r:embed="rId8" name="explode.wav"/>
            </a:hlinkClick>
          </p:cNvPr>
          <p:cNvSpPr/>
          <p:nvPr/>
        </p:nvSpPr>
        <p:spPr>
          <a:xfrm>
            <a:off x="251520" y="4941168"/>
            <a:ext cx="1152128" cy="7920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8028384" y="5301208"/>
            <a:ext cx="936104" cy="1296144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7812360" y="1124744"/>
            <a:ext cx="1152128" cy="432048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 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251520" y="1988840"/>
            <a:ext cx="1152128" cy="7920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15. Napiš druh měkkýše.</a:t>
            </a:r>
            <a:endParaRPr lang="cs-CZ" sz="3600" dirty="0"/>
          </a:p>
        </p:txBody>
      </p:sp>
      <p:pic>
        <p:nvPicPr>
          <p:cNvPr id="13" name="Zástupný symbol pro obsah 12" descr="srdcovka.JPG"/>
          <p:cNvPicPr>
            <a:picLocks noGrp="1" noChangeAspect="1"/>
          </p:cNvPicPr>
          <p:nvPr>
            <p:ph sz="half" idx="2"/>
          </p:nvPr>
        </p:nvPicPr>
        <p:blipFill>
          <a:blip r:embed="rId4" cstate="print"/>
          <a:stretch>
            <a:fillRect/>
          </a:stretch>
        </p:blipFill>
        <p:spPr>
          <a:xfrm>
            <a:off x="4648200" y="2352236"/>
            <a:ext cx="4038600" cy="3021890"/>
          </a:xfrm>
        </p:spPr>
      </p:pic>
      <p:sp>
        <p:nvSpPr>
          <p:cNvPr id="7" name="Vývojový diagram: postup 6">
            <a:hlinkClick r:id="rId5" action="ppaction://hlinksldjump"/>
          </p:cNvPr>
          <p:cNvSpPr/>
          <p:nvPr/>
        </p:nvSpPr>
        <p:spPr>
          <a:xfrm>
            <a:off x="1547664" y="1844824"/>
            <a:ext cx="2952328" cy="1152128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slávka jedlá</a:t>
            </a:r>
            <a:endParaRPr lang="cs-CZ" sz="3200" dirty="0"/>
          </a:p>
        </p:txBody>
      </p:sp>
      <p:sp>
        <p:nvSpPr>
          <p:cNvPr id="8" name="Vývojový diagram: postup 7">
            <a:hlinkClick r:id="rId6" action="ppaction://hlinksldjump"/>
          </p:cNvPr>
          <p:cNvSpPr/>
          <p:nvPr/>
        </p:nvSpPr>
        <p:spPr>
          <a:xfrm>
            <a:off x="1547664" y="3284984"/>
            <a:ext cx="3024336" cy="1152128"/>
          </a:xfrm>
          <a:prstGeom prst="flowChartProcess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srdcovka</a:t>
            </a:r>
            <a:endParaRPr lang="cs-CZ" sz="3200" dirty="0"/>
          </a:p>
        </p:txBody>
      </p:sp>
      <p:sp>
        <p:nvSpPr>
          <p:cNvPr id="9" name="Vývojový diagram: postup 8">
            <a:hlinkClick r:id="rId5" action="ppaction://hlinksldjump"/>
          </p:cNvPr>
          <p:cNvSpPr/>
          <p:nvPr/>
        </p:nvSpPr>
        <p:spPr>
          <a:xfrm>
            <a:off x="1547664" y="4725144"/>
            <a:ext cx="3024336" cy="1152128"/>
          </a:xfrm>
          <a:prstGeom prst="flowChart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perlotvorka mořská</a:t>
            </a:r>
            <a:endParaRPr lang="cs-CZ" sz="3200" dirty="0"/>
          </a:p>
        </p:txBody>
      </p:sp>
      <p:sp>
        <p:nvSpPr>
          <p:cNvPr id="11" name="Obdélník 10">
            <a:hlinkClick r:id="rId7" action="ppaction://hlinksldjump">
              <a:snd r:embed="rId8" name="explode.wav"/>
            </a:hlinkClick>
          </p:cNvPr>
          <p:cNvSpPr/>
          <p:nvPr/>
        </p:nvSpPr>
        <p:spPr>
          <a:xfrm>
            <a:off x="251520" y="3501008"/>
            <a:ext cx="1152128" cy="7920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2" name="Obdélník 11">
            <a:hlinkClick r:id="rId7" action="ppaction://hlinksldjump">
              <a:snd r:embed="rId8" name="explode.wav"/>
            </a:hlinkClick>
          </p:cNvPr>
          <p:cNvSpPr/>
          <p:nvPr/>
        </p:nvSpPr>
        <p:spPr>
          <a:xfrm>
            <a:off x="251520" y="4941168"/>
            <a:ext cx="1152128" cy="7920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8100392" y="5301208"/>
            <a:ext cx="936104" cy="1296144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7812360" y="1124744"/>
            <a:ext cx="1152128" cy="432048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 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Documents and Settings\User\Local Settings\Temporary Internet Files\Content.IE5\9QIGPH2B\MC900432538[1]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1052736"/>
            <a:ext cx="4896543" cy="4825578"/>
          </a:xfrm>
          <a:prstGeom prst="rect">
            <a:avLst/>
          </a:prstGeom>
          <a:noFill/>
        </p:spPr>
      </p:pic>
      <p:sp>
        <p:nvSpPr>
          <p:cNvPr id="6" name="Tlačítko akce: Dopředu nebo Další 5">
            <a:hlinkClick r:id="" action="ppaction://hlinkshowjump?jump=lastslideviewed" highlightClick="1"/>
          </p:cNvPr>
          <p:cNvSpPr/>
          <p:nvPr/>
        </p:nvSpPr>
        <p:spPr>
          <a:xfrm>
            <a:off x="7596336" y="5805264"/>
            <a:ext cx="1224136" cy="792088"/>
          </a:xfrm>
          <a:prstGeom prst="actionButtonForwardNex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Documents and Settings\User\Local Settings\Temporary Internet Files\Content.IE5\KVOEMSOR\MC900434665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1345024"/>
            <a:ext cx="4968552" cy="4572445"/>
          </a:xfrm>
          <a:prstGeom prst="rect">
            <a:avLst/>
          </a:prstGeom>
          <a:noFill/>
        </p:spPr>
      </p:pic>
      <p:sp>
        <p:nvSpPr>
          <p:cNvPr id="5" name="Tlačítko akce: Dopředu nebo Další 4">
            <a:hlinkClick r:id="" action="ppaction://hlinkshowjump?jump=lastslideviewed" highlightClick="1"/>
          </p:cNvPr>
          <p:cNvSpPr/>
          <p:nvPr/>
        </p:nvSpPr>
        <p:spPr>
          <a:xfrm>
            <a:off x="7596336" y="5877272"/>
            <a:ext cx="1224136" cy="720080"/>
          </a:xfrm>
          <a:prstGeom prst="actionButtonForwardNex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  <a:defRPr/>
            </a:pPr>
            <a:r>
              <a:rPr lang="cs-CZ" sz="1200" dirty="0" smtClean="0"/>
              <a:t>není-li uvedeno jinak vlastní práce autora</a:t>
            </a:r>
          </a:p>
          <a:p>
            <a:pPr>
              <a:buNone/>
              <a:defRPr/>
            </a:pPr>
            <a:r>
              <a:rPr lang="cs-CZ" sz="1200" smtClean="0"/>
              <a:t>Ostatní obrázky </a:t>
            </a:r>
            <a:r>
              <a:rPr lang="cs-CZ" sz="1200" dirty="0" smtClean="0"/>
              <a:t>jsou dostupné pod licencí Microsoft Office 2007 na Office.com</a:t>
            </a:r>
          </a:p>
          <a:p>
            <a:pPr>
              <a:buNone/>
              <a:defRPr/>
            </a:pPr>
            <a:r>
              <a:rPr lang="cs-CZ" sz="1200" dirty="0" smtClean="0"/>
              <a:t>Obr. 1-4 se svolením Renaty Daňkové</a:t>
            </a:r>
          </a:p>
          <a:p>
            <a:pPr>
              <a:buNone/>
            </a:pPr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431</Words>
  <Application>Microsoft Office PowerPoint</Application>
  <PresentationFormat>Předvádění na obrazovce (4:3)</PresentationFormat>
  <Paragraphs>146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OVĚŘOVÁNÍ ZNALOSTÍ Z MĚKKÝŠŮ</vt:lpstr>
      <vt:lpstr>  1. Napiš, do jaké skupiny patří plži z hlediska potravního řetězce.  </vt:lpstr>
      <vt:lpstr> 2. Napiš, čím dýchají plži.</vt:lpstr>
      <vt:lpstr>3. Napiš, jak se nazývá schránka mlžů.</vt:lpstr>
      <vt:lpstr>4. Napiš, jaká část těla chybí mlžům.</vt:lpstr>
      <vt:lpstr>5. Napiš, jaká je cévní soustava plžů.</vt:lpstr>
      <vt:lpstr>6. Popiš trávicí soustavu hlavonožců.</vt:lpstr>
      <vt:lpstr>7. Napiš, která třída měkkýšů má nejdokonalejší  (komorové) oči.</vt:lpstr>
      <vt:lpstr>8. Napiš, jak se jmenuje orgán hlavonožců, který vznikl splynutím všech nervových uzlin v hlavové části těla.</vt:lpstr>
      <vt:lpstr>9. Napiš, jaký vývin probíhá u mlžů. </vt:lpstr>
      <vt:lpstr>10. Napiš, jak se nazývá vnitřní kostra hlavonožců.</vt:lpstr>
      <vt:lpstr>11. Napiš druh měkkýše.</vt:lpstr>
      <vt:lpstr>12. Napiš druh měkkýše.</vt:lpstr>
      <vt:lpstr>13. Napiš druh měkkýše.</vt:lpstr>
      <vt:lpstr>14. Napiš druh měkkýše.</vt:lpstr>
      <vt:lpstr>15. Napiš druh měkkýše.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cp:lastModifiedBy>Jana Střížková</cp:lastModifiedBy>
  <cp:revision>6</cp:revision>
  <dcterms:modified xsi:type="dcterms:W3CDTF">2013-02-16T09:45:55Z</dcterms:modified>
</cp:coreProperties>
</file>