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6" r:id="rId2"/>
    <p:sldId id="274" r:id="rId3"/>
    <p:sldId id="256" r:id="rId4"/>
    <p:sldId id="257" r:id="rId5"/>
    <p:sldId id="259" r:id="rId6"/>
    <p:sldId id="260" r:id="rId7"/>
    <p:sldId id="261" r:id="rId8"/>
    <p:sldId id="264" r:id="rId9"/>
    <p:sldId id="267" r:id="rId10"/>
    <p:sldId id="272" r:id="rId11"/>
    <p:sldId id="268" r:id="rId12"/>
    <p:sldId id="269" r:id="rId13"/>
    <p:sldId id="266" r:id="rId14"/>
    <p:sldId id="271" r:id="rId15"/>
    <p:sldId id="270" r:id="rId16"/>
    <p:sldId id="273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74" autoAdjust="0"/>
    <p:restoredTop sz="97906" autoAdjust="0"/>
  </p:normalViewPr>
  <p:slideViewPr>
    <p:cSldViewPr>
      <p:cViewPr varScale="1">
        <p:scale>
          <a:sx n="74" d="100"/>
          <a:sy n="74" d="100"/>
        </p:scale>
        <p:origin x="-128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F 16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– Členovci šestinozí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5D9127-76CB-4EF8-A46F-35BD3CCBA4E6}" type="presOf" srcId="{D8197B8C-B260-4A16-BDF4-0947B075E274}" destId="{5A5FFA88-C948-4069-8E93-59FA12366E83}" srcOrd="1" destOrd="0" presId="urn:microsoft.com/office/officeart/2005/8/layout/target3"/>
    <dgm:cxn modelId="{0720C820-62E9-4209-A7A7-25999951EBA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D09B12-A8EC-47E8-94DF-F9D765070197}" type="presOf" srcId="{B651F6E3-6281-48DB-9319-2AEAFDAE7572}" destId="{619D679B-A015-4ECF-8348-D1034C574F40}" srcOrd="0" destOrd="0" presId="urn:microsoft.com/office/officeart/2005/8/layout/target3"/>
    <dgm:cxn modelId="{48726348-0ADE-40BA-A588-AA2D4F0B0B5B}" type="presOf" srcId="{D1B46980-6531-4606-95E6-44980827E919}" destId="{6140AFEC-043D-4C43-A2F9-D0F5331DF3A3}" srcOrd="0" destOrd="0" presId="urn:microsoft.com/office/officeart/2005/8/layout/target3"/>
    <dgm:cxn modelId="{197D7C03-6D26-4604-9245-B9A58EB5D82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7C43AA-A172-4331-9816-A02F15DD5D6E}" type="presOf" srcId="{D1B46980-6531-4606-95E6-44980827E919}" destId="{2BE915AB-18AA-4053-B92C-3BFC9ED204BB}" srcOrd="1" destOrd="0" presId="urn:microsoft.com/office/officeart/2005/8/layout/target3"/>
    <dgm:cxn modelId="{D437E160-E680-458A-B915-0BD8D45C809F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DC9B97E-D147-4076-A671-BABC29A1BBCE}" type="presOf" srcId="{757F3AB3-0718-4624-B441-E567A8F0AB56}" destId="{333A1088-737F-45CB-B68E-254E46348037}" srcOrd="0" destOrd="0" presId="urn:microsoft.com/office/officeart/2005/8/layout/target3"/>
    <dgm:cxn modelId="{E73D952B-8DC1-4EF7-894A-B208ED9FDEC6}" type="presOf" srcId="{D8197B8C-B260-4A16-BDF4-0947B075E274}" destId="{25B08C86-7E15-44DC-BE7F-FFB55DD49D12}" srcOrd="0" destOrd="0" presId="urn:microsoft.com/office/officeart/2005/8/layout/target3"/>
    <dgm:cxn modelId="{6898E59E-C15E-491A-9AA8-B5F7F3A53893}" type="presOf" srcId="{B651F6E3-6281-48DB-9319-2AEAFDAE7572}" destId="{6BB5E863-4638-4E1D-BFDE-399D028AC4ED}" srcOrd="1" destOrd="0" presId="urn:microsoft.com/office/officeart/2005/8/layout/target3"/>
    <dgm:cxn modelId="{DF8C4B21-8625-4440-AB68-AA4E779D1BC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4E9BBD-EE86-4A48-85C8-4A88B2FD48C9}" type="presParOf" srcId="{333A1088-737F-45CB-B68E-254E46348037}" destId="{F5ABB229-8D3B-4694-996A-96F23CF14429}" srcOrd="0" destOrd="0" presId="urn:microsoft.com/office/officeart/2005/8/layout/target3"/>
    <dgm:cxn modelId="{9F2544D6-8173-4C8C-8B34-CEF6FB4B5201}" type="presParOf" srcId="{333A1088-737F-45CB-B68E-254E46348037}" destId="{F41139FD-01EE-4571-8B17-4FB00FC51163}" srcOrd="1" destOrd="0" presId="urn:microsoft.com/office/officeart/2005/8/layout/target3"/>
    <dgm:cxn modelId="{8DCB0539-0C28-4F11-A156-6AC7FB3F6089}" type="presParOf" srcId="{333A1088-737F-45CB-B68E-254E46348037}" destId="{D005CE8C-CC26-4C3E-AC11-E15060ECD759}" srcOrd="2" destOrd="0" presId="urn:microsoft.com/office/officeart/2005/8/layout/target3"/>
    <dgm:cxn modelId="{D4D0B6A0-B66C-4008-ABE2-20FCBC7FCD68}" type="presParOf" srcId="{333A1088-737F-45CB-B68E-254E46348037}" destId="{2C702D82-9B77-49B7-9568-BB8EB47C3372}" srcOrd="3" destOrd="0" presId="urn:microsoft.com/office/officeart/2005/8/layout/target3"/>
    <dgm:cxn modelId="{760A0DC5-E487-4117-9358-F8A76B5A3181}" type="presParOf" srcId="{333A1088-737F-45CB-B68E-254E46348037}" destId="{A52A0455-90FF-4808-ABD0-F02540D31D5A}" srcOrd="4" destOrd="0" presId="urn:microsoft.com/office/officeart/2005/8/layout/target3"/>
    <dgm:cxn modelId="{D25CB845-2EEF-43CA-B4F0-CD367DCDC162}" type="presParOf" srcId="{333A1088-737F-45CB-B68E-254E46348037}" destId="{6140AFEC-043D-4C43-A2F9-D0F5331DF3A3}" srcOrd="5" destOrd="0" presId="urn:microsoft.com/office/officeart/2005/8/layout/target3"/>
    <dgm:cxn modelId="{994CA206-BFD1-43CB-BC83-D6B28D46FFFD}" type="presParOf" srcId="{333A1088-737F-45CB-B68E-254E46348037}" destId="{9358AC05-5D7D-4327-9F80-1AD486AEA664}" srcOrd="6" destOrd="0" presId="urn:microsoft.com/office/officeart/2005/8/layout/target3"/>
    <dgm:cxn modelId="{38D1E467-3C02-45E6-A35A-393658675981}" type="presParOf" srcId="{333A1088-737F-45CB-B68E-254E46348037}" destId="{313FC574-E1CD-4FB4-B054-0B805CE0447D}" srcOrd="7" destOrd="0" presId="urn:microsoft.com/office/officeart/2005/8/layout/target3"/>
    <dgm:cxn modelId="{D6A0ECD0-4534-44B3-AE14-4ACF011D445C}" type="presParOf" srcId="{333A1088-737F-45CB-B68E-254E46348037}" destId="{619D679B-A015-4ECF-8348-D1034C574F40}" srcOrd="8" destOrd="0" presId="urn:microsoft.com/office/officeart/2005/8/layout/target3"/>
    <dgm:cxn modelId="{FCC37783-FC71-42A8-9113-25F0A3996547}" type="presParOf" srcId="{333A1088-737F-45CB-B68E-254E46348037}" destId="{322283A8-4A27-4CDA-BAE3-F381106A9174}" srcOrd="9" destOrd="0" presId="urn:microsoft.com/office/officeart/2005/8/layout/target3"/>
    <dgm:cxn modelId="{42F18B6F-FDDE-4487-82AD-4CD3C079FA93}" type="presParOf" srcId="{333A1088-737F-45CB-B68E-254E46348037}" destId="{FFC9F71D-1B4F-4AD9-A4A6-86ADEFC8AF5C}" srcOrd="10" destOrd="0" presId="urn:microsoft.com/office/officeart/2005/8/layout/target3"/>
    <dgm:cxn modelId="{4ED7E7A8-1888-4D2C-8E20-ABF792D1F00A}" type="presParOf" srcId="{333A1088-737F-45CB-B68E-254E46348037}" destId="{25B08C86-7E15-44DC-BE7F-FFB55DD49D12}" srcOrd="11" destOrd="0" presId="urn:microsoft.com/office/officeart/2005/8/layout/target3"/>
    <dgm:cxn modelId="{BAE1E094-EEAC-48D0-B2ED-1250C4C47529}" type="presParOf" srcId="{333A1088-737F-45CB-B68E-254E46348037}" destId="{76644BE8-9D7C-4C09-B250-3D10AF48CBB7}" srcOrd="12" destOrd="0" presId="urn:microsoft.com/office/officeart/2005/8/layout/target3"/>
    <dgm:cxn modelId="{C5E4992B-865E-40A3-B8FE-E1144FACB0EE}" type="presParOf" srcId="{333A1088-737F-45CB-B68E-254E46348037}" destId="{EE85B701-7295-41C0-BA7A-34D3756A2AE6}" srcOrd="13" destOrd="0" presId="urn:microsoft.com/office/officeart/2005/8/layout/target3"/>
    <dgm:cxn modelId="{6C70FDF3-D5DA-4C8A-A0A6-252D399378D1}" type="presParOf" srcId="{333A1088-737F-45CB-B68E-254E46348037}" destId="{8BEBB6EC-1DAA-4CAC-8A25-BC0FCBD5DBD5}" srcOrd="14" destOrd="0" presId="urn:microsoft.com/office/officeart/2005/8/layout/target3"/>
    <dgm:cxn modelId="{50F1B33E-EA9A-46B1-93CC-874386489232}" type="presParOf" srcId="{333A1088-737F-45CB-B68E-254E46348037}" destId="{AED2198E-93D5-4001-81B4-73124B309672}" srcOrd="15" destOrd="0" presId="urn:microsoft.com/office/officeart/2005/8/layout/target3"/>
    <dgm:cxn modelId="{FBB71F75-61AD-412A-831D-1F7D9CE0CF5F}" type="presParOf" srcId="{333A1088-737F-45CB-B68E-254E46348037}" destId="{2BE915AB-18AA-4053-B92C-3BFC9ED204BB}" srcOrd="16" destOrd="0" presId="urn:microsoft.com/office/officeart/2005/8/layout/target3"/>
    <dgm:cxn modelId="{926D6C89-3D08-4CD3-8FA8-C70BBE3E47BD}" type="presParOf" srcId="{333A1088-737F-45CB-B68E-254E46348037}" destId="{6BB5E863-4638-4E1D-BFDE-399D028AC4ED}" srcOrd="17" destOrd="0" presId="urn:microsoft.com/office/officeart/2005/8/layout/target3"/>
    <dgm:cxn modelId="{7D5B6FF8-9A97-43E9-98A5-705ED77B90D6}" type="presParOf" srcId="{333A1088-737F-45CB-B68E-254E46348037}" destId="{5A5FFA88-C948-4069-8E93-59FA12366E83}" srcOrd="18" destOrd="0" presId="urn:microsoft.com/office/officeart/2005/8/layout/target3"/>
    <dgm:cxn modelId="{409469A3-E2BA-45AE-86F5-997645092FF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F 16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 – Členovci šestinozí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B5ED17-BBA1-4B97-A458-CFEB9DAD971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18F945-8BDD-495A-B76F-EDF7828CD2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344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E4FF-4CF1-4C3C-B6E3-CC9B7FEBBC9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B745-E2FB-41FA-877F-40CC8CD399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13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E4FF-4CF1-4C3C-B6E3-CC9B7FEBBC9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B745-E2FB-41FA-877F-40CC8CD399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928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E4FF-4CF1-4C3C-B6E3-CC9B7FEBBC9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B745-E2FB-41FA-877F-40CC8CD399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539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E4FF-4CF1-4C3C-B6E3-CC9B7FEBBC9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B745-E2FB-41FA-877F-40CC8CD399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36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E4FF-4CF1-4C3C-B6E3-CC9B7FEBBC9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B745-E2FB-41FA-877F-40CC8CD399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490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E4FF-4CF1-4C3C-B6E3-CC9B7FEBBC9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B745-E2FB-41FA-877F-40CC8CD399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817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E4FF-4CF1-4C3C-B6E3-CC9B7FEBBC9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B745-E2FB-41FA-877F-40CC8CD399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083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E4FF-4CF1-4C3C-B6E3-CC9B7FEBBC9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B745-E2FB-41FA-877F-40CC8CD399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304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E4FF-4CF1-4C3C-B6E3-CC9B7FEBBC9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B745-E2FB-41FA-877F-40CC8CD399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256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E4FF-4CF1-4C3C-B6E3-CC9B7FEBBC9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B745-E2FB-41FA-877F-40CC8CD399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742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E4FF-4CF1-4C3C-B6E3-CC9B7FEBBC9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B745-E2FB-41FA-877F-40CC8CD399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59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6000">
              <a:schemeClr val="accent1">
                <a:tint val="44500"/>
                <a:satMod val="160000"/>
              </a:schemeClr>
            </a:gs>
            <a:gs pos="13000">
              <a:srgbClr val="D2DDF1"/>
            </a:gs>
            <a:gs pos="24000">
              <a:schemeClr val="accent1">
                <a:tint val="23500"/>
                <a:satMod val="160000"/>
                <a:alpha val="7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8E4FF-4CF1-4C3C-B6E3-CC9B7FEBBC9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9CB745-E2FB-41FA-877F-40CC8CD399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453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pac-vos.cz/vosa-vespula-vulgaris.php" TargetMode="External"/><Relationship Id="rId2" Type="http://schemas.openxmlformats.org/officeDocument/2006/relationships/hyperlink" Target="http://cs.wikipedia.org/wiki/Soubor:Isotoma_Habitu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5999264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26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Kmen</a:t>
            </a:r>
            <a:r>
              <a:rPr lang="cs-CZ" dirty="0">
                <a:latin typeface="Comic Sans MS" pitchFamily="66" charset="0"/>
              </a:rPr>
              <a:t>: </a:t>
            </a:r>
            <a:r>
              <a:rPr lang="cs-CZ" dirty="0" smtClean="0">
                <a:latin typeface="Comic Sans MS" pitchFamily="66" charset="0"/>
              </a:rPr>
              <a:t>Členovci, třídy Chvostoskoci a Hmyz</a:t>
            </a:r>
          </a:p>
          <a:p>
            <a:r>
              <a:rPr lang="cs-CZ" dirty="0" smtClean="0">
                <a:latin typeface="Comic Sans MS" pitchFamily="66" charset="0"/>
              </a:rPr>
              <a:t>Tento materiál je určen pro žáky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6. </a:t>
            </a:r>
            <a:r>
              <a:rPr lang="cs-CZ" dirty="0" err="1" smtClean="0">
                <a:latin typeface="Comic Sans MS" pitchFamily="66" charset="0"/>
              </a:rPr>
              <a:t>ročníkuZĎS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 definuje hlavní znaky zástupců obou tříd</a:t>
            </a:r>
          </a:p>
          <a:p>
            <a:r>
              <a:rPr lang="cs-CZ" dirty="0" smtClean="0">
                <a:latin typeface="Comic Sans MS" pitchFamily="66" charset="0"/>
              </a:rPr>
              <a:t> popisuje a ukazuje zástupce těchto řádu a jejich hlavní znaky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8118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2232247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Kmen: Členovci</a:t>
            </a:r>
            <a:br>
              <a:rPr lang="cs-CZ" dirty="0" smtClean="0">
                <a:latin typeface="Comic Sans MS" pitchFamily="66" charset="0"/>
              </a:rPr>
            </a:br>
            <a:r>
              <a:rPr lang="cs-CZ" sz="5400" dirty="0" smtClean="0">
                <a:latin typeface="Comic Sans MS" pitchFamily="66" charset="0"/>
              </a:rPr>
              <a:t>Podkmen: Šestinozí</a:t>
            </a:r>
            <a:endParaRPr lang="cs-CZ" sz="5400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212976"/>
            <a:ext cx="6400800" cy="2736304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omic Sans MS" pitchFamily="66" charset="0"/>
              </a:rPr>
              <a:t>Třída:</a:t>
            </a:r>
          </a:p>
          <a:p>
            <a:r>
              <a:rPr lang="cs-CZ" sz="6000" b="1" dirty="0" smtClean="0">
                <a:solidFill>
                  <a:schemeClr val="tx1"/>
                </a:solidFill>
                <a:latin typeface="Comic Sans MS" pitchFamily="66" charset="0"/>
              </a:rPr>
              <a:t>Chvostoskoci</a:t>
            </a:r>
          </a:p>
          <a:p>
            <a:r>
              <a:rPr lang="cs-CZ" sz="6000" b="1" dirty="0" smtClean="0">
                <a:solidFill>
                  <a:schemeClr val="tx1"/>
                </a:solidFill>
                <a:latin typeface="Comic Sans MS" pitchFamily="66" charset="0"/>
              </a:rPr>
              <a:t>Hmyz</a:t>
            </a:r>
            <a:endParaRPr lang="cs-CZ" sz="6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7458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Třída: Chvostoskoci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Jsou to drobní živočichové, žijící v půdě nebo na povrchu půdy, humusu, opadu, někdy i na vodní hladině, firnových polích či okrajích ledovců. </a:t>
            </a:r>
          </a:p>
          <a:p>
            <a:r>
              <a:rPr lang="cs-CZ" sz="3600" dirty="0" smtClean="0">
                <a:latin typeface="Comic Sans MS" pitchFamily="66" charset="0"/>
              </a:rPr>
              <a:t>Jejich hlavními znaky jsou</a:t>
            </a:r>
          </a:p>
          <a:p>
            <a:pPr marL="0" indent="0">
              <a:buNone/>
            </a:pPr>
            <a:r>
              <a:rPr lang="cs-CZ" sz="3600" dirty="0">
                <a:latin typeface="Comic Sans MS" pitchFamily="66" charset="0"/>
              </a:rPr>
              <a:t>	</a:t>
            </a:r>
            <a:r>
              <a:rPr lang="cs-CZ" sz="3600" dirty="0" smtClean="0">
                <a:latin typeface="Comic Sans MS" pitchFamily="66" charset="0"/>
              </a:rPr>
              <a:t> unikátní skákací aparát a </a:t>
            </a:r>
          </a:p>
          <a:p>
            <a:pPr marL="0" indent="0">
              <a:buNone/>
            </a:pPr>
            <a:r>
              <a:rPr lang="cs-CZ" sz="3600" dirty="0">
                <a:latin typeface="Comic Sans MS" pitchFamily="66" charset="0"/>
              </a:rPr>
              <a:t>	</a:t>
            </a:r>
            <a:r>
              <a:rPr lang="cs-CZ" sz="3600" dirty="0" smtClean="0">
                <a:latin typeface="Comic Sans MS" pitchFamily="66" charset="0"/>
              </a:rPr>
              <a:t>ventrální tubus na zadečku. </a:t>
            </a:r>
          </a:p>
        </p:txBody>
      </p:sp>
    </p:spTree>
    <p:extLst>
      <p:ext uri="{BB962C8B-B14F-4D97-AF65-F5344CB8AC3E}">
        <p14:creationId xmlns:p14="http://schemas.microsoft.com/office/powerpoint/2010/main" val="817967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Chvostoskok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0580"/>
            <a:ext cx="7344815" cy="4959701"/>
          </a:xfrm>
        </p:spPr>
      </p:pic>
    </p:spTree>
    <p:extLst>
      <p:ext uri="{BB962C8B-B14F-4D97-AF65-F5344CB8AC3E}">
        <p14:creationId xmlns:p14="http://schemas.microsoft.com/office/powerpoint/2010/main" val="182428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Comic Sans MS" pitchFamily="66" charset="0"/>
              </a:rPr>
              <a:t>Třída: Hmyz</a:t>
            </a:r>
            <a:endParaRPr lang="cs-CZ" sz="66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omic Sans MS" pitchFamily="66" charset="0"/>
              </a:rPr>
              <a:t>Jedná se o nejvíce různorodou skupinu živočichů na světě, která zahrnuje více než milión popsaných druhů.</a:t>
            </a:r>
          </a:p>
          <a:p>
            <a:r>
              <a:rPr lang="cs-CZ" dirty="0" smtClean="0">
                <a:latin typeface="Comic Sans MS" pitchFamily="66" charset="0"/>
              </a:rPr>
              <a:t>Hmyz můžeme nalézt téměř v každém prostředí naší planety</a:t>
            </a:r>
          </a:p>
          <a:p>
            <a:r>
              <a:rPr lang="cs-CZ" dirty="0" smtClean="0">
                <a:latin typeface="Comic Sans MS" pitchFamily="66" charset="0"/>
              </a:rPr>
              <a:t>Nové druhy se objevují převážně v tropických oblastech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830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Comic Sans MS" pitchFamily="66" charset="0"/>
              </a:rPr>
              <a:t>Společný znak zástupců hmyzu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Nestejnoměrně článkované tělo, zřetelně rozlišené na </a:t>
            </a:r>
            <a:r>
              <a:rPr lang="cs-CZ" b="1" dirty="0" smtClean="0">
                <a:latin typeface="Comic Sans MS" pitchFamily="66" charset="0"/>
              </a:rPr>
              <a:t>hlavu, hruď a zadeček</a:t>
            </a:r>
          </a:p>
          <a:p>
            <a:r>
              <a:rPr lang="cs-CZ" dirty="0" smtClean="0">
                <a:latin typeface="Comic Sans MS" pitchFamily="66" charset="0"/>
              </a:rPr>
              <a:t>Obrovská rozmanitost vzhledu i způsobu života</a:t>
            </a:r>
          </a:p>
          <a:p>
            <a:endParaRPr lang="cs-CZ" dirty="0"/>
          </a:p>
        </p:txBody>
      </p:sp>
      <p:pic>
        <p:nvPicPr>
          <p:cNvPr id="1026" name="Picture 2" descr="C:\Users\FiedlerovaI\AppData\Local\Microsoft\Windows\Temporary Internet Files\Content.IE5\K0O7W0UI\MP9004073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9740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edlerovaI\AppData\Local\Microsoft\Windows\Temporary Internet Files\Content.IE5\WEEDP4A4\MP90040696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5064"/>
            <a:ext cx="388843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747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iedlerovaI\Desktop\včel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05" y="332657"/>
            <a:ext cx="9083194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9321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Hlava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424936" cy="5472608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Nitkovitá tykadla (sídlem čichu a hmatu)</a:t>
            </a:r>
          </a:p>
          <a:p>
            <a:r>
              <a:rPr lang="cs-CZ" dirty="0" smtClean="0">
                <a:latin typeface="Comic Sans MS" pitchFamily="66" charset="0"/>
              </a:rPr>
              <a:t>Dvě velké složené oči</a:t>
            </a:r>
          </a:p>
          <a:p>
            <a:r>
              <a:rPr lang="cs-CZ" dirty="0" smtClean="0">
                <a:latin typeface="Comic Sans MS" pitchFamily="66" charset="0"/>
              </a:rPr>
              <a:t>Na temeni  tři malá jednoduchá očka</a:t>
            </a:r>
          </a:p>
          <a:p>
            <a:r>
              <a:rPr lang="cs-CZ" dirty="0" smtClean="0">
                <a:latin typeface="Comic Sans MS" pitchFamily="66" charset="0"/>
              </a:rPr>
              <a:t>Kusadla</a:t>
            </a:r>
          </a:p>
          <a:p>
            <a:r>
              <a:rPr lang="cs-CZ" dirty="0" smtClean="0">
                <a:latin typeface="Comic Sans MS" pitchFamily="66" charset="0"/>
              </a:rPr>
              <a:t>Čelisti</a:t>
            </a:r>
          </a:p>
          <a:p>
            <a:r>
              <a:rPr lang="cs-CZ" dirty="0" smtClean="0">
                <a:latin typeface="Comic Sans MS" pitchFamily="66" charset="0"/>
              </a:rPr>
              <a:t>Chlupatý jazýček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503420"/>
            <a:ext cx="2659380" cy="23545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76892" y="5998609"/>
            <a:ext cx="2623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Stavba složeného oka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503" y="2852936"/>
            <a:ext cx="2846193" cy="3783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743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8640"/>
            <a:ext cx="4896544" cy="6509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663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Hruď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/>
          <a:lstStyle/>
          <a:p>
            <a:r>
              <a:rPr lang="cs-CZ" dirty="0" smtClean="0"/>
              <a:t>Z hrudi vyrůstají tři páry článkovitých  noh</a:t>
            </a:r>
          </a:p>
          <a:p>
            <a:r>
              <a:rPr lang="cs-CZ" dirty="0" smtClean="0"/>
              <a:t>Dva páry blanitých křídel – jsou prostoupeny žilkami-vzdušnicemi</a:t>
            </a:r>
          </a:p>
          <a:p>
            <a:endParaRPr lang="cs-CZ" dirty="0"/>
          </a:p>
        </p:txBody>
      </p:sp>
      <p:pic>
        <p:nvPicPr>
          <p:cNvPr id="3074" name="Picture 2" descr="C:\Users\FiedlerovaI\Desktop\kř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708920"/>
            <a:ext cx="5040560" cy="323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969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Zadeček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5892" y="1268760"/>
            <a:ext cx="8229600" cy="4525963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Spojen s úzkým článkem s hrudí</a:t>
            </a:r>
          </a:p>
          <a:p>
            <a:r>
              <a:rPr lang="cs-CZ" dirty="0" smtClean="0">
                <a:latin typeface="Comic Sans MS" pitchFamily="66" charset="0"/>
              </a:rPr>
              <a:t>Pohyblivý</a:t>
            </a:r>
          </a:p>
          <a:p>
            <a:r>
              <a:rPr lang="cs-CZ" dirty="0" smtClean="0">
                <a:latin typeface="Comic Sans MS" pitchFamily="66" charset="0"/>
              </a:rPr>
              <a:t>V posledním článku je žihadlo</a:t>
            </a:r>
          </a:p>
          <a:p>
            <a:r>
              <a:rPr lang="cs-CZ" dirty="0" smtClean="0">
                <a:latin typeface="Comic Sans MS" pitchFamily="66" charset="0"/>
              </a:rPr>
              <a:t>Žihadlo je duté spojené s jedovým váčkem, na konci žihadla jsou zpětné háčky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71979"/>
            <a:ext cx="3743325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006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FiedlerovaI\Desktop\včel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35" y="260648"/>
            <a:ext cx="8938529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118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omic Sans MS" pitchFamily="66" charset="0"/>
              </a:rPr>
              <a:t>Vnitřní stavba těla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61662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Trávicí soustava</a:t>
            </a:r>
            <a:r>
              <a:rPr lang="cs-CZ" sz="2800" dirty="0" smtClean="0">
                <a:latin typeface="Comic Sans MS" pitchFamily="66" charset="0"/>
              </a:rPr>
              <a:t>: ústní ústrojí, hltan, žaludek, střevo, řitní otvor</a:t>
            </a:r>
          </a:p>
          <a:p>
            <a:r>
              <a:rPr lang="cs-CZ" sz="2800" b="1" dirty="0" smtClean="0">
                <a:latin typeface="Comic Sans MS" pitchFamily="66" charset="0"/>
              </a:rPr>
              <a:t>Cévní soustava</a:t>
            </a:r>
            <a:r>
              <a:rPr lang="cs-CZ" sz="2800" dirty="0" smtClean="0">
                <a:latin typeface="Comic Sans MS" pitchFamily="66" charset="0"/>
              </a:rPr>
              <a:t>: otevřená, krev se vlévá do tělních tkání a roznáší jen živiny, ne kyslík</a:t>
            </a:r>
          </a:p>
          <a:p>
            <a:r>
              <a:rPr lang="cs-CZ" sz="2800" b="1" dirty="0" smtClean="0">
                <a:latin typeface="Comic Sans MS" pitchFamily="66" charset="0"/>
              </a:rPr>
              <a:t>Dýchací soustava</a:t>
            </a:r>
            <a:r>
              <a:rPr lang="cs-CZ" sz="2800" dirty="0" smtClean="0">
                <a:latin typeface="Comic Sans MS" pitchFamily="66" charset="0"/>
              </a:rPr>
              <a:t>: vzdušnice, vedou vzduch s kyslíkem k jednotlivým vnitřním orgánům a buňkám, odvádějí CO</a:t>
            </a:r>
            <a:r>
              <a:rPr lang="cs-CZ" sz="2800" baseline="-25000" dirty="0" smtClean="0">
                <a:latin typeface="Comic Sans MS" pitchFamily="66" charset="0"/>
              </a:rPr>
              <a:t>2</a:t>
            </a:r>
          </a:p>
          <a:p>
            <a:r>
              <a:rPr lang="cs-CZ" sz="2800" b="1" dirty="0" smtClean="0">
                <a:latin typeface="Comic Sans MS" pitchFamily="66" charset="0"/>
              </a:rPr>
              <a:t>Vylučovací soustava</a:t>
            </a:r>
            <a:r>
              <a:rPr lang="cs-CZ" sz="2800" dirty="0" smtClean="0">
                <a:latin typeface="Comic Sans MS" pitchFamily="66" charset="0"/>
              </a:rPr>
              <a:t>: zajišťují dlouhé trubice –</a:t>
            </a:r>
            <a:r>
              <a:rPr lang="cs-CZ" sz="2800" dirty="0" err="1" smtClean="0">
                <a:latin typeface="Comic Sans MS" pitchFamily="66" charset="0"/>
              </a:rPr>
              <a:t>Malpighiho</a:t>
            </a:r>
            <a:r>
              <a:rPr lang="cs-CZ" sz="2800" dirty="0" smtClean="0">
                <a:latin typeface="Comic Sans MS" pitchFamily="66" charset="0"/>
              </a:rPr>
              <a:t> (</a:t>
            </a:r>
            <a:r>
              <a:rPr lang="cs-CZ" sz="2800" dirty="0" err="1" smtClean="0">
                <a:latin typeface="Comic Sans MS" pitchFamily="66" charset="0"/>
              </a:rPr>
              <a:t>malpighické</a:t>
            </a:r>
            <a:r>
              <a:rPr lang="cs-CZ" sz="2800" dirty="0" smtClean="0">
                <a:latin typeface="Comic Sans MS" pitchFamily="66" charset="0"/>
              </a:rPr>
              <a:t>) trubice , ústí do zadní části střeva</a:t>
            </a:r>
          </a:p>
          <a:p>
            <a:r>
              <a:rPr lang="cs-CZ" sz="2800" b="1" dirty="0" smtClean="0">
                <a:latin typeface="Comic Sans MS" pitchFamily="66" charset="0"/>
              </a:rPr>
              <a:t>Nervová soustava</a:t>
            </a:r>
            <a:r>
              <a:rPr lang="cs-CZ" sz="2800" dirty="0" smtClean="0">
                <a:latin typeface="Comic Sans MS" pitchFamily="66" charset="0"/>
              </a:rPr>
              <a:t>: uzlinová, dvě velké 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dirty="0" smtClean="0">
                <a:latin typeface="Comic Sans MS" pitchFamily="66" charset="0"/>
              </a:rPr>
              <a:t>uzliny v hlavové části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8195" name="Picture 3" descr="C:\Users\FiedlerovaI\AppData\Local\Microsoft\Windows\Temporary Internet Files\Content.IE5\22IXZC8B\MC9004380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941168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428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Rozmnožování včely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589640" cy="511256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Oddělené pohlaví</a:t>
            </a:r>
          </a:p>
          <a:p>
            <a:r>
              <a:rPr lang="cs-CZ" dirty="0" smtClean="0">
                <a:latin typeface="Comic Sans MS" pitchFamily="66" charset="0"/>
              </a:rPr>
              <a:t>Samice- vyvinuté rozmnožovací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orgány- </a:t>
            </a:r>
            <a:r>
              <a:rPr lang="cs-CZ" b="1" dirty="0" smtClean="0">
                <a:latin typeface="Comic Sans MS" pitchFamily="66" charset="0"/>
              </a:rPr>
              <a:t>matka</a:t>
            </a:r>
          </a:p>
          <a:p>
            <a:r>
              <a:rPr lang="cs-CZ" dirty="0" smtClean="0">
                <a:latin typeface="Comic Sans MS" pitchFamily="66" charset="0"/>
              </a:rPr>
              <a:t>Samec – </a:t>
            </a:r>
            <a:r>
              <a:rPr lang="cs-CZ" b="1" dirty="0" smtClean="0">
                <a:latin typeface="Comic Sans MS" pitchFamily="66" charset="0"/>
              </a:rPr>
              <a:t>trubec</a:t>
            </a:r>
          </a:p>
          <a:p>
            <a:r>
              <a:rPr lang="cs-CZ" b="1" dirty="0" smtClean="0">
                <a:latin typeface="Comic Sans MS" pitchFamily="66" charset="0"/>
              </a:rPr>
              <a:t>Dělnice</a:t>
            </a:r>
            <a:r>
              <a:rPr lang="cs-CZ" dirty="0" smtClean="0">
                <a:latin typeface="Comic Sans MS" pitchFamily="66" charset="0"/>
              </a:rPr>
              <a:t>- včela, která pohlavní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ústrojí zakrnělé a nedokonale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vyvinuté</a:t>
            </a:r>
          </a:p>
          <a:p>
            <a:endParaRPr lang="cs-CZ" b="1" dirty="0" smtClean="0">
              <a:latin typeface="Comic Sans MS" pitchFamily="66" charset="0"/>
            </a:endParaRPr>
          </a:p>
          <a:p>
            <a:r>
              <a:rPr lang="cs-CZ" b="1" dirty="0" smtClean="0">
                <a:latin typeface="Comic Sans MS" pitchFamily="66" charset="0"/>
              </a:rPr>
              <a:t>Vývoj </a:t>
            </a:r>
            <a:r>
              <a:rPr lang="cs-CZ" b="1" dirty="0">
                <a:latin typeface="Comic Sans MS" pitchFamily="66" charset="0"/>
              </a:rPr>
              <a:t>včely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Vajíčko-Larva-Kukla- Dospělec </a:t>
            </a:r>
            <a:r>
              <a:rPr lang="cs-CZ" dirty="0">
                <a:latin typeface="Comic Sans MS" pitchFamily="66" charset="0"/>
              </a:rPr>
              <a:t>(imago</a:t>
            </a:r>
            <a:r>
              <a:rPr lang="cs-CZ" dirty="0" smtClean="0">
                <a:latin typeface="Comic Sans MS" pitchFamily="66" charset="0"/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Vývin nepřímý – proměna dokonalá (stadium kukly)</a:t>
            </a:r>
            <a:endParaRPr lang="cs-CZ" dirty="0"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7170" name="Picture 2" descr="C:\Users\FiedlerovaI\AppData\Local\Microsoft\Windows\Temporary Internet Files\Content.IE5\17KKVFZU\MP9003168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12776"/>
            <a:ext cx="2394266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792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</a:t>
            </a:r>
            <a:r>
              <a:rPr lang="cs-CZ" sz="3200" dirty="0" smtClean="0">
                <a:latin typeface="Comic Sans MS" pitchFamily="66" charset="0"/>
              </a:rPr>
              <a:t>ozdělení druhů hmyzu podle způsobu vývinu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5184576"/>
          </a:xfrm>
          <a:ln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pPr algn="ctr"/>
            <a:r>
              <a:rPr lang="cs-CZ" b="1" u="sng" dirty="0" smtClean="0">
                <a:latin typeface="Comic Sans MS" pitchFamily="66" charset="0"/>
              </a:rPr>
              <a:t>Hmyz s proměnou dokonalou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Vajíčko →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larva 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→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kukla →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 dospělý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jedinec</a:t>
            </a:r>
          </a:p>
          <a:p>
            <a:r>
              <a:rPr lang="cs-CZ" dirty="0">
                <a:latin typeface="Comic Sans MS" pitchFamily="66" charset="0"/>
              </a:rPr>
              <a:t>Z </a:t>
            </a:r>
            <a:r>
              <a:rPr lang="cs-CZ" dirty="0" smtClean="0">
                <a:latin typeface="Comic Sans MS" pitchFamily="66" charset="0"/>
              </a:rPr>
              <a:t>vajíček </a:t>
            </a:r>
            <a:r>
              <a:rPr lang="cs-CZ" dirty="0">
                <a:latin typeface="Comic Sans MS" pitchFamily="66" charset="0"/>
              </a:rPr>
              <a:t>se líhnou </a:t>
            </a:r>
            <a:r>
              <a:rPr lang="cs-CZ" b="1" dirty="0" smtClean="0">
                <a:latin typeface="Comic Sans MS" pitchFamily="66" charset="0"/>
              </a:rPr>
              <a:t>larvy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nebo </a:t>
            </a:r>
            <a:r>
              <a:rPr lang="cs-CZ" dirty="0" smtClean="0">
                <a:latin typeface="Comic Sans MS" pitchFamily="66" charset="0"/>
              </a:rPr>
              <a:t>housenky, </a:t>
            </a:r>
            <a:r>
              <a:rPr lang="cs-CZ" dirty="0">
                <a:latin typeface="Comic Sans MS" pitchFamily="66" charset="0"/>
              </a:rPr>
              <a:t>které se dospělým </a:t>
            </a:r>
            <a:r>
              <a:rPr lang="cs-CZ" dirty="0" smtClean="0">
                <a:latin typeface="Comic Sans MS" pitchFamily="66" charset="0"/>
              </a:rPr>
              <a:t>jedincům vůbec </a:t>
            </a:r>
            <a:r>
              <a:rPr lang="cs-CZ" dirty="0">
                <a:latin typeface="Comic Sans MS" pitchFamily="66" charset="0"/>
              </a:rPr>
              <a:t>nepodobají ani tvarem ani vzhledem.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Larvy </a:t>
            </a:r>
            <a:r>
              <a:rPr lang="cs-CZ" dirty="0">
                <a:latin typeface="Comic Sans MS" pitchFamily="66" charset="0"/>
              </a:rPr>
              <a:t>rostou, několikrát se svlékají a nakonec se promění v </a:t>
            </a:r>
            <a:r>
              <a:rPr lang="cs-CZ" b="1" dirty="0" smtClean="0">
                <a:latin typeface="Comic Sans MS" pitchFamily="66" charset="0"/>
              </a:rPr>
              <a:t>kuklu </a:t>
            </a:r>
            <a:r>
              <a:rPr lang="cs-CZ" b="1" dirty="0">
                <a:latin typeface="Comic Sans MS" pitchFamily="66" charset="0"/>
              </a:rPr>
              <a:t>.</a:t>
            </a:r>
            <a:r>
              <a:rPr lang="cs-CZ" dirty="0">
                <a:latin typeface="Comic Sans MS" pitchFamily="66" charset="0"/>
              </a:rPr>
              <a:t> Uvnitř kukly se reorganizuje celé tělo, až se vylíhne okřídlený dospělý jedinec</a:t>
            </a:r>
            <a:r>
              <a:rPr lang="cs-CZ" dirty="0"/>
              <a:t>.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  <a:ln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pPr algn="ctr"/>
            <a:r>
              <a:rPr lang="cs-CZ" b="1" u="sng" dirty="0" smtClean="0">
                <a:latin typeface="Comic Sans MS" pitchFamily="66" charset="0"/>
              </a:rPr>
              <a:t>Hmyz s proměnou nedokonalou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Vajíčko → nymfa (několikrát se svléká) → dospělý jedinec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Postupná </a:t>
            </a:r>
            <a:r>
              <a:rPr lang="cs-CZ" dirty="0">
                <a:latin typeface="Comic Sans MS" pitchFamily="66" charset="0"/>
              </a:rPr>
              <a:t>proměna, v níž se tělo plynule během mnoha stádií stále více podobá </a:t>
            </a:r>
            <a:r>
              <a:rPr lang="cs-CZ" dirty="0" smtClean="0">
                <a:latin typeface="Comic Sans MS" pitchFamily="66" charset="0"/>
              </a:rPr>
              <a:t>dospělci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9219" name="Picture 3" descr="C:\Users\FiedlerovaI\AppData\Local\Microsoft\Windows\Temporary Internet Files\Content.IE5\4MJKKALU\MC9004156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589240"/>
            <a:ext cx="1903979" cy="1047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FiedlerovaI\AppData\Local\Microsoft\Windows\Temporary Internet Files\Content.IE5\XJTZ2ED6\MP90031377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92433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95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568952" cy="5400599"/>
          </a:xfrm>
        </p:spPr>
        <p:txBody>
          <a:bodyPr>
            <a:normAutofit/>
          </a:bodyPr>
          <a:lstStyle/>
          <a:p>
            <a:r>
              <a:rPr lang="cs-CZ" sz="2000" dirty="0" smtClean="0">
                <a:effectLst/>
              </a:rPr>
              <a:t>Chvostoskok: foto. In: </a:t>
            </a:r>
            <a:r>
              <a:rPr lang="cs-CZ" sz="2000" i="1" dirty="0" err="1" smtClean="0">
                <a:effectLst/>
              </a:rPr>
              <a:t>Wikipedia</a:t>
            </a:r>
            <a:r>
              <a:rPr lang="cs-CZ" sz="2000" dirty="0" smtClean="0">
                <a:effectLst/>
              </a:rPr>
              <a:t>: </a:t>
            </a:r>
            <a:r>
              <a:rPr lang="cs-CZ" sz="2000" i="1" dirty="0" err="1" smtClean="0">
                <a:effectLst/>
              </a:rPr>
              <a:t>the</a:t>
            </a:r>
            <a:r>
              <a:rPr lang="cs-CZ" sz="2000" i="1" dirty="0" smtClean="0">
                <a:effectLst/>
              </a:rPr>
              <a:t> free </a:t>
            </a:r>
            <a:r>
              <a:rPr lang="cs-CZ" sz="2000" i="1" dirty="0" err="1" smtClean="0">
                <a:effectLst/>
              </a:rPr>
              <a:t>encyclopedia</a:t>
            </a:r>
            <a:r>
              <a:rPr lang="cs-CZ" sz="2000" dirty="0" smtClean="0">
                <a:effectLst/>
              </a:rPr>
              <a:t> [online]. San Francisco (CA): </a:t>
            </a:r>
            <a:r>
              <a:rPr lang="cs-CZ" sz="2000" dirty="0" err="1" smtClean="0">
                <a:effectLst/>
              </a:rPr>
              <a:t>Wikimedia</a:t>
            </a:r>
            <a:r>
              <a:rPr lang="cs-CZ" sz="2000" dirty="0" smtClean="0">
                <a:effectLst/>
              </a:rPr>
              <a:t> </a:t>
            </a:r>
            <a:r>
              <a:rPr lang="cs-CZ" sz="2000" dirty="0" err="1" smtClean="0">
                <a:effectLst/>
              </a:rPr>
              <a:t>Foundation</a:t>
            </a:r>
            <a:r>
              <a:rPr lang="cs-CZ" sz="2000" dirty="0" smtClean="0">
                <a:effectLst/>
              </a:rPr>
              <a:t>, 2001- [cit. 2011-12-16]. Dostupné z: </a:t>
            </a:r>
            <a:r>
              <a:rPr lang="cs-CZ" sz="2000" dirty="0" smtClean="0">
                <a:effectLst/>
                <a:hlinkClick r:id="rId2"/>
              </a:rPr>
              <a:t>http://cs.wikipedia.org/wiki/Soubor:Isotoma_Habitus.jpg</a:t>
            </a:r>
            <a:endParaRPr lang="cs-CZ" sz="2000" dirty="0" smtClean="0">
              <a:effectLst/>
            </a:endParaRPr>
          </a:p>
          <a:p>
            <a:r>
              <a:rPr lang="cs-CZ" sz="2000" dirty="0"/>
              <a:t>Žihadlo: foto. </a:t>
            </a:r>
            <a:r>
              <a:rPr lang="cs-CZ" sz="2000" i="1" dirty="0"/>
              <a:t>Lapac-vos.cz</a:t>
            </a:r>
            <a:r>
              <a:rPr lang="cs-CZ" sz="2000" dirty="0"/>
              <a:t> [online]. 2011 [cit. 2012-03-03].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www.lapac-vos.cz/vosa-vespula-vulgaris.php</a:t>
            </a:r>
            <a:endParaRPr lang="cs-CZ" sz="2000" dirty="0" smtClean="0"/>
          </a:p>
          <a:p>
            <a:r>
              <a:rPr lang="cs-CZ" sz="2000" dirty="0"/>
              <a:t>VLK, Robert a Soňa KUBEŠOVÁ. </a:t>
            </a:r>
            <a:r>
              <a:rPr lang="cs-CZ" sz="2000" i="1" dirty="0"/>
              <a:t>Přírodopis</a:t>
            </a:r>
            <a:r>
              <a:rPr lang="cs-CZ" sz="2000" dirty="0"/>
              <a:t>: </a:t>
            </a:r>
            <a:r>
              <a:rPr lang="cs-CZ" sz="2000" i="1" dirty="0"/>
              <a:t>Bezobratlí živočichové učebnice, 2. díl</a:t>
            </a:r>
            <a:r>
              <a:rPr lang="cs-CZ" sz="2000" dirty="0"/>
              <a:t>. Brno: Nová škola, s.r.o., 2007. ISBN 80-7289-084-0. </a:t>
            </a:r>
            <a:endParaRPr lang="cs-CZ" sz="2000" dirty="0" smtClean="0"/>
          </a:p>
          <a:p>
            <a:r>
              <a:rPr lang="cs-CZ" sz="2000" dirty="0"/>
              <a:t>ČERNÍK, Vladimír, Marta HAMERSKÁ, Zdeněk MARTINEC a Jan VANĚK. </a:t>
            </a:r>
            <a:r>
              <a:rPr lang="cs-CZ" sz="2000" i="1" dirty="0"/>
              <a:t>Přírodopis 6 pro základní školy</a:t>
            </a:r>
            <a:r>
              <a:rPr lang="cs-CZ" sz="2000" dirty="0"/>
              <a:t>: </a:t>
            </a:r>
            <a:r>
              <a:rPr lang="cs-CZ" sz="2000" i="1" dirty="0"/>
              <a:t>Zoologie a botanika</a:t>
            </a:r>
            <a:r>
              <a:rPr lang="cs-CZ" sz="2000" dirty="0"/>
              <a:t>. 1. vydání. Praha: SPN-pedagogické nakladatelství, a.s., 2007. ISBN 978-80-7235-374-3.</a:t>
            </a:r>
          </a:p>
        </p:txBody>
      </p:sp>
    </p:spTree>
    <p:extLst>
      <p:ext uri="{BB962C8B-B14F-4D97-AF65-F5344CB8AC3E}">
        <p14:creationId xmlns:p14="http://schemas.microsoft.com/office/powerpoint/2010/main" val="338368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</TotalTime>
  <Words>504</Words>
  <Application>Microsoft Office PowerPoint</Application>
  <PresentationFormat>Předvádění na obrazovce (4:3)</PresentationFormat>
  <Paragraphs>71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 Anotace</vt:lpstr>
      <vt:lpstr>Kmen: Členovci Podkmen: Šestinozí</vt:lpstr>
      <vt:lpstr>Třída: Chvostoskoci</vt:lpstr>
      <vt:lpstr>Chvostoskok</vt:lpstr>
      <vt:lpstr>Třída: Hmyz</vt:lpstr>
      <vt:lpstr>Společný znak zástupců hmyzu</vt:lpstr>
      <vt:lpstr>Prezentace aplikace PowerPoint</vt:lpstr>
      <vt:lpstr>Hlava</vt:lpstr>
      <vt:lpstr>Prezentace aplikace PowerPoint</vt:lpstr>
      <vt:lpstr>Hruď</vt:lpstr>
      <vt:lpstr>Zadeček</vt:lpstr>
      <vt:lpstr>Prezentace aplikace PowerPoint</vt:lpstr>
      <vt:lpstr>Vnitřní stavba těla</vt:lpstr>
      <vt:lpstr>Rozmnožování včely</vt:lpstr>
      <vt:lpstr>Rozdělení druhů hmyzu podle způsobu vývinu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Kmen: Členovci Podkmen: Šestinozí</dc:title>
  <dc:creator>Fiedlerová Ivana</dc:creator>
  <cp:lastModifiedBy>Fiedlerová Ivana</cp:lastModifiedBy>
  <cp:revision>28</cp:revision>
  <dcterms:created xsi:type="dcterms:W3CDTF">2012-03-03T12:52:13Z</dcterms:created>
  <dcterms:modified xsi:type="dcterms:W3CDTF">2012-03-11T17:44:30Z</dcterms:modified>
</cp:coreProperties>
</file>