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65" r:id="rId8"/>
    <p:sldId id="25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22" y="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VY_32_INOVACE_08_02_01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09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7.12</a:t>
            </a:r>
            <a:r>
              <a:rPr lang="cs-CZ" b="1" dirty="0" smtClean="0">
                <a:latin typeface="Book Antiqua" pitchFamily="18" charset="0"/>
              </a:rPr>
              <a:t>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6.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Dělitelnost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Dělitelnost – společný dělitel dvou a více čísel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znalosti společného dělitele a jejich aplikace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Společný dělitel dvou a více čísel, 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uplatnění znalostí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rozdíl mezi dělitelem a násobkem, 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některé základní znaky dělitelnosti (2, 3 a 5),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pojmu </a:t>
            </a:r>
            <a:r>
              <a:rPr lang="cs-CZ" sz="1400" dirty="0" smtClean="0">
                <a:latin typeface="Book Antiqua" pitchFamily="18" charset="0"/>
              </a:rPr>
              <a:t>společný dělitel při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dělitelnost, dělitel,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Dělitelnost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 na společného dělitele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DĚLITEL…číslo, kterým lze jiné číslo dělit beze zbytku (např. 6 je dělitelem čísla 18)</a:t>
            </a:r>
          </a:p>
          <a:p>
            <a:r>
              <a:rPr lang="cs-CZ" dirty="0" smtClean="0">
                <a:latin typeface="Bookman Old Style" pitchFamily="18" charset="0"/>
              </a:rPr>
              <a:t>SPOLEČNÝ DĚLITEL více čísel je dělitelem každého z čísel (např. společným dělitelem čísel 18 a 24 je číslo 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 závodům na 60 m se přihlásilo 36 žáků. Mají běžet ve stejně velkých skupinách. Kolik žáků může být ve skupině, jestliže je na stadionu šest drah? (Urči všechny možnosti)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/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sto MT" pitchFamily="18" charset="0"/>
                    <a:ea typeface="+mn-ea"/>
                    <a:cs typeface="+mn-cs"/>
                  </a:rPr>
                  <a:t>	</a:t>
                </a:r>
                <a:r>
                  <a:rPr kumimoji="0" lang="cs-CZ" sz="26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1.	</a:t>
                </a:r>
                <a:r>
                  <a:rPr lang="cs-CZ" sz="2200" dirty="0" smtClean="0">
                    <a:latin typeface="Bookman Old Style" pitchFamily="18" charset="0"/>
                  </a:rPr>
                  <a:t>Počet žáků ve skupině musí být dělitelem čísla 36.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		D</a:t>
                </a:r>
                <a:r>
                  <a:rPr kumimoji="0" lang="cs-CZ" sz="2600" b="0" i="0" u="none" strike="noStrike" kern="1200" cap="none" spc="0" normalizeH="0" baseline="-25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36</a:t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 =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"/>
                        <m:ctrlPr>
                          <a:rPr kumimoji="0" lang="cs-CZ" sz="26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n-ea"/>
                            <a:cs typeface="+mn-cs"/>
                          </a:rPr>
                        </m:ctrlPr>
                      </m:dPr>
                      <m:e>
                        <m:r>
                          <a:rPr kumimoji="0" lang="cs-CZ" sz="26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n-ea"/>
                            <a:cs typeface="+mn-cs"/>
                          </a:rPr>
                          <m:t>1,2,3,4,6,9,12,18,</m:t>
                        </m:r>
                      </m:e>
                    </m:d>
                    <m:d>
                      <m:dPr>
                        <m:begChr m:val=""/>
                        <m:endChr m:val="}"/>
                        <m:ctrlPr>
                          <a:rPr kumimoji="0" lang="cs-CZ" sz="26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n-ea"/>
                            <a:cs typeface="+mn-cs"/>
                          </a:rPr>
                        </m:ctrlPr>
                      </m:dPr>
                      <m:e>
                        <m:r>
                          <a:rPr kumimoji="0" lang="cs-CZ" sz="26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n-ea"/>
                            <a:cs typeface="+mn-cs"/>
                          </a:rPr>
                          <m:t>36</m:t>
                        </m:r>
                      </m:e>
                    </m:d>
                  </m:oMath>
                </a14:m>
                <a:endParaRPr kumimoji="0" lang="cs-CZ" sz="2600" b="0" i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  <a:ea typeface="+mn-ea"/>
                  <a:cs typeface="+mn-cs"/>
                </a:endParaRPr>
              </a:p>
              <a:p>
                <a:pPr marL="342900" lvl="0" indent="-342900">
                  <a:spcBef>
                    <a:spcPct val="20000"/>
                  </a:spcBef>
                </a:pPr>
                <a:r>
                  <a:rPr lang="cs-CZ" sz="2600" baseline="0" dirty="0">
                    <a:latin typeface="Bookman Old Style" pitchFamily="18" charset="0"/>
                  </a:rPr>
                  <a:t>	</a:t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2.	Vybereme vhodné možnosti:</a:t>
                </a:r>
              </a:p>
              <a:p>
                <a:pPr marL="342900" lvl="0" indent="-342900">
                  <a:spcBef>
                    <a:spcPct val="20000"/>
                  </a:spcBef>
                </a:pPr>
                <a:r>
                  <a:rPr lang="cs-CZ" sz="2600" dirty="0">
                    <a:latin typeface="Bookman Old Style" pitchFamily="18" charset="0"/>
                  </a:rPr>
                  <a:t>	</a:t>
                </a:r>
                <a:r>
                  <a:rPr lang="cs-CZ" sz="2600" dirty="0" smtClean="0">
                    <a:latin typeface="Bookman Old Style" pitchFamily="18" charset="0"/>
                  </a:rPr>
                  <a:t>	</a:t>
                </a:r>
                <a:r>
                  <a:rPr lang="cs-CZ" sz="2600" strike="dblStrike" dirty="0" smtClean="0">
                    <a:latin typeface="Bookman Old Style" pitchFamily="18" charset="0"/>
                  </a:rPr>
                  <a:t>1</a:t>
                </a:r>
                <a:r>
                  <a:rPr lang="cs-CZ" sz="2600" dirty="0" smtClean="0">
                    <a:latin typeface="Bookman Old Style" pitchFamily="18" charset="0"/>
                  </a:rPr>
                  <a:t>,2,3,4,6 </a:t>
                </a:r>
                <a:endParaRPr kumimoji="0" lang="cs-CZ" sz="2600" b="0" i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  <a:ea typeface="+mn-ea"/>
                  <a:cs typeface="+mn-cs"/>
                </a:endParaRPr>
              </a:p>
              <a:p>
                <a:pPr marL="342900" lvl="0" indent="-342900">
                  <a:spcBef>
                    <a:spcPct val="20000"/>
                  </a:spcBef>
                </a:pP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	3.	Odpověď:</a:t>
                </a:r>
              </a:p>
              <a:p>
                <a:pPr marL="342900" lvl="0" indent="-342900">
                  <a:spcBef>
                    <a:spcPct val="20000"/>
                  </a:spcBef>
                </a:pPr>
                <a:r>
                  <a:rPr lang="cs-CZ" sz="2600" dirty="0" smtClean="0">
                    <a:latin typeface="Bookman Old Style" pitchFamily="18" charset="0"/>
                  </a:rPr>
                  <a:t>		Žáci mohou běžet ve skupině po 2, 3, </a:t>
                </a:r>
                <a:r>
                  <a:rPr lang="cs-CZ" sz="2600" smtClean="0">
                    <a:latin typeface="Bookman Old Style" pitchFamily="18" charset="0"/>
                  </a:rPr>
                  <a:t>4 	nebo 6 běžcích.</a:t>
                </a:r>
                <a:endParaRPr kumimoji="0" lang="cs-CZ" sz="2600" b="0" i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  <a:ea typeface="+mn-ea"/>
                  <a:cs typeface="+mn-cs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Kutil </a:t>
            </a:r>
            <a:r>
              <a:rPr lang="cs-CZ" sz="2600" dirty="0" err="1" smtClean="0">
                <a:latin typeface="Bookman Old Style" pitchFamily="18" charset="0"/>
              </a:rPr>
              <a:t>Tim</a:t>
            </a:r>
            <a:r>
              <a:rPr lang="cs-CZ" sz="2600" dirty="0" smtClean="0">
                <a:latin typeface="Bookman Old Style" pitchFamily="18" charset="0"/>
              </a:rPr>
              <a:t> chce vyrobit do dílny co nejdelší police. Má k dispozici stejně široká prkna o délce 180 cm, 120 cm a 300 cm. Jak dlouhá bude police a kolik polic může vyrobit tak, aby neměl žádný odpad? Tloušťku řezu zanedbejte.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Zápis:		</a:t>
            </a:r>
            <a:r>
              <a:rPr lang="cs-CZ" sz="2600" dirty="0" smtClean="0">
                <a:latin typeface="Bookman Old Style" pitchFamily="18" charset="0"/>
              </a:rPr>
              <a:t>1.prkno. . . 180 cm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			2.prkno. . . 120 cm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			3.prkno. . . 300 cm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			délka police…x cm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délka police musí být dělitelem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délky každé police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D</a:t>
            </a:r>
            <a:r>
              <a:rPr lang="cs-CZ" sz="2600" baseline="-25000" dirty="0" smtClean="0">
                <a:latin typeface="Bookman Old Style" pitchFamily="18" charset="0"/>
              </a:rPr>
              <a:t>180</a:t>
            </a:r>
            <a:r>
              <a:rPr lang="cs-CZ" sz="2600" dirty="0" smtClean="0">
                <a:latin typeface="Bookman Old Style" pitchFamily="18" charset="0"/>
              </a:rPr>
              <a:t> = 1,2,3,4,5,6,9,10,18,20,30,60,180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</a:t>
            </a:r>
            <a:r>
              <a:rPr lang="cs-CZ" sz="2600" dirty="0" smtClean="0">
                <a:latin typeface="Bookman Old Style" pitchFamily="18" charset="0"/>
              </a:rPr>
              <a:t>D</a:t>
            </a:r>
            <a:r>
              <a:rPr lang="cs-CZ" sz="2600" baseline="-25000" dirty="0" smtClean="0">
                <a:latin typeface="Bookman Old Style" pitchFamily="18" charset="0"/>
              </a:rPr>
              <a:t>120</a:t>
            </a:r>
            <a:r>
              <a:rPr lang="cs-CZ" sz="2600" dirty="0" smtClean="0">
                <a:latin typeface="Bookman Old Style" pitchFamily="18" charset="0"/>
              </a:rPr>
              <a:t> = 1,2,3,4,5,6,10,20,30,40,60,120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</a:t>
            </a:r>
            <a:r>
              <a:rPr lang="cs-CZ" sz="2600" dirty="0" smtClean="0">
                <a:latin typeface="Bookman Old Style" pitchFamily="18" charset="0"/>
              </a:rPr>
              <a:t>D</a:t>
            </a:r>
            <a:r>
              <a:rPr lang="cs-CZ" sz="2600" baseline="-25000" dirty="0" smtClean="0">
                <a:latin typeface="Bookman Old Style" pitchFamily="18" charset="0"/>
              </a:rPr>
              <a:t>300</a:t>
            </a:r>
            <a:r>
              <a:rPr lang="cs-CZ" sz="2600" dirty="0" smtClean="0">
                <a:latin typeface="Bookman Old Style" pitchFamily="18" charset="0"/>
              </a:rPr>
              <a:t> = 1,2,3,4,5,6,10,15,20,25,30,50,60,75,100,150,300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největší společný dělitel je číslo 60…to je délka police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počet polic:	1.prkno..180 = </a:t>
            </a:r>
            <a:r>
              <a:rPr lang="cs-CZ" sz="2600" b="1" dirty="0" smtClean="0">
                <a:latin typeface="Bookman Old Style" pitchFamily="18" charset="0"/>
              </a:rPr>
              <a:t>3</a:t>
            </a:r>
            <a:r>
              <a:rPr lang="cs-CZ" sz="2600" dirty="0" smtClean="0">
                <a:latin typeface="Bookman Old Style" pitchFamily="18" charset="0"/>
              </a:rPr>
              <a:t>∙60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2.prkno..120 = </a:t>
            </a: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∙60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	3.prkno..300 = </a:t>
            </a:r>
            <a:r>
              <a:rPr lang="cs-CZ" sz="2600" b="1" dirty="0" smtClean="0">
                <a:latin typeface="Bookman Old Style" pitchFamily="18" charset="0"/>
              </a:rPr>
              <a:t>5</a:t>
            </a:r>
            <a:r>
              <a:rPr lang="cs-CZ" sz="2600" dirty="0" smtClean="0">
                <a:latin typeface="Bookman Old Style" pitchFamily="18" charset="0"/>
              </a:rPr>
              <a:t>∙60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Kutil </a:t>
            </a:r>
            <a:r>
              <a:rPr lang="cs-CZ" sz="2600" dirty="0" err="1" smtClean="0">
                <a:latin typeface="Bookman Old Style" pitchFamily="18" charset="0"/>
              </a:rPr>
              <a:t>Tim</a:t>
            </a:r>
            <a:r>
              <a:rPr lang="cs-CZ" sz="2600" dirty="0" smtClean="0">
                <a:latin typeface="Bookman Old Style" pitchFamily="18" charset="0"/>
              </a:rPr>
              <a:t> může vyrobit 10 polic dlouhých 60 cm.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 hledání největšího společného dělitele můžeme použít rozklad čísla na prvočinitele.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Najdi největší společný dělitel čísel 56 a 70.</a:t>
            </a:r>
          </a:p>
          <a:p>
            <a:pPr>
              <a:buNone/>
            </a:pPr>
            <a:r>
              <a:rPr lang="cs-CZ" dirty="0" smtClean="0"/>
              <a:t>	56 = </a:t>
            </a:r>
            <a:r>
              <a:rPr lang="cs-CZ" u="sng" dirty="0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	70 = </a:t>
            </a:r>
            <a:r>
              <a:rPr lang="cs-CZ" u="sng" dirty="0" smtClean="0"/>
              <a:t>2</a:t>
            </a:r>
            <a:r>
              <a:rPr lang="cs-CZ" dirty="0" smtClean="0"/>
              <a:t> ∙ 5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D (56;72) = 2 ∙ 7 = 14</a:t>
            </a:r>
          </a:p>
          <a:p>
            <a:pPr>
              <a:buNone/>
            </a:pPr>
            <a:r>
              <a:rPr lang="cs-CZ" dirty="0" smtClean="0"/>
              <a:t>Největším společným dělitelem čísel 56 a 72 je číslo 14.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Kolem obdélníkového náměstí o rozměrech 90 m a 75 m mají být pravidelně umístěny lampy. Jaká bude jejich vzdálenost, má-li být co největší a když má stát lampa v každém rohu náměstí. Kolik lamp na náměstí umístí?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Karel chce vybudovat kolem zahrady drátěný plot. Délky tří stran jsou 25 metrů, 15 metrů a 35 metrů. Jak daleko musí umístit sloupky nesoucí pletivo? Musí být stejně daleko od sebe a maximální vzdálenost sloupků jsou 4 metry. Karel chce mít co nejméně sloupků, protože jeden sloupek stojí 200 Kč. Kolik nakonec za sloupky zaplatí?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Cvičenci na městském sokolském sletu musí nastupovat v pravidelných řadách. Kolik cvičenců musí být v jedné řadě, aby řad bylo co nejméně. Maximální počet cvičenců v řadě je 20. Sletu se zúčastnilo 120 žen a 150 mužů, kteří nastupují ve dvou skupinách.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Na jak dlouhé části můžeme nařezat tři ocelové tyče dlouhé 84 cm, 105 cm a 189 cm. Chceme mít co nejdelší stejně dlouhé části. Jak dlouho nám bude řezání trvat, když jeden řez provedeme za 5 minut?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Kolem obdélníkového náměstí o rozměrech 90 m a 75 m mají být pravidelně umístěny lampy. Jaká bude jejich vzdálenost, má-li být co největší a když má stát lampa v každém rohu náměstí. Kolik lamp na náměstí umístí?					</a:t>
            </a:r>
            <a:r>
              <a:rPr lang="cs-CZ" b="1" dirty="0" smtClean="0">
                <a:latin typeface="Bookman Old Style" pitchFamily="18" charset="0"/>
              </a:rPr>
              <a:t>Rozestup…15 m, počet lamp…20ks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Karel chce vybudovat kolem zahrady drátěný plot. Délky tří stran jsou 25 metrů, 15 metrů a 35 metrů. Jak daleko musí umístit sloupky nesoucí pletivo? Musí být stejně daleko od sebe a maximální vzdálenost sloupků jsou 4 metry. Karel chce mít co nejméně sloupků, protože jeden sloupek stojí 200 Kč. Kolik nakonec za sloupky zaplatí?							</a:t>
            </a:r>
            <a:r>
              <a:rPr lang="cs-CZ" b="1" dirty="0" smtClean="0">
                <a:latin typeface="Bookman Old Style" pitchFamily="18" charset="0"/>
              </a:rPr>
              <a:t>Vzdálenost sloupků 2,5 metrů, počet sloupků…31 ks, cena…31∙200 = 6200Kč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Cvičenci na městském sokolském sletu musí nastupovat v pravidelných řadách. Kolik cvičenců musí být v jedné řadě, aby řad bylo co nejméně. Maximální počet cvičenců v řadě je 20. Sletu se zúčastnilo 120 žen a 150 mužů, kteří nastupují ve dvou skupinách.							</a:t>
            </a:r>
            <a:r>
              <a:rPr lang="cs-CZ" b="1" dirty="0" smtClean="0">
                <a:latin typeface="Bookman Old Style" pitchFamily="18" charset="0"/>
              </a:rPr>
              <a:t>V jedné řadě bude 15 cvičenců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Na jak dlouhé části můžeme nařezat tři ocelové tyče dlouhé 84 cm, 105 cm a 189 cm. Chceme mít co nejdelší stejně dlouhé části. Jak dlouho nám bude řezání trvat, když jeden řez provedeme za 5 minut?				</a:t>
            </a:r>
            <a:r>
              <a:rPr lang="cs-CZ" b="1" dirty="0" smtClean="0">
                <a:latin typeface="Bookman Old Style" pitchFamily="18" charset="0"/>
              </a:rPr>
              <a:t>Délka kousku…21 cm, počet řezů…3+4+8=15, čas…15∙5=75 minut</a:t>
            </a:r>
            <a:endParaRPr lang="cs-CZ" b="1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354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Dělitelnost</vt:lpstr>
      <vt:lpstr>Základní pojmy</vt:lpstr>
      <vt:lpstr>Vzorový příklad č.1</vt:lpstr>
      <vt:lpstr>Vzorový příklad č.2</vt:lpstr>
      <vt:lpstr>K hledání největšího společného dělitele můžeme použít rozklad čísla na prvočinitele.</vt:lpstr>
      <vt:lpstr>Příklady k řešení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30</cp:revision>
  <dcterms:created xsi:type="dcterms:W3CDTF">2012-06-11T15:25:58Z</dcterms:created>
  <dcterms:modified xsi:type="dcterms:W3CDTF">2012-12-07T14:25:11Z</dcterms:modified>
</cp:coreProperties>
</file>