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63" r:id="rId2"/>
    <p:sldId id="264" r:id="rId3"/>
    <p:sldId id="256" r:id="rId4"/>
    <p:sldId id="259" r:id="rId5"/>
    <p:sldId id="260" r:id="rId6"/>
    <p:sldId id="265" r:id="rId7"/>
    <p:sldId id="261" r:id="rId8"/>
    <p:sldId id="257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706" autoAdjust="0"/>
  </p:normalViewPr>
  <p:slideViewPr>
    <p:cSldViewPr>
      <p:cViewPr>
        <p:scale>
          <a:sx n="118" d="100"/>
          <a:sy n="118" d="100"/>
        </p:scale>
        <p:origin x="-1434" y="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E6B4-0BF7-45C8-A87F-4CB7BE37744C}" type="datetimeFigureOut">
              <a:rPr lang="cs-CZ" smtClean="0"/>
              <a:pPr/>
              <a:t>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BBDFE-046D-4BCF-AE7B-DECB10B20E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E6B4-0BF7-45C8-A87F-4CB7BE37744C}" type="datetimeFigureOut">
              <a:rPr lang="cs-CZ" smtClean="0"/>
              <a:pPr/>
              <a:t>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BBDFE-046D-4BCF-AE7B-DECB10B20E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E6B4-0BF7-45C8-A87F-4CB7BE37744C}" type="datetimeFigureOut">
              <a:rPr lang="cs-CZ" smtClean="0"/>
              <a:pPr/>
              <a:t>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BBDFE-046D-4BCF-AE7B-DECB10B20E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E6B4-0BF7-45C8-A87F-4CB7BE37744C}" type="datetimeFigureOut">
              <a:rPr lang="cs-CZ" smtClean="0"/>
              <a:pPr/>
              <a:t>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BBDFE-046D-4BCF-AE7B-DECB10B20E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E6B4-0BF7-45C8-A87F-4CB7BE37744C}" type="datetimeFigureOut">
              <a:rPr lang="cs-CZ" smtClean="0"/>
              <a:pPr/>
              <a:t>5.2.2013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BBDFE-046D-4BCF-AE7B-DECB10B20E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E6B4-0BF7-45C8-A87F-4CB7BE37744C}" type="datetimeFigureOut">
              <a:rPr lang="cs-CZ" smtClean="0"/>
              <a:pPr/>
              <a:t>5.2.2013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BBDFE-046D-4BCF-AE7B-DECB10B20E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E6B4-0BF7-45C8-A87F-4CB7BE37744C}" type="datetimeFigureOut">
              <a:rPr lang="cs-CZ" smtClean="0"/>
              <a:pPr/>
              <a:t>5.2.2013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BBDFE-046D-4BCF-AE7B-DECB10B20E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E6B4-0BF7-45C8-A87F-4CB7BE37744C}" type="datetimeFigureOut">
              <a:rPr lang="cs-CZ" smtClean="0"/>
              <a:pPr/>
              <a:t>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BBDFE-046D-4BCF-AE7B-DECB10B20E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E6B4-0BF7-45C8-A87F-4CB7BE37744C}" type="datetimeFigureOut">
              <a:rPr lang="cs-CZ" smtClean="0"/>
              <a:pPr/>
              <a:t>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BBDFE-046D-4BCF-AE7B-DECB10B20E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E6B4-0BF7-45C8-A87F-4CB7BE37744C}" type="datetimeFigureOut">
              <a:rPr lang="cs-CZ" smtClean="0"/>
              <a:pPr/>
              <a:t>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BBDFE-046D-4BCF-AE7B-DECB10B20E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E6B4-0BF7-45C8-A87F-4CB7BE37744C}" type="datetimeFigureOut">
              <a:rPr lang="cs-CZ" smtClean="0"/>
              <a:pPr/>
              <a:t>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BBDFE-046D-4BCF-AE7B-DECB10B20E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5E6B4-0BF7-45C8-A87F-4CB7BE37744C}" type="datetimeFigureOut">
              <a:rPr lang="cs-CZ" smtClean="0"/>
              <a:pPr/>
              <a:t>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FBBDFE-046D-4BCF-AE7B-DECB10B20E9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/>
          <p:cNvGrpSpPr/>
          <p:nvPr/>
        </p:nvGrpSpPr>
        <p:grpSpPr>
          <a:xfrm>
            <a:off x="1177428" y="404664"/>
            <a:ext cx="7150556" cy="2433944"/>
            <a:chOff x="1108710" y="260648"/>
            <a:chExt cx="7150556" cy="2433944"/>
          </a:xfrm>
        </p:grpSpPr>
        <p:sp>
          <p:nvSpPr>
            <p:cNvPr id="7" name="TextovéPole 6"/>
            <p:cNvSpPr txBox="1"/>
            <p:nvPr/>
          </p:nvSpPr>
          <p:spPr>
            <a:xfrm>
              <a:off x="1977390" y="2306531"/>
              <a:ext cx="5230336" cy="388061"/>
            </a:xfrm>
            <a:prstGeom prst="rect">
              <a:avLst/>
            </a:prstGeom>
            <a:noFill/>
          </p:spPr>
          <p:txBody>
            <a:bodyPr vert="horz" wrap="square" lIns="79507" tIns="39754" rIns="79507" bIns="39754" rtlCol="0">
              <a:spAutoFit/>
            </a:bodyPr>
            <a:lstStyle/>
            <a:p>
              <a:r>
                <a:rPr lang="cs-CZ" sz="2000" dirty="0">
                  <a:solidFill>
                    <a:schemeClr val="bg1"/>
                  </a:solidFill>
                  <a:latin typeface="Book Antiqua" pitchFamily="18" charset="0"/>
                </a:rPr>
                <a:t>CZ.1.07/1.4.00/21.2634 "Učíme se moderně"</a:t>
              </a:r>
            </a:p>
          </p:txBody>
        </p:sp>
        <p:grpSp>
          <p:nvGrpSpPr>
            <p:cNvPr id="8" name="Skupina 7"/>
            <p:cNvGrpSpPr/>
            <p:nvPr/>
          </p:nvGrpSpPr>
          <p:grpSpPr>
            <a:xfrm>
              <a:off x="1108710" y="260648"/>
              <a:ext cx="7150556" cy="1899164"/>
              <a:chOff x="1097280" y="86346"/>
              <a:chExt cx="7150556" cy="1899164"/>
            </a:xfrm>
          </p:grpSpPr>
          <p:sp>
            <p:nvSpPr>
              <p:cNvPr id="9" name="TextovéPole 8"/>
              <p:cNvSpPr txBox="1"/>
              <p:nvPr/>
            </p:nvSpPr>
            <p:spPr>
              <a:xfrm>
                <a:off x="1431625" y="86346"/>
                <a:ext cx="6280750" cy="541949"/>
              </a:xfrm>
              <a:prstGeom prst="rect">
                <a:avLst/>
              </a:prstGeom>
              <a:noFill/>
            </p:spPr>
            <p:txBody>
              <a:bodyPr vert="horz" wrap="square" lIns="79507" tIns="39754" rIns="79507" bIns="39754" rtlCol="0">
                <a:spAutoFit/>
              </a:bodyPr>
              <a:lstStyle/>
              <a:p>
                <a:r>
                  <a:rPr lang="cs-CZ" sz="2000" dirty="0">
                    <a:solidFill>
                      <a:srgbClr val="FFFFFF"/>
                    </a:solidFill>
                    <a:latin typeface="Book Antiqua" pitchFamily="18" charset="0"/>
                  </a:rPr>
                  <a:t>Digitální učební </a:t>
                </a:r>
                <a:r>
                  <a:rPr lang="cs-CZ" sz="2000" dirty="0" smtClean="0">
                    <a:solidFill>
                      <a:srgbClr val="FFFFFF"/>
                    </a:solidFill>
                    <a:latin typeface="Book Antiqua" pitchFamily="18" charset="0"/>
                  </a:rPr>
                  <a:t>materiál </a:t>
                </a:r>
                <a:r>
                  <a:rPr lang="cs-CZ" sz="2000" dirty="0">
                    <a:solidFill>
                      <a:srgbClr val="FFFFFF"/>
                    </a:solidFill>
                    <a:latin typeface="Book Antiqua" pitchFamily="18" charset="0"/>
                  </a:rPr>
                  <a:t>zpracovaný v rámci projektu</a:t>
                </a:r>
              </a:p>
              <a:p>
                <a:endParaRPr lang="cs-CZ" sz="1000" dirty="0">
                  <a:solidFill>
                    <a:srgbClr val="FFFFFF"/>
                  </a:solidFill>
                  <a:latin typeface="Arial - 16"/>
                </a:endParaRPr>
              </a:p>
            </p:txBody>
          </p:sp>
          <p:grpSp>
            <p:nvGrpSpPr>
              <p:cNvPr id="10" name="Skupina 9"/>
              <p:cNvGrpSpPr/>
              <p:nvPr/>
            </p:nvGrpSpPr>
            <p:grpSpPr>
              <a:xfrm>
                <a:off x="1097280" y="689366"/>
                <a:ext cx="7150556" cy="1296144"/>
                <a:chOff x="1165860" y="692696"/>
                <a:chExt cx="7150556" cy="1296144"/>
              </a:xfrm>
            </p:grpSpPr>
            <p:sp>
              <p:nvSpPr>
                <p:cNvPr id="11" name="Obdélník 10"/>
                <p:cNvSpPr/>
                <p:nvPr/>
              </p:nvSpPr>
              <p:spPr>
                <a:xfrm>
                  <a:off x="1165860" y="692696"/>
                  <a:ext cx="7150556" cy="1296144"/>
                </a:xfrm>
                <a:prstGeom prst="rect">
                  <a:avLst/>
                </a:prstGeom>
                <a:solidFill>
                  <a:schemeClr val="bg1"/>
                </a:solidFill>
                <a:ln w="76200"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pic>
              <p:nvPicPr>
                <p:cNvPr id="12" name="Obrázek 11"/>
                <p:cNvPicPr>
                  <a:picLocks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268730" y="840842"/>
                  <a:ext cx="6853657" cy="999852"/>
                </a:xfrm>
                <a:prstGeom prst="rect">
                  <a:avLst/>
                </a:prstGeom>
                <a:solidFill>
                  <a:scrgbClr r="0" g="0" b="0">
                    <a:alpha val="0"/>
                  </a:scrgbClr>
                </a:solidFill>
              </p:spPr>
            </p:pic>
          </p:grpSp>
        </p:grpSp>
      </p:grpSp>
      <p:sp>
        <p:nvSpPr>
          <p:cNvPr id="13" name="Obdélník 12"/>
          <p:cNvSpPr/>
          <p:nvPr/>
        </p:nvSpPr>
        <p:spPr>
          <a:xfrm>
            <a:off x="539552" y="2838608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000000"/>
                </a:solidFill>
                <a:latin typeface="Book Antiqua" pitchFamily="18" charset="0"/>
              </a:rPr>
              <a:t>Šablona</a:t>
            </a:r>
            <a:r>
              <a:rPr lang="cs-CZ" dirty="0" smtClean="0">
                <a:solidFill>
                  <a:srgbClr val="000000"/>
                </a:solidFill>
                <a:latin typeface="Book Antiqua" pitchFamily="18" charset="0"/>
              </a:rPr>
              <a:t>:		III/2 </a:t>
            </a:r>
            <a:r>
              <a:rPr lang="cs-CZ" dirty="0">
                <a:solidFill>
                  <a:srgbClr val="000000"/>
                </a:solidFill>
                <a:latin typeface="Book Antiqua" pitchFamily="18" charset="0"/>
              </a:rPr>
              <a:t>Inovace a zkvalitnění výuky prostřednictvím ICT (DUM</a:t>
            </a:r>
            <a:r>
              <a:rPr lang="cs-CZ" dirty="0" smtClean="0">
                <a:solidFill>
                  <a:srgbClr val="000000"/>
                </a:solidFill>
                <a:latin typeface="Book Antiqua" pitchFamily="18" charset="0"/>
              </a:rPr>
              <a:t>)</a:t>
            </a:r>
          </a:p>
          <a:p>
            <a:r>
              <a:rPr lang="cs-CZ" dirty="0">
                <a:solidFill>
                  <a:srgbClr val="000000"/>
                </a:solidFill>
                <a:latin typeface="Book Antiqua" pitchFamily="18" charset="0"/>
              </a:rPr>
              <a:t>Sada</a:t>
            </a:r>
            <a:r>
              <a:rPr lang="cs-CZ" dirty="0" smtClean="0">
                <a:solidFill>
                  <a:srgbClr val="000000"/>
                </a:solidFill>
                <a:latin typeface="Book Antiqua" pitchFamily="18" charset="0"/>
              </a:rPr>
              <a:t>:		</a:t>
            </a:r>
            <a:r>
              <a:rPr lang="cs-CZ" b="1" dirty="0" smtClean="0">
                <a:latin typeface="Book Antiqua" pitchFamily="18" charset="0"/>
              </a:rPr>
              <a:t>VY_32_INOVACE_08_02_01</a:t>
            </a:r>
            <a:endParaRPr lang="cs-CZ" dirty="0">
              <a:solidFill>
                <a:srgbClr val="000000"/>
              </a:solidFill>
              <a:latin typeface="Book Antiqua" pitchFamily="18" charset="0"/>
            </a:endParaRPr>
          </a:p>
          <a:p>
            <a:r>
              <a:rPr lang="cs-CZ" dirty="0">
                <a:solidFill>
                  <a:srgbClr val="000000"/>
                </a:solidFill>
                <a:latin typeface="Book Antiqua" pitchFamily="18" charset="0"/>
              </a:rPr>
              <a:t>DUM</a:t>
            </a:r>
            <a:r>
              <a:rPr lang="cs-CZ" dirty="0" smtClean="0">
                <a:solidFill>
                  <a:srgbClr val="000000"/>
                </a:solidFill>
                <a:latin typeface="Book Antiqua" pitchFamily="18" charset="0"/>
              </a:rPr>
              <a:t>:		10</a:t>
            </a:r>
            <a:endParaRPr lang="cs-CZ" dirty="0">
              <a:solidFill>
                <a:srgbClr val="000000"/>
              </a:solidFill>
              <a:latin typeface="Book Antiqua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39552" y="3861049"/>
            <a:ext cx="8604448" cy="2173165"/>
          </a:xfrm>
          <a:prstGeom prst="rect">
            <a:avLst/>
          </a:prstGeom>
          <a:noFill/>
        </p:spPr>
        <p:txBody>
          <a:bodyPr vert="horz" wrap="square" lIns="79507" tIns="39754" rIns="79507" bIns="39754" rtlCol="0">
            <a:spAutoFit/>
          </a:bodyPr>
          <a:lstStyle/>
          <a:p>
            <a:r>
              <a:rPr lang="cs-CZ" dirty="0" smtClean="0">
                <a:latin typeface="Book Antiqua" pitchFamily="18" charset="0"/>
              </a:rPr>
              <a:t>Datum </a:t>
            </a:r>
            <a:r>
              <a:rPr lang="cs-CZ" dirty="0">
                <a:latin typeface="Book Antiqua" pitchFamily="18" charset="0"/>
              </a:rPr>
              <a:t>ověření ve výuce:</a:t>
            </a:r>
            <a:r>
              <a:rPr lang="cs-CZ" b="1" dirty="0">
                <a:latin typeface="Book Antiqua" pitchFamily="18" charset="0"/>
              </a:rPr>
              <a:t>	</a:t>
            </a:r>
            <a:r>
              <a:rPr lang="cs-CZ" b="1" dirty="0" smtClean="0">
                <a:latin typeface="Book Antiqua" pitchFamily="18" charset="0"/>
              </a:rPr>
              <a:t>13.12.2012</a:t>
            </a:r>
            <a:endParaRPr lang="cs-CZ" dirty="0">
              <a:latin typeface="Book Antiqua" pitchFamily="18" charset="0"/>
            </a:endParaRPr>
          </a:p>
          <a:p>
            <a:r>
              <a:rPr lang="cs-CZ" dirty="0">
                <a:latin typeface="Book Antiqua" pitchFamily="18" charset="0"/>
              </a:rPr>
              <a:t>Ročník:</a:t>
            </a:r>
            <a:r>
              <a:rPr lang="cs-CZ" b="1" dirty="0">
                <a:latin typeface="Book Antiqua" pitchFamily="18" charset="0"/>
              </a:rPr>
              <a:t>		</a:t>
            </a:r>
            <a:r>
              <a:rPr lang="cs-CZ" b="1" dirty="0" smtClean="0">
                <a:latin typeface="Book Antiqua" pitchFamily="18" charset="0"/>
              </a:rPr>
              <a:t>	6.</a:t>
            </a:r>
            <a:r>
              <a:rPr lang="cs-CZ" b="1" dirty="0">
                <a:latin typeface="Book Antiqua" pitchFamily="18" charset="0"/>
              </a:rPr>
              <a:t>					</a:t>
            </a:r>
            <a:endParaRPr lang="cs-CZ" dirty="0">
              <a:latin typeface="Book Antiqua" pitchFamily="18" charset="0"/>
            </a:endParaRPr>
          </a:p>
          <a:p>
            <a:r>
              <a:rPr lang="cs-CZ" dirty="0">
                <a:latin typeface="Book Antiqua" pitchFamily="18" charset="0"/>
              </a:rPr>
              <a:t>Jméno autora: 		</a:t>
            </a:r>
            <a:r>
              <a:rPr lang="cs-CZ" dirty="0" smtClean="0">
                <a:latin typeface="Book Antiqua" pitchFamily="18" charset="0"/>
              </a:rPr>
              <a:t>Jan </a:t>
            </a:r>
            <a:r>
              <a:rPr lang="cs-CZ" dirty="0">
                <a:latin typeface="Book Antiqua" pitchFamily="18" charset="0"/>
              </a:rPr>
              <a:t>Klimeš</a:t>
            </a:r>
          </a:p>
          <a:p>
            <a:r>
              <a:rPr lang="cs-CZ" dirty="0">
                <a:latin typeface="Book Antiqua" pitchFamily="18" charset="0"/>
              </a:rPr>
              <a:t>Vzdělávací oblast:	</a:t>
            </a:r>
            <a:r>
              <a:rPr lang="cs-CZ" dirty="0" smtClean="0">
                <a:latin typeface="Book Antiqua" pitchFamily="18" charset="0"/>
              </a:rPr>
              <a:t>Matematika </a:t>
            </a:r>
            <a:r>
              <a:rPr lang="cs-CZ" dirty="0">
                <a:latin typeface="Book Antiqua" pitchFamily="18" charset="0"/>
              </a:rPr>
              <a:t>a její aplikace </a:t>
            </a:r>
          </a:p>
          <a:p>
            <a:r>
              <a:rPr lang="cs-CZ" dirty="0">
                <a:latin typeface="Book Antiqua" pitchFamily="18" charset="0"/>
              </a:rPr>
              <a:t>Tematická oblast:		</a:t>
            </a:r>
            <a:r>
              <a:rPr lang="cs-CZ" dirty="0" smtClean="0">
                <a:solidFill>
                  <a:srgbClr val="000000"/>
                </a:solidFill>
                <a:latin typeface="Book Antiqua" pitchFamily="18" charset="0"/>
              </a:rPr>
              <a:t>Dělitelnost</a:t>
            </a:r>
            <a:endParaRPr lang="cs-CZ" dirty="0">
              <a:solidFill>
                <a:srgbClr val="000000"/>
              </a:solidFill>
              <a:latin typeface="Book Antiqua" pitchFamily="18" charset="0"/>
            </a:endParaRPr>
          </a:p>
          <a:p>
            <a:r>
              <a:rPr lang="cs-CZ" dirty="0" smtClean="0">
                <a:latin typeface="Book Antiqua" pitchFamily="18" charset="0"/>
              </a:rPr>
              <a:t>Vzdělávací </a:t>
            </a:r>
            <a:r>
              <a:rPr lang="cs-CZ" dirty="0">
                <a:latin typeface="Book Antiqua" pitchFamily="18" charset="0"/>
              </a:rPr>
              <a:t>obor:		Matematika</a:t>
            </a:r>
            <a:r>
              <a:rPr lang="cs-CZ" b="1" dirty="0">
                <a:latin typeface="Book Antiqua" pitchFamily="18" charset="0"/>
              </a:rPr>
              <a:t>		</a:t>
            </a:r>
            <a:endParaRPr lang="cs-CZ" dirty="0">
              <a:latin typeface="Book Antiqua" pitchFamily="18" charset="0"/>
            </a:endParaRPr>
          </a:p>
          <a:p>
            <a:r>
              <a:rPr lang="cs-CZ" dirty="0">
                <a:latin typeface="Book Antiqua" pitchFamily="18" charset="0"/>
              </a:rPr>
              <a:t>Téma:		</a:t>
            </a:r>
            <a:r>
              <a:rPr lang="cs-CZ" dirty="0" smtClean="0">
                <a:latin typeface="Book Antiqua" pitchFamily="18" charset="0"/>
              </a:rPr>
              <a:t>	</a:t>
            </a:r>
            <a:r>
              <a:rPr lang="cs-CZ" b="1" dirty="0" smtClean="0">
                <a:solidFill>
                  <a:srgbClr val="000000"/>
                </a:solidFill>
                <a:latin typeface="Book Antiqua" pitchFamily="18" charset="0"/>
              </a:rPr>
              <a:t>Dělitelnost – společný násobek</a:t>
            </a:r>
            <a:r>
              <a:rPr lang="cs-CZ" dirty="0">
                <a:latin typeface="Book Antiqua" pitchFamily="18" charset="0"/>
              </a:rPr>
              <a:t>		</a:t>
            </a:r>
            <a:endParaRPr lang="cs-CZ" dirty="0">
              <a:solidFill>
                <a:srgbClr val="000000"/>
              </a:solidFill>
              <a:latin typeface="Book Antiqua" pitchFamily="18" charset="0"/>
            </a:endParaRPr>
          </a:p>
          <a:p>
            <a:r>
              <a:rPr lang="cs-CZ" sz="1000" dirty="0" smtClean="0">
                <a:solidFill>
                  <a:srgbClr val="000000"/>
                </a:solidFill>
                <a:latin typeface="Arial - 16"/>
              </a:rPr>
              <a:t>	</a:t>
            </a:r>
            <a:endParaRPr lang="cs-CZ" sz="1000" dirty="0">
              <a:solidFill>
                <a:srgbClr val="000000"/>
              </a:solidFill>
              <a:latin typeface="Arial - 16"/>
            </a:endParaRPr>
          </a:p>
        </p:txBody>
      </p:sp>
    </p:spTree>
    <p:extLst>
      <p:ext uri="{BB962C8B-B14F-4D97-AF65-F5344CB8AC3E}">
        <p14:creationId xmlns:p14="http://schemas.microsoft.com/office/powerpoint/2010/main" val="37731037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5298" y="1268760"/>
            <a:ext cx="9073008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b="1" dirty="0" smtClean="0">
                <a:latin typeface="Book Antiqua" pitchFamily="18" charset="0"/>
              </a:rPr>
              <a:t>Podrobnější </a:t>
            </a:r>
            <a:r>
              <a:rPr lang="cs-CZ" sz="1400" b="1" dirty="0">
                <a:latin typeface="Book Antiqua" pitchFamily="18" charset="0"/>
              </a:rPr>
              <a:t>popis, co je cílem a obsahem</a:t>
            </a:r>
            <a:r>
              <a:rPr lang="cs-CZ" sz="1400" b="1" dirty="0" smtClean="0">
                <a:latin typeface="Book Antiqua" pitchFamily="18" charset="0"/>
              </a:rPr>
              <a:t>:</a:t>
            </a:r>
          </a:p>
          <a:p>
            <a:r>
              <a:rPr lang="cs-CZ" sz="1400" dirty="0" smtClean="0">
                <a:latin typeface="Book Antiqua" pitchFamily="18" charset="0"/>
              </a:rPr>
              <a:t>	Procvičení schopnost využití znalosti násobků a </a:t>
            </a:r>
            <a:r>
              <a:rPr lang="cs-CZ" sz="1400" dirty="0" err="1" smtClean="0">
                <a:latin typeface="Book Antiqua" pitchFamily="18" charset="0"/>
              </a:rPr>
              <a:t>dělitelůa</a:t>
            </a:r>
            <a:r>
              <a:rPr lang="cs-CZ" sz="1400" dirty="0" smtClean="0">
                <a:latin typeface="Book Antiqua" pitchFamily="18" charset="0"/>
              </a:rPr>
              <a:t> jejich aplikace ve slovních úlohách</a:t>
            </a:r>
          </a:p>
          <a:p>
            <a:endParaRPr lang="cs-CZ" sz="1400" dirty="0">
              <a:latin typeface="Book Antiqua" pitchFamily="18" charset="0"/>
            </a:endParaRPr>
          </a:p>
          <a:p>
            <a:r>
              <a:rPr lang="cs-CZ" sz="1400" b="1" dirty="0" smtClean="0">
                <a:latin typeface="Book Antiqua" pitchFamily="18" charset="0"/>
              </a:rPr>
              <a:t>Konkrétně</a:t>
            </a:r>
            <a:r>
              <a:rPr lang="cs-CZ" sz="1400" b="1" dirty="0">
                <a:latin typeface="Book Antiqua" pitchFamily="18" charset="0"/>
              </a:rPr>
              <a:t>:	</a:t>
            </a:r>
            <a:endParaRPr lang="cs-CZ" sz="1400" dirty="0" smtClean="0">
              <a:latin typeface="Book Antiqua" pitchFamily="18" charset="0"/>
            </a:endParaRPr>
          </a:p>
          <a:p>
            <a:r>
              <a:rPr lang="cs-CZ" sz="1400" b="1" dirty="0">
                <a:latin typeface="Book Antiqua" pitchFamily="18" charset="0"/>
              </a:rPr>
              <a:t>	</a:t>
            </a:r>
            <a:r>
              <a:rPr lang="cs-CZ" sz="1400" dirty="0" smtClean="0">
                <a:latin typeface="Book Antiqua" pitchFamily="18" charset="0"/>
              </a:rPr>
              <a:t>Společný násobek a dělitel dvou a více čísel, </a:t>
            </a:r>
          </a:p>
          <a:p>
            <a:r>
              <a:rPr lang="cs-CZ" sz="1400" dirty="0">
                <a:latin typeface="Book Antiqua" pitchFamily="18" charset="0"/>
              </a:rPr>
              <a:t>	</a:t>
            </a:r>
            <a:r>
              <a:rPr lang="cs-CZ" sz="1400" dirty="0" smtClean="0">
                <a:latin typeface="Book Antiqua" pitchFamily="18" charset="0"/>
              </a:rPr>
              <a:t>uplatnění znalostí ve slovních úlohách</a:t>
            </a:r>
          </a:p>
          <a:p>
            <a:r>
              <a:rPr lang="cs-CZ" sz="1400" b="1" dirty="0" smtClean="0">
                <a:latin typeface="Book Antiqua" pitchFamily="18" charset="0"/>
              </a:rPr>
              <a:t>Způsob </a:t>
            </a:r>
            <a:r>
              <a:rPr lang="cs-CZ" sz="1400" b="1" dirty="0">
                <a:latin typeface="Book Antiqua" pitchFamily="18" charset="0"/>
              </a:rPr>
              <a:t>využití:	</a:t>
            </a:r>
            <a:endParaRPr lang="cs-CZ" sz="1400" b="1" dirty="0" smtClean="0">
              <a:latin typeface="Book Antiqua" pitchFamily="18" charset="0"/>
            </a:endParaRPr>
          </a:p>
          <a:p>
            <a:r>
              <a:rPr lang="cs-CZ" sz="1400" b="1" dirty="0">
                <a:latin typeface="Book Antiqua" pitchFamily="18" charset="0"/>
              </a:rPr>
              <a:t>	</a:t>
            </a:r>
            <a:r>
              <a:rPr lang="cs-CZ" sz="1400" dirty="0" smtClean="0">
                <a:latin typeface="Book Antiqua" pitchFamily="18" charset="0"/>
              </a:rPr>
              <a:t>Vyučující zopakuje rozdíl mezi dělitelem a násobkem, </a:t>
            </a:r>
          </a:p>
          <a:p>
            <a:r>
              <a:rPr lang="cs-CZ" sz="1400" dirty="0">
                <a:latin typeface="Book Antiqua" pitchFamily="18" charset="0"/>
              </a:rPr>
              <a:t>	</a:t>
            </a:r>
            <a:r>
              <a:rPr lang="cs-CZ" sz="1400" dirty="0" smtClean="0">
                <a:latin typeface="Book Antiqua" pitchFamily="18" charset="0"/>
              </a:rPr>
              <a:t>připomene některé základní znaky dělitelnosti (2, 3 a 5),</a:t>
            </a:r>
          </a:p>
          <a:p>
            <a:r>
              <a:rPr lang="cs-CZ" sz="1400" dirty="0" smtClean="0">
                <a:latin typeface="Book Antiqua" pitchFamily="18" charset="0"/>
              </a:rPr>
              <a:t>  	následně předvede základní postupy řešení na typických úlohách.</a:t>
            </a:r>
          </a:p>
          <a:p>
            <a:r>
              <a:rPr lang="cs-CZ" sz="1400" dirty="0">
                <a:latin typeface="Book Antiqua" pitchFamily="18" charset="0"/>
              </a:rPr>
              <a:t>	</a:t>
            </a:r>
            <a:r>
              <a:rPr lang="cs-CZ" sz="1400" dirty="0" smtClean="0">
                <a:latin typeface="Book Antiqua" pitchFamily="18" charset="0"/>
              </a:rPr>
              <a:t>Poté </a:t>
            </a:r>
            <a:r>
              <a:rPr lang="cs-CZ" sz="1400" b="1" dirty="0" smtClean="0">
                <a:latin typeface="Book Antiqua" pitchFamily="18" charset="0"/>
              </a:rPr>
              <a:t>ž</a:t>
            </a:r>
            <a:r>
              <a:rPr lang="cs-CZ" sz="1400" dirty="0" smtClean="0">
                <a:latin typeface="Book Antiqua" pitchFamily="18" charset="0"/>
              </a:rPr>
              <a:t>áci </a:t>
            </a:r>
            <a:r>
              <a:rPr lang="cs-CZ" sz="1400" dirty="0">
                <a:latin typeface="Book Antiqua" pitchFamily="18" charset="0"/>
              </a:rPr>
              <a:t>obdrží zadání </a:t>
            </a:r>
            <a:r>
              <a:rPr lang="cs-CZ" sz="1400" dirty="0" smtClean="0">
                <a:latin typeface="Book Antiqua" pitchFamily="18" charset="0"/>
              </a:rPr>
              <a:t>dalších podobných příkladů a společně nebo samostatně je řeší.</a:t>
            </a:r>
          </a:p>
          <a:p>
            <a:r>
              <a:rPr lang="cs-CZ" sz="1400" dirty="0" smtClean="0">
                <a:latin typeface="Book Antiqua" pitchFamily="18" charset="0"/>
              </a:rPr>
              <a:t>	Správné </a:t>
            </a:r>
            <a:r>
              <a:rPr lang="cs-CZ" sz="1400" dirty="0">
                <a:latin typeface="Book Antiqua" pitchFamily="18" charset="0"/>
              </a:rPr>
              <a:t>řešení lze </a:t>
            </a:r>
            <a:r>
              <a:rPr lang="cs-CZ" sz="1400" dirty="0" smtClean="0">
                <a:latin typeface="Book Antiqua" pitchFamily="18" charset="0"/>
              </a:rPr>
              <a:t>poté vysvětlit </a:t>
            </a:r>
            <a:r>
              <a:rPr lang="cs-CZ" sz="1400" dirty="0">
                <a:latin typeface="Book Antiqua" pitchFamily="18" charset="0"/>
              </a:rPr>
              <a:t>za využití interaktivní </a:t>
            </a:r>
            <a:r>
              <a:rPr lang="cs-CZ" sz="1400" dirty="0" smtClean="0">
                <a:latin typeface="Book Antiqua" pitchFamily="18" charset="0"/>
              </a:rPr>
              <a:t>tabule nebo projektoru.</a:t>
            </a:r>
          </a:p>
          <a:p>
            <a:r>
              <a:rPr lang="cs-CZ" sz="1400" b="1" dirty="0" smtClean="0">
                <a:latin typeface="Book Antiqua" pitchFamily="18" charset="0"/>
              </a:rPr>
              <a:t>Čas:</a:t>
            </a:r>
            <a:r>
              <a:rPr lang="cs-CZ" sz="1400" dirty="0" smtClean="0">
                <a:latin typeface="Book Antiqua" pitchFamily="18" charset="0"/>
              </a:rPr>
              <a:t>	Vyučovací hodina (lze upravit dle vyspělosti žáků)</a:t>
            </a:r>
            <a:endParaRPr lang="cs-CZ" sz="1400" dirty="0">
              <a:latin typeface="Book Antiqua" pitchFamily="18" charset="0"/>
            </a:endParaRPr>
          </a:p>
          <a:p>
            <a:endParaRPr lang="cs-CZ" sz="1400" b="1" dirty="0" smtClean="0">
              <a:latin typeface="Book Antiqua" pitchFamily="18" charset="0"/>
            </a:endParaRPr>
          </a:p>
          <a:p>
            <a:r>
              <a:rPr lang="cs-CZ" sz="1400" b="1" dirty="0" smtClean="0">
                <a:latin typeface="Book Antiqua" pitchFamily="18" charset="0"/>
              </a:rPr>
              <a:t>Očekávané </a:t>
            </a:r>
            <a:r>
              <a:rPr lang="cs-CZ" sz="1400" b="1" dirty="0">
                <a:latin typeface="Book Antiqua" pitchFamily="18" charset="0"/>
              </a:rPr>
              <a:t>výstupy:</a:t>
            </a:r>
            <a:endParaRPr lang="cs-CZ" sz="1400" dirty="0">
              <a:latin typeface="Book Antiqua" pitchFamily="18" charset="0"/>
            </a:endParaRPr>
          </a:p>
          <a:p>
            <a:r>
              <a:rPr lang="cs-CZ" sz="1400" dirty="0" smtClean="0">
                <a:latin typeface="Book Antiqua" pitchFamily="18" charset="0"/>
              </a:rPr>
              <a:t>	Žáci jsou schopni aplikovat </a:t>
            </a:r>
            <a:r>
              <a:rPr lang="cs-CZ" sz="1400" dirty="0">
                <a:latin typeface="Book Antiqua" pitchFamily="18" charset="0"/>
              </a:rPr>
              <a:t>znalost pojmu poměr </a:t>
            </a:r>
            <a:r>
              <a:rPr lang="cs-CZ" sz="1400" dirty="0" smtClean="0">
                <a:latin typeface="Book Antiqua" pitchFamily="18" charset="0"/>
              </a:rPr>
              <a:t>při řešení slovních úloh</a:t>
            </a:r>
          </a:p>
          <a:p>
            <a:endParaRPr lang="cs-CZ" sz="1400" dirty="0">
              <a:latin typeface="Book Antiqua" pitchFamily="18" charset="0"/>
            </a:endParaRPr>
          </a:p>
          <a:p>
            <a:r>
              <a:rPr lang="cs-CZ" sz="1400" b="1" dirty="0">
                <a:latin typeface="Book Antiqua" pitchFamily="18" charset="0"/>
              </a:rPr>
              <a:t>Druh výukového zdroje:</a:t>
            </a:r>
            <a:endParaRPr lang="cs-CZ" sz="1400" dirty="0">
              <a:latin typeface="Book Antiqua" pitchFamily="18" charset="0"/>
            </a:endParaRPr>
          </a:p>
          <a:p>
            <a:r>
              <a:rPr lang="cs-CZ" sz="1400" dirty="0" smtClean="0">
                <a:latin typeface="Book Antiqua" pitchFamily="18" charset="0"/>
              </a:rPr>
              <a:t>	Výukový </a:t>
            </a:r>
            <a:r>
              <a:rPr lang="cs-CZ" sz="1400" dirty="0">
                <a:latin typeface="Book Antiqua" pitchFamily="18" charset="0"/>
              </a:rPr>
              <a:t>software a interaktivní tabule</a:t>
            </a:r>
          </a:p>
          <a:p>
            <a:r>
              <a:rPr lang="cs-CZ" sz="1400" b="1" dirty="0">
                <a:latin typeface="Book Antiqua" pitchFamily="18" charset="0"/>
              </a:rPr>
              <a:t>Klíčová slova:</a:t>
            </a:r>
            <a:endParaRPr lang="cs-CZ" sz="1400" dirty="0">
              <a:latin typeface="Book Antiqua" pitchFamily="18" charset="0"/>
            </a:endParaRPr>
          </a:p>
          <a:p>
            <a:r>
              <a:rPr lang="cs-CZ" dirty="0" smtClean="0">
                <a:latin typeface="Book Antiqua" pitchFamily="18" charset="0"/>
              </a:rPr>
              <a:t>	dělitelnost, násobek, společný násobek, slovní úlohy</a:t>
            </a:r>
            <a:endParaRPr lang="cs-CZ" dirty="0">
              <a:latin typeface="Book Antiqua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275856" y="404664"/>
            <a:ext cx="25922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>
                <a:latin typeface="Book Antiqua" pitchFamily="18" charset="0"/>
              </a:rPr>
              <a:t>ANOTACE</a:t>
            </a:r>
            <a:r>
              <a:rPr lang="cs-CZ" b="1" dirty="0"/>
              <a:t>	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48409" y="6021288"/>
            <a:ext cx="88667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latin typeface="Book Antiqua" pitchFamily="18" charset="0"/>
              </a:rPr>
              <a:t>Škola:	</a:t>
            </a:r>
            <a:endParaRPr lang="cs-CZ" dirty="0">
              <a:latin typeface="Book Antiqua" pitchFamily="18" charset="0"/>
            </a:endParaRPr>
          </a:p>
          <a:p>
            <a:r>
              <a:rPr lang="cs-CZ" b="1" dirty="0">
                <a:latin typeface="Book Antiqua" pitchFamily="18" charset="0"/>
              </a:rPr>
              <a:t>Základní škola Brno, Tuháčkova 25, příspěvková organizace </a:t>
            </a:r>
            <a:endParaRPr lang="cs-CZ" dirty="0"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97603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7200" b="1" dirty="0" smtClean="0">
                <a:latin typeface="Bookman Old Style" pitchFamily="18" charset="0"/>
              </a:rPr>
              <a:t>Dělitelnost</a:t>
            </a:r>
            <a:endParaRPr lang="cs-CZ" sz="7200" b="1" dirty="0">
              <a:latin typeface="Bookman Old Style" pitchFamily="18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Bookman Old Style" pitchFamily="18" charset="0"/>
              </a:rPr>
              <a:t>Slovní úlohy na společný násobek</a:t>
            </a:r>
          </a:p>
          <a:p>
            <a:r>
              <a:rPr lang="cs-CZ" sz="1600" dirty="0" smtClean="0">
                <a:solidFill>
                  <a:schemeClr val="tx1"/>
                </a:solidFill>
                <a:latin typeface="Bookman Old Style" pitchFamily="18" charset="0"/>
              </a:rPr>
              <a:t>Vzorové řešení + příklady k řešení</a:t>
            </a:r>
            <a:endParaRPr lang="cs-CZ" sz="16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Bookman Old Style" pitchFamily="18" charset="0"/>
              </a:rPr>
              <a:t>Základní pojmy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Bookman Old Style" pitchFamily="18" charset="0"/>
              </a:rPr>
              <a:t>NÁSOBEK…číslo vznikne násobením daného čísla libovolným přirozeným číslem (např. 35 je násobkem čísla 7)</a:t>
            </a:r>
          </a:p>
          <a:p>
            <a:pPr marL="0" indent="0">
              <a:buNone/>
            </a:pPr>
            <a:endParaRPr lang="cs-CZ" dirty="0" smtClean="0">
              <a:latin typeface="Bookman Old Style" pitchFamily="18" charset="0"/>
            </a:endParaRPr>
          </a:p>
          <a:p>
            <a:r>
              <a:rPr lang="cs-CZ" dirty="0" smtClean="0">
                <a:latin typeface="Bookman Old Style" pitchFamily="18" charset="0"/>
              </a:rPr>
              <a:t>SPOLEČNÝ NÁSOBEK více čísel je násobkem každého z daných čísel (např. společným násobkem čísel 12 a 15 je číslo 60)</a:t>
            </a:r>
          </a:p>
          <a:p>
            <a:pPr>
              <a:buNone/>
            </a:pPr>
            <a:endParaRPr lang="cs-CZ" dirty="0" smtClean="0">
              <a:latin typeface="Baveuse" pitchFamily="2" charset="-18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Bookman Old Style" pitchFamily="18" charset="0"/>
              </a:rPr>
              <a:t>Vzorový příklad č.1</a:t>
            </a:r>
            <a:endParaRPr lang="cs-CZ" b="1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980728"/>
            <a:ext cx="8229600" cy="142876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>
                <a:latin typeface="Calisto MT" pitchFamily="18" charset="0"/>
              </a:rPr>
              <a:t>	</a:t>
            </a:r>
            <a:r>
              <a:rPr lang="cs-CZ" sz="2600" dirty="0" smtClean="0">
                <a:latin typeface="Bookman Old Style" pitchFamily="18" charset="0"/>
              </a:rPr>
              <a:t>Z konečné vyjíždějí zároveň autobusy linky číslo 41 a 71 v 6 hodin ráno. Linka číslo 41 má interval 21 minut a linka číslo 71 28 minut. Za jak dlouho vyjedou opět současně? V kolik hodin to bude? </a:t>
            </a:r>
            <a:endParaRPr lang="cs-CZ" sz="2600" dirty="0">
              <a:latin typeface="Bookman Old Style" pitchFamily="18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500034" y="2285992"/>
            <a:ext cx="8229600" cy="7969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Řešení</a:t>
            </a: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28596" y="2928934"/>
            <a:ext cx="8229600" cy="371477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sto MT" pitchFamily="18" charset="0"/>
                <a:ea typeface="+mn-ea"/>
                <a:cs typeface="+mn-cs"/>
              </a:rPr>
              <a:t>	Odjezdy busu č.41(doba od 6:00)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3200" dirty="0" smtClean="0">
                <a:latin typeface="Calisto MT" pitchFamily="18" charset="0"/>
              </a:rPr>
              <a:t>0, 21, 42, 63, </a:t>
            </a:r>
            <a:r>
              <a:rPr lang="cs-CZ" sz="3200" b="1" dirty="0" smtClean="0">
                <a:latin typeface="Calisto MT" pitchFamily="18" charset="0"/>
              </a:rPr>
              <a:t>84</a:t>
            </a:r>
            <a:r>
              <a:rPr lang="cs-CZ" sz="3200" dirty="0" smtClean="0">
                <a:latin typeface="Calisto MT" pitchFamily="18" charset="0"/>
              </a:rPr>
              <a:t>, 105, 126, 147…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sto MT" pitchFamily="18" charset="0"/>
              <a:ea typeface="+mn-ea"/>
              <a:cs typeface="+mn-cs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kumimoji="0" lang="cs-CZ" sz="2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	</a:t>
            </a:r>
            <a:r>
              <a:rPr lang="cs-CZ" sz="2800" dirty="0">
                <a:latin typeface="Calisto MT" pitchFamily="18" charset="0"/>
              </a:rPr>
              <a:t>Odjezdy busu </a:t>
            </a:r>
            <a:r>
              <a:rPr lang="cs-CZ" sz="2800" dirty="0" smtClean="0">
                <a:latin typeface="Calisto MT" pitchFamily="18" charset="0"/>
              </a:rPr>
              <a:t>č.71(doba </a:t>
            </a:r>
            <a:r>
              <a:rPr lang="cs-CZ" sz="2800" dirty="0">
                <a:latin typeface="Calisto MT" pitchFamily="18" charset="0"/>
              </a:rPr>
              <a:t>od 6:00)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0, 14, 28, 42, 56, 70, </a:t>
            </a:r>
            <a:r>
              <a:rPr kumimoji="0" lang="cs-CZ" sz="2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84</a:t>
            </a:r>
            <a:r>
              <a:rPr kumimoji="0" lang="cs-CZ" sz="2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, 98, 112, 126, 140…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600" dirty="0" smtClean="0">
                <a:latin typeface="Bookman Old Style" pitchFamily="18" charset="0"/>
              </a:rPr>
              <a:t>Společný odjezd budou mít opět </a:t>
            </a:r>
            <a:r>
              <a:rPr lang="cs-CZ" sz="2600" b="1" dirty="0" smtClean="0">
                <a:latin typeface="Bookman Old Style" pitchFamily="18" charset="0"/>
              </a:rPr>
              <a:t>za 84 minut</a:t>
            </a:r>
            <a:r>
              <a:rPr lang="cs-CZ" sz="2600" dirty="0" smtClean="0">
                <a:latin typeface="Bookman Old Style" pitchFamily="18" charset="0"/>
              </a:rPr>
              <a:t>, což je v </a:t>
            </a:r>
            <a:r>
              <a:rPr lang="cs-CZ" sz="2600" b="1" dirty="0" smtClean="0">
                <a:latin typeface="Bookman Old Style" pitchFamily="18" charset="0"/>
              </a:rPr>
              <a:t>7:24</a:t>
            </a:r>
            <a:endParaRPr lang="cs-CZ" sz="2600" b="1" dirty="0">
              <a:latin typeface="Bookman Old Style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41 – 6:00,6:21,6:42,7:03,</a:t>
            </a:r>
            <a:r>
              <a:rPr kumimoji="0" lang="cs-CZ" sz="24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7:24</a:t>
            </a:r>
            <a:r>
              <a:rPr kumimoji="0" lang="cs-CZ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,7:45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400" dirty="0" smtClean="0">
                <a:latin typeface="Bookman Old Style" pitchFamily="18" charset="0"/>
              </a:rPr>
              <a:t>71 – 6:00,6:28, 6:56, </a:t>
            </a:r>
            <a:r>
              <a:rPr lang="cs-CZ" sz="2400" b="1" dirty="0" smtClean="0">
                <a:latin typeface="Bookman Old Style" pitchFamily="18" charset="0"/>
              </a:rPr>
              <a:t>7:24</a:t>
            </a:r>
            <a:r>
              <a:rPr lang="cs-CZ" sz="2400" dirty="0" smtClean="0">
                <a:latin typeface="Bookman Old Style" pitchFamily="18" charset="0"/>
              </a:rPr>
              <a:t>,7:52</a:t>
            </a:r>
            <a:endParaRPr kumimoji="0" lang="cs-CZ" sz="24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2218258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Bookman Old Style" pitchFamily="18" charset="0"/>
              </a:rPr>
              <a:t>K řešení tohoto příkladu můžeme také použít postup pro hledání nejmenšího společného násobku dvou čísel pomocí rozkladu čísla na prvočinitele.</a:t>
            </a:r>
            <a:endParaRPr lang="cs-CZ" sz="2400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492896"/>
            <a:ext cx="8229600" cy="3633267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Najdi nejmenší společný násobek čísel 21 a 28.</a:t>
            </a:r>
          </a:p>
          <a:p>
            <a:pPr>
              <a:buNone/>
            </a:pPr>
            <a:r>
              <a:rPr lang="cs-CZ" dirty="0" smtClean="0"/>
              <a:t>	21 = </a:t>
            </a:r>
            <a:r>
              <a:rPr lang="cs-CZ" u="sng" dirty="0" smtClean="0"/>
              <a:t>3</a:t>
            </a:r>
            <a:r>
              <a:rPr lang="cs-CZ" dirty="0" smtClean="0"/>
              <a:t> ∙  </a:t>
            </a:r>
            <a:r>
              <a:rPr lang="cs-CZ" u="sng" dirty="0" smtClean="0"/>
              <a:t>7</a:t>
            </a:r>
          </a:p>
          <a:p>
            <a:pPr>
              <a:buNone/>
            </a:pPr>
            <a:r>
              <a:rPr lang="cs-CZ" dirty="0" smtClean="0"/>
              <a:t>	28 = </a:t>
            </a:r>
            <a:r>
              <a:rPr lang="cs-CZ" u="sng" dirty="0"/>
              <a:t>2</a:t>
            </a:r>
            <a:r>
              <a:rPr lang="cs-CZ" dirty="0"/>
              <a:t> ∙ </a:t>
            </a:r>
            <a:r>
              <a:rPr lang="cs-CZ" u="sng" dirty="0" smtClean="0"/>
              <a:t>2</a:t>
            </a:r>
            <a:r>
              <a:rPr lang="cs-CZ" dirty="0" smtClean="0"/>
              <a:t> ∙ </a:t>
            </a:r>
            <a:r>
              <a:rPr lang="cs-CZ" strike="dblStrike" dirty="0" smtClean="0"/>
              <a:t>7</a:t>
            </a:r>
          </a:p>
          <a:p>
            <a:pPr>
              <a:buNone/>
            </a:pPr>
            <a:r>
              <a:rPr lang="cs-CZ" dirty="0" smtClean="0"/>
              <a:t>n (21;14) = 3 ∙ 7 </a:t>
            </a:r>
            <a:r>
              <a:rPr lang="cs-CZ" dirty="0"/>
              <a:t>∙ </a:t>
            </a:r>
            <a:r>
              <a:rPr lang="cs-CZ" dirty="0" smtClean="0"/>
              <a:t>2 ∙ 2= 84</a:t>
            </a:r>
          </a:p>
          <a:p>
            <a:pPr>
              <a:buNone/>
            </a:pPr>
            <a:r>
              <a:rPr lang="cs-CZ" dirty="0" smtClean="0"/>
              <a:t>Nejmenším společným násobkem čísel 21 a 28 je číslo 84.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Bookman Old Style" pitchFamily="18" charset="0"/>
              </a:rPr>
              <a:t>Vzorový příklad č.2</a:t>
            </a:r>
            <a:endParaRPr lang="cs-CZ" b="1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1000108"/>
            <a:ext cx="8229600" cy="1428760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dirty="0" smtClean="0">
                <a:latin typeface="Calisto MT" pitchFamily="18" charset="0"/>
              </a:rPr>
              <a:t>	</a:t>
            </a:r>
            <a:r>
              <a:rPr lang="cs-CZ" sz="2600" dirty="0" smtClean="0">
                <a:latin typeface="Bookman Old Style" pitchFamily="18" charset="0"/>
              </a:rPr>
              <a:t>Mažoretky musí sestavit družstvo, které bude nastupovat ve 4-stupech, 5-ti stupech i v 6-ti stupech. Jaký je nejmenší možný </a:t>
            </a:r>
            <a:r>
              <a:rPr lang="cs-CZ" sz="2600" smtClean="0">
                <a:latin typeface="Bookman Old Style" pitchFamily="18" charset="0"/>
              </a:rPr>
              <a:t>počet mažoretek?</a:t>
            </a:r>
            <a:endParaRPr lang="cs-CZ" sz="2600" dirty="0" smtClean="0">
              <a:latin typeface="Bookman Old Style" pitchFamily="18" charset="0"/>
            </a:endParaRPr>
          </a:p>
          <a:p>
            <a:pPr>
              <a:buNone/>
            </a:pPr>
            <a:endParaRPr lang="cs-CZ" sz="2600" dirty="0">
              <a:latin typeface="Bookman Old Style" pitchFamily="18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500034" y="2285992"/>
            <a:ext cx="8229600" cy="7969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Řešení</a:t>
            </a: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28596" y="2928934"/>
            <a:ext cx="8229600" cy="3714776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sto MT" pitchFamily="18" charset="0"/>
                <a:ea typeface="+mn-ea"/>
                <a:cs typeface="+mn-cs"/>
              </a:rPr>
              <a:t>	</a:t>
            </a: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1.	Zápis:		</a:t>
            </a:r>
            <a:r>
              <a:rPr lang="cs-CZ" sz="2600" dirty="0" smtClean="0">
                <a:latin typeface="Bookman Old Style" pitchFamily="18" charset="0"/>
              </a:rPr>
              <a:t>1.prkno. . . 180 cm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600" dirty="0" smtClean="0">
                <a:latin typeface="Bookman Old Style" pitchFamily="18" charset="0"/>
              </a:rPr>
              <a:t>				2.prkno. . . 120 cm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600" dirty="0" smtClean="0">
                <a:latin typeface="Bookman Old Style" pitchFamily="18" charset="0"/>
              </a:rPr>
              <a:t>				3.prkno. . . 300 cm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600" dirty="0" smtClean="0">
                <a:latin typeface="Bookman Old Style" pitchFamily="18" charset="0"/>
              </a:rPr>
              <a:t>				délka police…x cm</a:t>
            </a:r>
            <a:endParaRPr kumimoji="0" lang="cs-CZ" sz="26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  <a:p>
            <a:pPr marL="342900" lvl="0" indent="-342900">
              <a:spcBef>
                <a:spcPct val="20000"/>
              </a:spcBef>
            </a:pPr>
            <a:r>
              <a:rPr lang="cs-CZ" sz="2600" baseline="0" dirty="0">
                <a:latin typeface="Bookman Old Style" pitchFamily="18" charset="0"/>
              </a:rPr>
              <a:t>	</a:t>
            </a:r>
            <a:r>
              <a:rPr kumimoji="0" lang="cs-CZ" sz="2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2.	Výpočet:	délka police musí být dělitelem</a:t>
            </a:r>
          </a:p>
          <a:p>
            <a:pPr marL="342900" lvl="0" indent="-342900">
              <a:spcBef>
                <a:spcPct val="20000"/>
              </a:spcBef>
            </a:pPr>
            <a:r>
              <a:rPr lang="cs-CZ" sz="2600" dirty="0" smtClean="0">
                <a:latin typeface="Bookman Old Style" pitchFamily="18" charset="0"/>
              </a:rPr>
              <a:t>				</a:t>
            </a:r>
            <a:r>
              <a:rPr kumimoji="0" lang="cs-CZ" sz="2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 délky každé police</a:t>
            </a:r>
          </a:p>
          <a:p>
            <a:pPr marL="342900" lvl="0" indent="-342900">
              <a:spcBef>
                <a:spcPct val="20000"/>
              </a:spcBef>
            </a:pPr>
            <a:r>
              <a:rPr lang="cs-CZ" sz="2600" dirty="0" smtClean="0">
                <a:latin typeface="Bookman Old Style" pitchFamily="18" charset="0"/>
              </a:rPr>
              <a:t>		D</a:t>
            </a:r>
            <a:r>
              <a:rPr lang="cs-CZ" sz="2600" baseline="-25000" dirty="0" smtClean="0">
                <a:latin typeface="Bookman Old Style" pitchFamily="18" charset="0"/>
              </a:rPr>
              <a:t>180</a:t>
            </a:r>
            <a:r>
              <a:rPr lang="cs-CZ" sz="2600" dirty="0" smtClean="0">
                <a:latin typeface="Bookman Old Style" pitchFamily="18" charset="0"/>
              </a:rPr>
              <a:t> = 1,2,3,4,5,6,9,10,18,20,30,60,180</a:t>
            </a:r>
          </a:p>
          <a:p>
            <a:pPr marL="342900" lvl="0" indent="-342900">
              <a:spcBef>
                <a:spcPct val="20000"/>
              </a:spcBef>
            </a:pPr>
            <a:r>
              <a:rPr kumimoji="0" lang="cs-CZ" sz="2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		</a:t>
            </a:r>
            <a:r>
              <a:rPr lang="cs-CZ" sz="2600" dirty="0" smtClean="0">
                <a:latin typeface="Bookman Old Style" pitchFamily="18" charset="0"/>
              </a:rPr>
              <a:t>D</a:t>
            </a:r>
            <a:r>
              <a:rPr lang="cs-CZ" sz="2600" baseline="-25000" dirty="0" smtClean="0">
                <a:latin typeface="Bookman Old Style" pitchFamily="18" charset="0"/>
              </a:rPr>
              <a:t>120</a:t>
            </a:r>
            <a:r>
              <a:rPr lang="cs-CZ" sz="2600" dirty="0" smtClean="0">
                <a:latin typeface="Bookman Old Style" pitchFamily="18" charset="0"/>
              </a:rPr>
              <a:t> = 1,2,3,4,5,6,10,20,30,40,60,120</a:t>
            </a:r>
          </a:p>
          <a:p>
            <a:pPr marL="342900" lvl="0" indent="-342900">
              <a:spcBef>
                <a:spcPct val="20000"/>
              </a:spcBef>
            </a:pPr>
            <a:r>
              <a:rPr kumimoji="0" lang="cs-CZ" sz="2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		</a:t>
            </a:r>
            <a:r>
              <a:rPr lang="cs-CZ" sz="2600" dirty="0" smtClean="0">
                <a:latin typeface="Bookman Old Style" pitchFamily="18" charset="0"/>
              </a:rPr>
              <a:t>D</a:t>
            </a:r>
            <a:r>
              <a:rPr lang="cs-CZ" sz="2600" baseline="-25000" dirty="0" smtClean="0">
                <a:latin typeface="Bookman Old Style" pitchFamily="18" charset="0"/>
              </a:rPr>
              <a:t>300</a:t>
            </a:r>
            <a:r>
              <a:rPr lang="cs-CZ" sz="2600" dirty="0" smtClean="0">
                <a:latin typeface="Bookman Old Style" pitchFamily="18" charset="0"/>
              </a:rPr>
              <a:t> = 1,2,3,4,5,6,10,15,20,25,30,50,60,75,100,150,300</a:t>
            </a:r>
          </a:p>
          <a:p>
            <a:pPr marL="342900" lvl="0" indent="-342900">
              <a:spcBef>
                <a:spcPct val="20000"/>
              </a:spcBef>
            </a:pPr>
            <a:r>
              <a:rPr kumimoji="0" lang="cs-CZ" sz="2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		největší společný dělitel je číslo 60…to je délka police</a:t>
            </a:r>
          </a:p>
          <a:p>
            <a:pPr marL="342900" lvl="0" indent="-342900">
              <a:spcBef>
                <a:spcPct val="20000"/>
              </a:spcBef>
            </a:pPr>
            <a:r>
              <a:rPr lang="cs-CZ" sz="2600" dirty="0" smtClean="0">
                <a:latin typeface="Bookman Old Style" pitchFamily="18" charset="0"/>
              </a:rPr>
              <a:t>		počet polic:	1.prkno..180 = </a:t>
            </a:r>
            <a:r>
              <a:rPr lang="cs-CZ" sz="2600" b="1" dirty="0" smtClean="0">
                <a:latin typeface="Bookman Old Style" pitchFamily="18" charset="0"/>
              </a:rPr>
              <a:t>3</a:t>
            </a:r>
            <a:r>
              <a:rPr lang="cs-CZ" sz="2600" dirty="0" smtClean="0">
                <a:latin typeface="Bookman Old Style" pitchFamily="18" charset="0"/>
              </a:rPr>
              <a:t>∙60</a:t>
            </a:r>
          </a:p>
          <a:p>
            <a:pPr marL="342900" lvl="0" indent="-342900">
              <a:spcBef>
                <a:spcPct val="20000"/>
              </a:spcBef>
            </a:pPr>
            <a:r>
              <a:rPr kumimoji="0" lang="cs-CZ" sz="2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				2.prkno..120 = </a:t>
            </a:r>
            <a:r>
              <a:rPr kumimoji="0" lang="cs-CZ" sz="2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2</a:t>
            </a:r>
            <a:r>
              <a:rPr kumimoji="0" lang="cs-CZ" sz="2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∙60</a:t>
            </a:r>
          </a:p>
          <a:p>
            <a:pPr marL="342900" lvl="0" indent="-342900">
              <a:spcBef>
                <a:spcPct val="20000"/>
              </a:spcBef>
            </a:pPr>
            <a:r>
              <a:rPr lang="cs-CZ" sz="2600" dirty="0" smtClean="0">
                <a:latin typeface="Bookman Old Style" pitchFamily="18" charset="0"/>
              </a:rPr>
              <a:t>				3.prkno..300 = </a:t>
            </a:r>
            <a:r>
              <a:rPr lang="cs-CZ" sz="2600" b="1" dirty="0" smtClean="0">
                <a:latin typeface="Bookman Old Style" pitchFamily="18" charset="0"/>
              </a:rPr>
              <a:t>5</a:t>
            </a:r>
            <a:r>
              <a:rPr lang="cs-CZ" sz="2600" dirty="0" smtClean="0">
                <a:latin typeface="Bookman Old Style" pitchFamily="18" charset="0"/>
              </a:rPr>
              <a:t>∙60</a:t>
            </a:r>
            <a:endParaRPr kumimoji="0" lang="cs-CZ" sz="26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  <a:p>
            <a:pPr marL="342900" lvl="0" indent="-342900">
              <a:spcBef>
                <a:spcPct val="20000"/>
              </a:spcBef>
            </a:pPr>
            <a:r>
              <a:rPr kumimoji="0" lang="cs-CZ" sz="2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	3.	Odpověď:</a:t>
            </a:r>
          </a:p>
          <a:p>
            <a:pPr marL="342900" lvl="0" indent="-342900">
              <a:spcBef>
                <a:spcPct val="20000"/>
              </a:spcBef>
            </a:pPr>
            <a:r>
              <a:rPr lang="cs-CZ" sz="2600" dirty="0" smtClean="0">
                <a:latin typeface="Bookman Old Style" pitchFamily="18" charset="0"/>
              </a:rPr>
              <a:t>		Kutil </a:t>
            </a:r>
            <a:r>
              <a:rPr lang="cs-CZ" sz="2600" dirty="0" err="1" smtClean="0">
                <a:latin typeface="Bookman Old Style" pitchFamily="18" charset="0"/>
              </a:rPr>
              <a:t>Tim</a:t>
            </a:r>
            <a:r>
              <a:rPr lang="cs-CZ" sz="2600" dirty="0" smtClean="0">
                <a:latin typeface="Bookman Old Style" pitchFamily="18" charset="0"/>
              </a:rPr>
              <a:t> může vyrobit 10 polic dlouhých 60 cm.</a:t>
            </a:r>
            <a:endParaRPr kumimoji="0" lang="cs-CZ" sz="26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Bookman Old Style" pitchFamily="18" charset="0"/>
              </a:rPr>
              <a:t>Příklady k řešení</a:t>
            </a:r>
            <a:endParaRPr lang="cs-CZ" b="1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>
                <a:latin typeface="Bookman Old Style" pitchFamily="18" charset="0"/>
              </a:rPr>
              <a:t>Kolik cvičenců musí být nejméně v jednom družstvu, aby mohli sestavit skupinky po 5, 6, 10 a 12 cvičencích? </a:t>
            </a:r>
            <a:endParaRPr lang="cs-CZ" dirty="0" smtClean="0">
              <a:latin typeface="Bookman Old Style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Bookman Old Style" pitchFamily="18" charset="0"/>
              </a:rPr>
              <a:t>Tramvaj číslo 6 jezdí v pravidelných intervalech po 6-ti minutách z konečné v Bohunicích. Ze stejné konečné vyjíždí tramvaj číslo 8 v pravidelných 8-mi minutových intervalech. Kolikrát budou vyjíždět současně mezi 6:00 a 8:00, pokud zároveň vyjedou v 6:00?</a:t>
            </a:r>
            <a:endParaRPr lang="cs-CZ" dirty="0" smtClean="0">
              <a:latin typeface="Bookman Old Style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Bookman Old Style" pitchFamily="18" charset="0"/>
              </a:rPr>
              <a:t>Najdi všechna přirozená čísla menší než 100, která po dělení 9-ti i 15-ti dávají zbytek 7.</a:t>
            </a:r>
            <a:endParaRPr lang="cs-CZ" dirty="0" smtClean="0">
              <a:latin typeface="Bookman Old Style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Bookman Old Style" pitchFamily="18" charset="0"/>
              </a:rPr>
              <a:t>Žáci 3.A hráli v tělocviku hru molekuly. Když vytvořily molekuly po 2,3,4,6 i 8-mi prvcích, nikdo nezůstal navíc. Kolik žáků 3.A necvičilo, když víme, že 3.A má 27 žáků?</a:t>
            </a:r>
            <a:endParaRPr lang="cs-CZ" dirty="0">
              <a:latin typeface="Bookman Old Style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latin typeface="Bookman Old Style" pitchFamily="18" charset="0"/>
              </a:rPr>
              <a:t>Řešení</a:t>
            </a:r>
            <a:endParaRPr lang="cs-CZ" b="1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Bookman Old Style" pitchFamily="18" charset="0"/>
              </a:rPr>
              <a:t>Kolik cvičenců musí být nejméně v jednom družstvu, aby mohli sestavit skupinky po 5, 6, 10 a 12 cvičencích?					</a:t>
            </a:r>
            <a:r>
              <a:rPr lang="cs-CZ" b="1" dirty="0" smtClean="0">
                <a:latin typeface="Bookman Old Style" pitchFamily="18" charset="0"/>
              </a:rPr>
              <a:t>Hledáme n(5;6;10;12) = 60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>
                <a:latin typeface="Bookman Old Style" pitchFamily="18" charset="0"/>
              </a:rPr>
              <a:t>Tramvaj číslo 6 jezdí v pravidelných intervalech po 6-ti minutách z konečné v Bohunicích. Ze stejné konečné vyjíždí tramvaj číslo 8 v pravidelných 8-mi minutových intervalech. Kolikrát budou vyjíždět současně mezi 6:00 a 8:00, pokud zároveň vyjedou v 6:00?</a:t>
            </a:r>
          </a:p>
          <a:p>
            <a:pPr marL="0" indent="0">
              <a:buNone/>
            </a:pPr>
            <a:r>
              <a:rPr lang="cs-CZ" dirty="0" smtClean="0">
                <a:latin typeface="Bookman Old Style" pitchFamily="18" charset="0"/>
              </a:rPr>
              <a:t>	</a:t>
            </a:r>
            <a:r>
              <a:rPr lang="cs-CZ" b="1" dirty="0" smtClean="0">
                <a:latin typeface="Bookman Old Style" pitchFamily="18" charset="0"/>
              </a:rPr>
              <a:t>Zároveň vyjíždí jednou za 24 minut (spol. násobek 8 a 6) 		…6:00;6:24;6:48;7:12;7:36 a 8:00…6 krát</a:t>
            </a:r>
          </a:p>
          <a:p>
            <a:pPr marL="514350" indent="-514350">
              <a:buAutoNum type="arabicPeriod" startAt="3"/>
            </a:pPr>
            <a:r>
              <a:rPr lang="cs-CZ" dirty="0" smtClean="0">
                <a:latin typeface="Bookman Old Style" pitchFamily="18" charset="0"/>
              </a:rPr>
              <a:t>Najdi </a:t>
            </a:r>
            <a:r>
              <a:rPr lang="cs-CZ" dirty="0">
                <a:latin typeface="Bookman Old Style" pitchFamily="18" charset="0"/>
              </a:rPr>
              <a:t>všechna přirozená čísla menší než 100, která po dělení 9-ti </a:t>
            </a:r>
            <a:r>
              <a:rPr lang="cs-CZ" dirty="0" smtClean="0">
                <a:latin typeface="Bookman Old Style" pitchFamily="18" charset="0"/>
              </a:rPr>
              <a:t>i </a:t>
            </a:r>
            <a:r>
              <a:rPr lang="cs-CZ" dirty="0">
                <a:latin typeface="Bookman Old Style" pitchFamily="18" charset="0"/>
              </a:rPr>
              <a:t>15-ti dávají zbytek 7</a:t>
            </a:r>
            <a:r>
              <a:rPr lang="cs-CZ" dirty="0" smtClean="0">
                <a:latin typeface="Bookman Old Style" pitchFamily="18" charset="0"/>
              </a:rPr>
              <a:t>.	</a:t>
            </a:r>
            <a:r>
              <a:rPr lang="cs-CZ" b="1" dirty="0" smtClean="0">
                <a:latin typeface="Bookman Old Style" pitchFamily="18" charset="0"/>
              </a:rPr>
              <a:t>společné násobky 9-ti a 15-ti jsou 45 a 90. Aby vyšel zbytek 7, musíme přičíst 7 ke společnému násobku. Hledaná čísla jsou 52 a 97.</a:t>
            </a:r>
            <a:endParaRPr lang="cs-CZ" dirty="0" smtClean="0">
              <a:latin typeface="Bookman Old Style" pitchFamily="18" charset="0"/>
            </a:endParaRPr>
          </a:p>
          <a:p>
            <a:pPr marL="514350" indent="-514350">
              <a:buAutoNum type="arabicPeriod" startAt="3"/>
            </a:pPr>
            <a:endParaRPr lang="cs-CZ" dirty="0" smtClean="0">
              <a:latin typeface="Bookman Old Style" pitchFamily="18" charset="0"/>
            </a:endParaRPr>
          </a:p>
          <a:p>
            <a:pPr marL="514350" indent="-514350">
              <a:buFont typeface="Arial" pitchFamily="34" charset="0"/>
              <a:buAutoNum type="arabicPeriod" startAt="4"/>
            </a:pPr>
            <a:r>
              <a:rPr lang="cs-CZ" dirty="0">
                <a:latin typeface="Bookman Old Style" pitchFamily="18" charset="0"/>
              </a:rPr>
              <a:t>Žáci 3.A hráli v tělocviku hru molekuly. Když vytvořily molekuly po 2,3,4,6 i 8-mi prvcích, nikdo nezůstal navíc. Kolik je ve 3.A žáků?</a:t>
            </a:r>
          </a:p>
          <a:p>
            <a:pPr marL="0" indent="0">
              <a:buNone/>
            </a:pPr>
            <a:r>
              <a:rPr lang="cs-CZ" dirty="0" smtClean="0">
                <a:latin typeface="Bookman Old Style" pitchFamily="18" charset="0"/>
              </a:rPr>
              <a:t>			</a:t>
            </a:r>
            <a:r>
              <a:rPr lang="cs-CZ" b="1" dirty="0" smtClean="0">
                <a:latin typeface="Bookman Old Style" pitchFamily="18" charset="0"/>
              </a:rPr>
              <a:t>Hledáme společný násobek čísel 2,3,4,6 a 8. 		</a:t>
            </a:r>
            <a:r>
              <a:rPr lang="cs-CZ" b="1" smtClean="0">
                <a:latin typeface="Bookman Old Style" pitchFamily="18" charset="0"/>
              </a:rPr>
              <a:t>Je </a:t>
            </a:r>
            <a:r>
              <a:rPr lang="cs-CZ" b="1" dirty="0" smtClean="0">
                <a:latin typeface="Bookman Old Style" pitchFamily="18" charset="0"/>
              </a:rPr>
              <a:t>to 24,48,72,96… Počet cvičících žáků je určitě menší než 27</a:t>
            </a:r>
            <a:r>
              <a:rPr lang="cs-CZ" b="1" smtClean="0">
                <a:latin typeface="Bookman Old Style" pitchFamily="18" charset="0"/>
              </a:rPr>
              <a:t>. 	Proto </a:t>
            </a:r>
            <a:r>
              <a:rPr lang="cs-CZ" b="1" dirty="0" smtClean="0">
                <a:latin typeface="Bookman Old Style" pitchFamily="18" charset="0"/>
              </a:rPr>
              <a:t>je zřejmé, že ve 3.A je 24 cvičících žáků</a:t>
            </a:r>
            <a:r>
              <a:rPr lang="cs-CZ" b="1" dirty="0">
                <a:latin typeface="Bookman Old Style" pitchFamily="18" charset="0"/>
              </a:rPr>
              <a:t> </a:t>
            </a:r>
            <a:r>
              <a:rPr lang="cs-CZ" b="1" dirty="0" smtClean="0">
                <a:latin typeface="Bookman Old Style" pitchFamily="18" charset="0"/>
              </a:rPr>
              <a:t>a 3 necvičí.</a:t>
            </a:r>
            <a:endParaRPr lang="cs-CZ" b="1" dirty="0" smtClean="0">
              <a:latin typeface="Bookman Old Style" pitchFamily="18" charset="0"/>
            </a:endParaRPr>
          </a:p>
          <a:p>
            <a:pPr marL="514350" indent="-514350">
              <a:buAutoNum type="arabicPeriod" startAt="4"/>
            </a:pPr>
            <a:endParaRPr lang="cs-CZ" dirty="0">
              <a:latin typeface="Bookman Old Style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267</TotalTime>
  <Words>270</Words>
  <Application>Microsoft Office PowerPoint</Application>
  <PresentationFormat>Předvádění na obrazovce (4:3)</PresentationFormat>
  <Paragraphs>91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Prezentace aplikace PowerPoint</vt:lpstr>
      <vt:lpstr>Dělitelnost</vt:lpstr>
      <vt:lpstr>Základní pojmy</vt:lpstr>
      <vt:lpstr>Vzorový příklad č.1</vt:lpstr>
      <vt:lpstr>K řešení tohoto příkladu můžeme také použít postup pro hledání nejmenšího společného násobku dvou čísel pomocí rozkladu čísla na prvočinitele.</vt:lpstr>
      <vt:lpstr>Vzorový příklad č.2</vt:lpstr>
      <vt:lpstr>Příklady k řešení</vt:lpstr>
      <vt:lpstr>Řešení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Computer</dc:creator>
  <cp:lastModifiedBy>klimes</cp:lastModifiedBy>
  <cp:revision>36</cp:revision>
  <dcterms:created xsi:type="dcterms:W3CDTF">2012-06-11T15:25:58Z</dcterms:created>
  <dcterms:modified xsi:type="dcterms:W3CDTF">2013-02-05T11:56:50Z</dcterms:modified>
</cp:coreProperties>
</file>