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0" r:id="rId2"/>
    <p:sldId id="261" r:id="rId3"/>
    <p:sldId id="257" r:id="rId4"/>
    <p:sldId id="258" r:id="rId5"/>
    <p:sldId id="266" r:id="rId6"/>
    <p:sldId id="267" r:id="rId7"/>
    <p:sldId id="271" r:id="rId8"/>
    <p:sldId id="265" r:id="rId9"/>
    <p:sldId id="268" r:id="rId10"/>
    <p:sldId id="270" r:id="rId11"/>
    <p:sldId id="274" r:id="rId12"/>
    <p:sldId id="262" r:id="rId13"/>
    <p:sldId id="269" r:id="rId14"/>
    <p:sldId id="272" r:id="rId15"/>
    <p:sldId id="273" r:id="rId16"/>
    <p:sldId id="275" r:id="rId17"/>
    <p:sldId id="26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3E03431-72F9-4F0B-A801-1FE3516DF69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E26E473-FFC9-4E54-B12A-A37B65ADB9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E03431-72F9-4F0B-A801-1FE3516DF69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26E473-FFC9-4E54-B12A-A37B65ADB9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3E03431-72F9-4F0B-A801-1FE3516DF69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5E26E473-FFC9-4E54-B12A-A37B65ADB9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E03431-72F9-4F0B-A801-1FE3516DF69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26E473-FFC9-4E54-B12A-A37B65ADB9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E03431-72F9-4F0B-A801-1FE3516DF69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26E473-FFC9-4E54-B12A-A37B65ADB9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E03431-72F9-4F0B-A801-1FE3516DF69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26E473-FFC9-4E54-B12A-A37B65ADB9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3E03431-72F9-4F0B-A801-1FE3516DF69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26E473-FFC9-4E54-B12A-A37B65ADB9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E03431-72F9-4F0B-A801-1FE3516DF69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26E473-FFC9-4E54-B12A-A37B65ADB9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E03431-72F9-4F0B-A801-1FE3516DF69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26E473-FFC9-4E54-B12A-A37B65ADB95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E03431-72F9-4F0B-A801-1FE3516DF69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26E473-FFC9-4E54-B12A-A37B65ADB9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3E03431-72F9-4F0B-A801-1FE3516DF69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E26E473-FFC9-4E54-B12A-A37B65ADB9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3E03431-72F9-4F0B-A801-1FE3516DF69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E26E473-FFC9-4E54-B12A-A37B65ADB95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Bedrich_Smetana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Prodana_cover_1919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Praha_2005-09-20_n%C3%A1rodn%C3%AD_divadlo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google.cz/url?sa=i&amp;rct=j&amp;q=obr%C3%A1zky+Bed%C5%99ich+Smetana&amp;source=images&amp;cd=&amp;cad=rja&amp;docid=DiShGQStocQLVM&amp;tbnid=X_C-_AwZ0aw9uM:&amp;ved=0CAUQjRw&amp;url=http://open.spotify.com/track/0P3TUNfXfhdJ4rgdZAUL6i&amp;ei=vNAgUfeWN_PR4QSf14HYAg&amp;bvm=bv.42553238,d.bGE&amp;psig=AFQjCNEo1tduxrqohGgimb27lQEevuWZ4g&amp;ust=1361191147017696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aha_2005-09-20_n%C3%A1rodn%C3%AD_divadlo.jpg" TargetMode="External"/><Relationship Id="rId2" Type="http://schemas.openxmlformats.org/officeDocument/2006/relationships/hyperlink" Target="http://cs.wikipedia.org/wiki/Soubor:Prodana_cover_1919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1988840"/>
          <a:ext cx="640871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4536504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okres Náchod                                     </a:t>
                      </a: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Autor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Šárka </a:t>
                      </a:r>
                      <a:r>
                        <a:rPr lang="cs-CZ" dirty="0" err="1" smtClean="0"/>
                        <a:t>Matějová</a:t>
                      </a:r>
                      <a:endParaRPr lang="cs-CZ" dirty="0" smtClean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16.2.2013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VY_52_INOVACE_5_Bedřich</a:t>
                      </a:r>
                      <a:r>
                        <a:rPr lang="cs-CZ" sz="1800" kern="1200" baseline="0" dirty="0" smtClean="0">
                          <a:effectLst/>
                        </a:rPr>
                        <a:t> </a:t>
                      </a:r>
                      <a:r>
                        <a:rPr lang="cs-CZ" sz="1800" kern="1200" dirty="0" smtClean="0">
                          <a:effectLst/>
                        </a:rPr>
                        <a:t>Smetana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Listy slouží k prvotnímu seznámení s životem a dílem českého hudebního skladatele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obsahují základní informace pro žáky 4.- 5. ročníku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V pracovním listu využijeme dřívější znalosti  o České republice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Orientace - práce s mapou ČR.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Malý test ověří základní znalosti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Integrované předměty </a:t>
            </a:r>
            <a:r>
              <a:rPr lang="cs-CZ" sz="2400" dirty="0" smtClean="0"/>
              <a:t>HV, ČJ </a:t>
            </a:r>
            <a:r>
              <a:rPr lang="cs-CZ" sz="2400" dirty="0" smtClean="0"/>
              <a:t>doplňování  i/y – text o B. Smetanovi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Přechody mezi </a:t>
            </a:r>
            <a:r>
              <a:rPr lang="cs-CZ" sz="2400" dirty="0" smtClean="0"/>
              <a:t>textem a obrázky </a:t>
            </a:r>
            <a:r>
              <a:rPr lang="cs-CZ" sz="2400" dirty="0" smtClean="0"/>
              <a:t>- kliknutí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BEDŘICH  SMETANA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7239000" cy="461091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4000" dirty="0" smtClean="0"/>
              <a:t>*</a:t>
            </a:r>
            <a:r>
              <a:rPr lang="cs-CZ" sz="3600" dirty="0" smtClean="0">
                <a:latin typeface="Mongolian Baiti" pitchFamily="66" charset="0"/>
                <a:cs typeface="Mongolian Baiti" pitchFamily="66" charset="0"/>
              </a:rPr>
              <a:t>1824 v Litomyšli   (₸ 1884 v Praze)</a:t>
            </a:r>
          </a:p>
          <a:p>
            <a:pPr marL="742950" indent="-742950">
              <a:buFont typeface="Wingdings" pitchFamily="2" charset="2"/>
              <a:buChar char="q"/>
            </a:pPr>
            <a:r>
              <a:rPr lang="cs-CZ" sz="3200" dirty="0" smtClean="0">
                <a:latin typeface="Calibri"/>
              </a:rPr>
              <a:t>narodil se v rodině sládka v zámeckém pivovaru v Litomyšli</a:t>
            </a:r>
          </a:p>
          <a:p>
            <a:pPr marL="742950" indent="-742950">
              <a:buFont typeface="Wingdings" pitchFamily="2" charset="2"/>
              <a:buChar char="q"/>
            </a:pPr>
            <a:r>
              <a:rPr lang="cs-CZ" sz="3200" dirty="0" smtClean="0">
                <a:latin typeface="Calibri"/>
              </a:rPr>
              <a:t>prožil šťastné dětství plné hudby a vlastenectví, k čemuž ho vedl především otec</a:t>
            </a:r>
          </a:p>
          <a:p>
            <a:pPr marL="742950" indent="-742950">
              <a:buFont typeface="Wingdings" pitchFamily="2" charset="2"/>
              <a:buChar char="q"/>
            </a:pPr>
            <a:r>
              <a:rPr lang="cs-CZ" sz="3200" dirty="0" smtClean="0">
                <a:latin typeface="Calibri"/>
              </a:rPr>
              <a:t>ještě než nastoupil do školy uměl hrát na house a na klavír</a:t>
            </a:r>
          </a:p>
          <a:p>
            <a:pPr marL="742950" indent="-742950">
              <a:buFont typeface="Wingdings" pitchFamily="2" charset="2"/>
              <a:buChar char="q"/>
            </a:pPr>
            <a:r>
              <a:rPr lang="cs-CZ" sz="3200" dirty="0" smtClean="0">
                <a:latin typeface="Calibri"/>
              </a:rPr>
              <a:t>později </a:t>
            </a:r>
            <a:r>
              <a:rPr lang="cs-CZ" sz="3200" dirty="0" smtClean="0">
                <a:latin typeface="Calibri"/>
              </a:rPr>
              <a:t>trpěl hluchotou a duševní chorobou</a:t>
            </a:r>
          </a:p>
          <a:p>
            <a:pPr marL="742950" indent="-742950">
              <a:buFont typeface="Wingdings" pitchFamily="2" charset="2"/>
              <a:buChar char="q"/>
            </a:pPr>
            <a:endParaRPr lang="cs-CZ" sz="3200" dirty="0" smtClean="0">
              <a:latin typeface="Calibri"/>
            </a:endParaRPr>
          </a:p>
        </p:txBody>
      </p:sp>
      <p:pic>
        <p:nvPicPr>
          <p:cNvPr id="4" name="Picture 2" descr="Bedřich Smetana (před rokem 1880)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34877" y="157836"/>
            <a:ext cx="1949492" cy="19030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1609725"/>
            <a:ext cx="6915472" cy="4846638"/>
          </a:xfrm>
        </p:spPr>
        <p:txBody>
          <a:bodyPr>
            <a:normAutofit fontScale="92500" lnSpcReduction="10000"/>
          </a:bodyPr>
          <a:lstStyle/>
          <a:p>
            <a:endParaRPr lang="cs-CZ" sz="2800" dirty="0" smtClean="0">
              <a:latin typeface="Calibri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latin typeface="Calibri"/>
              </a:rPr>
              <a:t>do své hudební tvorby vkládal krásu krajiny i povahu českého lidu a lidové písně</a:t>
            </a:r>
            <a:endParaRPr lang="cs-CZ" sz="2800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 jeho díle se odráží národní cítění a renesanční prvky tak jak to cítil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jeho hudebním vzorem byl </a:t>
            </a:r>
            <a:r>
              <a:rPr lang="cs-CZ" dirty="0" err="1" smtClean="0"/>
              <a:t>Franz</a:t>
            </a:r>
            <a:r>
              <a:rPr lang="cs-CZ" dirty="0" smtClean="0"/>
              <a:t> </a:t>
            </a:r>
            <a:r>
              <a:rPr lang="cs-CZ" dirty="0" err="1" smtClean="0"/>
              <a:t>Liszt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své první lásce Louise napsal později polku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žil v Litomyšli, Jindřichově Hradci, Plzni, Německém Brodě, v Praze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pobýval ve Švédsku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byl kapelníkem Prozatímního divadla (budova je dnes součástí Národního divadla)</a:t>
            </a:r>
          </a:p>
          <a:p>
            <a:endParaRPr lang="cs-CZ" dirty="0"/>
          </a:p>
        </p:txBody>
      </p:sp>
      <p:pic>
        <p:nvPicPr>
          <p:cNvPr id="2052" name="Picture 4" descr="http://t3.gstatic.com/images?q=tbn:ANd9GcTdYa8BI1qaienIyzEW4iWi6l076aOnFnBFQdCOJTIQDjtai18-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260648"/>
            <a:ext cx="3384376" cy="17430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 8 DOKONČENÝCH oper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komické opery: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Prodaná nevěsta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Dvě vdovy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Hubička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Tajemství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Čertova stěna</a:t>
            </a:r>
          </a:p>
          <a:p>
            <a:endParaRPr lang="cs-CZ" dirty="0"/>
          </a:p>
        </p:txBody>
      </p:sp>
      <p:pic>
        <p:nvPicPr>
          <p:cNvPr id="23556" name="Picture 4" descr="http://upload.wikimedia.org/wikipedia/commons/thumb/1/10/Prodana_cover_1919.JPG/220px-Prodana_cover_191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564904"/>
            <a:ext cx="2095500" cy="2809876"/>
          </a:xfrm>
          <a:prstGeom prst="rect">
            <a:avLst/>
          </a:prstGeom>
          <a:noFill/>
        </p:spPr>
      </p:pic>
      <p:pic>
        <p:nvPicPr>
          <p:cNvPr id="23558" name="Picture 6" descr="C:\Users\Matějovi\AppData\Local\Microsoft\Windows\Temporary Internet Files\Content.IE5\5LV1EV4M\MC90029018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25575" y="5157192"/>
            <a:ext cx="1842369" cy="11297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548680"/>
            <a:ext cx="6843464" cy="590768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vážné opery: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Libuše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Dalibor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Braniboři v Čechách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…mnoho dalších komorních a orchestrálních</a:t>
            </a:r>
          </a:p>
          <a:p>
            <a:pPr>
              <a:buNone/>
            </a:pPr>
            <a:r>
              <a:rPr lang="cs-CZ" dirty="0" smtClean="0"/>
              <a:t>skladeb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4" y="3645024"/>
          <a:ext cx="7488832" cy="3024800"/>
        </p:xfrm>
        <a:graphic>
          <a:graphicData uri="http://schemas.openxmlformats.org/drawingml/2006/table">
            <a:tbl>
              <a:tblPr/>
              <a:tblGrid>
                <a:gridCol w="3744416"/>
                <a:gridCol w="3744416"/>
              </a:tblGrid>
              <a:tr h="2659040">
                <a:tc>
                  <a:txBody>
                    <a:bodyPr/>
                    <a:lstStyle/>
                    <a:p>
                      <a:pPr algn="just"/>
                      <a:r>
                        <a:rPr lang="cs-CZ" i="1" dirty="0" smtClean="0">
                          <a:latin typeface="Arial" pitchFamily="34" charset="0"/>
                          <a:cs typeface="Arial" pitchFamily="34" charset="0"/>
                        </a:rPr>
                        <a:t>Národní divadlo</a:t>
                      </a:r>
                    </a:p>
                    <a:p>
                      <a:pPr algn="just"/>
                      <a:r>
                        <a:rPr lang="cs-CZ" i="1" dirty="0" smtClean="0">
                          <a:latin typeface="Arial" pitchFamily="34" charset="0"/>
                          <a:cs typeface="Arial" pitchFamily="34" charset="0"/>
                        </a:rPr>
                        <a:t> v Praze</a:t>
                      </a:r>
                      <a:endParaRPr lang="cs-CZ" i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cs-CZ" b="1" dirty="0">
                        <a:solidFill>
                          <a:srgbClr val="AAAADD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5904">
                <a:tc gridSpan="2"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532" name="Picture 4" descr="Praha 2005-09-20 národní divadl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3356992"/>
            <a:ext cx="4320479" cy="2952327"/>
          </a:xfrm>
          <a:prstGeom prst="rect">
            <a:avLst/>
          </a:prstGeom>
          <a:noFill/>
        </p:spPr>
      </p:pic>
      <p:pic>
        <p:nvPicPr>
          <p:cNvPr id="22534" name="Picture 6" descr="C:\Users\Matějovi\AppData\Local\Microsoft\Windows\Temporary Internet Files\Content.IE5\5LV1EV4M\MC90025274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476672"/>
            <a:ext cx="1607515" cy="17766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Libuše       PRODANÁ NEVĚSTA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556792"/>
            <a:ext cx="3520440" cy="4525963"/>
          </a:xfrm>
        </p:spPr>
        <p:txBody>
          <a:bodyPr>
            <a:normAutofit fontScale="32500" lnSpcReduction="20000"/>
          </a:bodyPr>
          <a:lstStyle/>
          <a:p>
            <a:pPr>
              <a:buNone/>
            </a:pPr>
            <a:r>
              <a:rPr lang="cs-CZ" sz="5000" i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6200" i="1" dirty="0" smtClean="0">
                <a:latin typeface="Arial" pitchFamily="34" charset="0"/>
                <a:cs typeface="Arial" pitchFamily="34" charset="0"/>
              </a:rPr>
              <a:t>námětem: pověst O Libuši</a:t>
            </a:r>
          </a:p>
          <a:p>
            <a:pPr>
              <a:buNone/>
            </a:pPr>
            <a:endParaRPr lang="cs-CZ" sz="6200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200" i="1" dirty="0" smtClean="0">
                <a:latin typeface="Arial" pitchFamily="34" charset="0"/>
                <a:cs typeface="Arial" pitchFamily="34" charset="0"/>
              </a:rPr>
              <a:t>   optimistický konec</a:t>
            </a:r>
          </a:p>
          <a:p>
            <a:pPr>
              <a:buNone/>
            </a:pPr>
            <a:endParaRPr lang="cs-CZ" sz="6200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200" i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5500" i="1" dirty="0" smtClean="0">
                <a:latin typeface="Arial" pitchFamily="34" charset="0"/>
                <a:cs typeface="Arial" pitchFamily="34" charset="0"/>
              </a:rPr>
              <a:t>Co dál? To mlha oku zahaluje</a:t>
            </a:r>
            <a:br>
              <a:rPr lang="cs-CZ" sz="5500" i="1" dirty="0" smtClean="0">
                <a:latin typeface="Arial" pitchFamily="34" charset="0"/>
                <a:cs typeface="Arial" pitchFamily="34" charset="0"/>
              </a:rPr>
            </a:br>
            <a:r>
              <a:rPr lang="cs-CZ" sz="5500" i="1" dirty="0" smtClean="0">
                <a:latin typeface="Arial" pitchFamily="34" charset="0"/>
                <a:cs typeface="Arial" pitchFamily="34" charset="0"/>
              </a:rPr>
              <a:t>a mnoho skrývá zkalenému zraku,</a:t>
            </a:r>
            <a:br>
              <a:rPr lang="cs-CZ" sz="5500" i="1" dirty="0" smtClean="0">
                <a:latin typeface="Arial" pitchFamily="34" charset="0"/>
                <a:cs typeface="Arial" pitchFamily="34" charset="0"/>
              </a:rPr>
            </a:br>
            <a:r>
              <a:rPr lang="cs-CZ" sz="5500" i="1" dirty="0" smtClean="0">
                <a:latin typeface="Arial" pitchFamily="34" charset="0"/>
                <a:cs typeface="Arial" pitchFamily="34" charset="0"/>
              </a:rPr>
              <a:t>tajemství hrozná - prokletí!</a:t>
            </a:r>
            <a:br>
              <a:rPr lang="cs-CZ" sz="5500" i="1" dirty="0" smtClean="0">
                <a:latin typeface="Arial" pitchFamily="34" charset="0"/>
                <a:cs typeface="Arial" pitchFamily="34" charset="0"/>
              </a:rPr>
            </a:br>
            <a:r>
              <a:rPr lang="cs-CZ" sz="5500" i="1" dirty="0" smtClean="0">
                <a:latin typeface="Arial" pitchFamily="34" charset="0"/>
                <a:cs typeface="Arial" pitchFamily="34" charset="0"/>
              </a:rPr>
              <a:t>Však nechť se stane cokoli,</a:t>
            </a:r>
            <a:br>
              <a:rPr lang="cs-CZ" sz="5500" i="1" dirty="0" smtClean="0">
                <a:latin typeface="Arial" pitchFamily="34" charset="0"/>
                <a:cs typeface="Arial" pitchFamily="34" charset="0"/>
              </a:rPr>
            </a:br>
            <a:r>
              <a:rPr lang="cs-CZ" sz="5500" i="1" dirty="0" smtClean="0">
                <a:latin typeface="Arial" pitchFamily="34" charset="0"/>
                <a:cs typeface="Arial" pitchFamily="34" charset="0"/>
              </a:rPr>
              <a:t>to cítím v nejhlubší svých ňader hloubi:</a:t>
            </a:r>
            <a:br>
              <a:rPr lang="cs-CZ" sz="5500" i="1" dirty="0" smtClean="0">
                <a:latin typeface="Arial" pitchFamily="34" charset="0"/>
                <a:cs typeface="Arial" pitchFamily="34" charset="0"/>
              </a:rPr>
            </a:br>
            <a:r>
              <a:rPr lang="cs-CZ" sz="5500" i="1" dirty="0" smtClean="0">
                <a:latin typeface="Arial" pitchFamily="34" charset="0"/>
                <a:cs typeface="Arial" pitchFamily="34" charset="0"/>
              </a:rPr>
              <a:t>můj drahý národ český neskoná,</a:t>
            </a:r>
            <a:br>
              <a:rPr lang="cs-CZ" sz="5500" i="1" dirty="0" smtClean="0">
                <a:latin typeface="Arial" pitchFamily="34" charset="0"/>
                <a:cs typeface="Arial" pitchFamily="34" charset="0"/>
              </a:rPr>
            </a:br>
            <a:r>
              <a:rPr lang="cs-CZ" sz="5500" i="1" dirty="0" smtClean="0">
                <a:latin typeface="Arial" pitchFamily="34" charset="0"/>
                <a:cs typeface="Arial" pitchFamily="34" charset="0"/>
              </a:rPr>
              <a:t>on pekla hrůzy slavně překoná!</a:t>
            </a:r>
            <a:r>
              <a:rPr lang="cs-CZ" sz="5500" b="1" dirty="0" smtClean="0">
                <a:latin typeface="Arial" pitchFamily="34" charset="0"/>
                <a:cs typeface="Arial" pitchFamily="34" charset="0"/>
              </a:rPr>
              <a:t>“</a:t>
            </a:r>
          </a:p>
          <a:p>
            <a:pPr lvl="8"/>
            <a:r>
              <a:rPr lang="cs-CZ" sz="4200" dirty="0" smtClean="0">
                <a:latin typeface="Arial" pitchFamily="34" charset="0"/>
                <a:cs typeface="Arial" pitchFamily="34" charset="0"/>
              </a:rPr>
              <a:t>— kněžna Libuše v závěru opery</a:t>
            </a:r>
            <a:endParaRPr lang="cs-CZ" sz="4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Mařenka s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Jeníkem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si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slíbí věrnost, přestože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rodiče jí vybrali jiného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bohatého ženicha Vaška 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Krušinu. Dohazovač</a:t>
            </a:r>
          </a:p>
          <a:p>
            <a:pPr>
              <a:buNone/>
            </a:pP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Kecal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se snaží vše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domluvit a uplatit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Jeníka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aby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se vzdal Mařenky. Netuší, že</a:t>
            </a:r>
          </a:p>
          <a:p>
            <a:pPr>
              <a:buNone/>
            </a:pP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Jeník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je vlastně ztracený,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prvorozený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Krušinův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syn.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Láska nakonec zvítězí a</a:t>
            </a:r>
          </a:p>
          <a:p>
            <a:pPr>
              <a:buNone/>
            </a:pP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Jeník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dostane svou Mařenku.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CYKLUS  SYMFONICKÝ  BÁSNÍ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celkem 6 částí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Vyšehrad  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Vltava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Šárka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Z českých luhů a hájů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Tábor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Blaník</a:t>
            </a:r>
            <a:endParaRPr lang="cs-CZ" dirty="0"/>
          </a:p>
        </p:txBody>
      </p:sp>
      <p:pic>
        <p:nvPicPr>
          <p:cNvPr id="18434" name="Picture 2" descr="http://o.scdn.co/300/19c5ff4c06e6ed24a81e26e834eb6680fd922e25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1988840"/>
            <a:ext cx="3577580" cy="35775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PRACOVNÍ LIST ČJ</a:t>
            </a:r>
            <a:br>
              <a:rPr lang="cs-CZ" dirty="0" smtClean="0"/>
            </a:br>
            <a:r>
              <a:rPr lang="cs-CZ" dirty="0" err="1" smtClean="0"/>
              <a:t>DoplŇ</a:t>
            </a:r>
            <a:r>
              <a:rPr lang="cs-CZ" dirty="0" smtClean="0"/>
              <a:t>   I/Í   nebo   Y/Ý		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Ve Smetanově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hudebn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_ tvorbě najdeme mnoho l_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dov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_ch myšlenek i ž_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votní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opt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mismus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Ve svém d_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le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uplatňuje r_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z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česk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_ch l_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dových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p_sní. Hrd_nové jeho oper jsou l_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idé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z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česk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_ch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vesn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_c, měst i české h_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storie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České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národn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_ m_ty a pověst_ a krás_ přírod_ dotváří Smetanovo dílo. Cyklus šesti s_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mfonických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básn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_ se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naz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„Má vlast“.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Své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prvn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_ lásce věnoval skladbu „Luisina polka“ slož_l i „J_ř_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nkovou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polku“. První jeho opera b_la „Prodaná nevěsta“.           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                                           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7239000" cy="504296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Opera L_buše se poprvé hrála v r. 1881 a také u příležitost_ znovuotevření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Národn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_ho d_vadla po v_hoření v r. 1883. 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Bedř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_ch Smetana je pohřben na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hřbitově na V_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šehradě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4" name="Picture 1" descr="C:\Users\Matějovi\AppData\Local\Microsoft\Windows\Temporary Internet Files\Content.IE5\1187WIKT\MC90044178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356992"/>
            <a:ext cx="2743200" cy="2743200"/>
          </a:xfrm>
          <a:prstGeom prst="rect">
            <a:avLst/>
          </a:prstGeom>
          <a:noFill/>
        </p:spPr>
      </p:pic>
      <p:pic>
        <p:nvPicPr>
          <p:cNvPr id="26627" name="Picture 3" descr="C:\Users\Matějovi\AppData\Local\Microsoft\Windows\Temporary Internet Files\Content.IE5\HXGEBTP4\MC9003787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8014" y="3717033"/>
            <a:ext cx="2361818" cy="29526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166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ZKONTROLUJ SPRÁVNOST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7239000" cy="5403000"/>
          </a:xfrm>
        </p:spPr>
        <p:txBody>
          <a:bodyPr>
            <a:noAutofit/>
          </a:bodyPr>
          <a:lstStyle/>
          <a:p>
            <a:pPr algn="dist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Ve Smetanově hudební tvorbě najdeme mnoho lidových myšlenek i životní optimismus. Ve svém díle uplatňuje rysy z českých lidových písní.Hrdinové jeho oper jsou lidé z českých vesnic, měst i české historie. České národní mýty a pověsti a krásy přírody dotváří Smetanovo dílo. Cyklus šesti symfonických básní se nazývá: „Má vlast“. Své první lásce věnoval skladbu „Luisina polka“ složil i „Jiřinkovou polku“. První jeho opera byla „Prodaná nevěsta“. Opera Libuše se poprvé hrála v r. 1881 a také u příležitosti znovuotevření Národního divadla po vyhoření v r. 1883.  Bedřich Smetana je pohřben na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hřbitově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na Vyšehradě.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10000"/>
              </a:lnSpc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</a:t>
            </a: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23995" y="2425238"/>
          <a:ext cx="6504388" cy="3596047"/>
        </p:xfrm>
        <a:graphic>
          <a:graphicData uri="http://schemas.openxmlformats.org/drawingml/2006/table">
            <a:tbl>
              <a:tblPr/>
              <a:tblGrid>
                <a:gridCol w="591308"/>
                <a:gridCol w="591308"/>
                <a:gridCol w="591308"/>
                <a:gridCol w="591308"/>
                <a:gridCol w="591308"/>
                <a:gridCol w="591308"/>
                <a:gridCol w="591308"/>
                <a:gridCol w="591308"/>
                <a:gridCol w="591308"/>
                <a:gridCol w="591308"/>
                <a:gridCol w="591308"/>
              </a:tblGrid>
              <a:tr h="5137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 dirty="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Y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37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37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37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37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S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137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37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L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1506" name="Rectangle 2"/>
          <p:cNvSpPr>
            <a:spLocks noChangeArrowheads="1"/>
          </p:cNvSpPr>
          <p:nvPr/>
        </p:nvSpPr>
        <p:spPr bwMode="auto">
          <a:xfrm>
            <a:off x="0" y="-2556774"/>
            <a:ext cx="3080908" cy="55707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600" b="1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600" b="1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600" b="1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600" b="1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600" b="1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Vylušti tajenku: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1. Přehradní nádrž na Vltavě …..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2. Horymírův kůň ……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3. Věštila slávu Prahy, opera …..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4. Rodiště B. Smetany …..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5. Přítok Vltavy …..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6. bájná hora i dílo B. Smetany …….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7. druh tance …..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TAJENKA : (žluté pole)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1509" name="Picture 5" descr="C:\Users\Matějovi\AppData\Local\Microsoft\Windows\Temporary Internet Files\Content.IE5\MMR50OWR\MC9003256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476672"/>
            <a:ext cx="1854403" cy="11850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23993" y="2410460"/>
          <a:ext cx="6432382" cy="3394807"/>
        </p:xfrm>
        <a:graphic>
          <a:graphicData uri="http://schemas.openxmlformats.org/drawingml/2006/table">
            <a:tbl>
              <a:tblPr/>
              <a:tblGrid>
                <a:gridCol w="584762"/>
                <a:gridCol w="584762"/>
                <a:gridCol w="584762"/>
                <a:gridCol w="584762"/>
                <a:gridCol w="584762"/>
                <a:gridCol w="584762"/>
                <a:gridCol w="584762"/>
                <a:gridCol w="584762"/>
                <a:gridCol w="584762"/>
                <a:gridCol w="584762"/>
                <a:gridCol w="584762"/>
              </a:tblGrid>
              <a:tr h="4779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 dirty="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S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L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A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P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Y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71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Š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E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M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Í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K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79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L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I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B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Š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E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79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L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I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T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O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M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Y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Š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L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79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S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Á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Z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A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V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A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779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B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L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A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N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Í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K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79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P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O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L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K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 A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 dirty="0">
                        <a:latin typeface="Calibri"/>
                        <a:ea typeface="Times New Roman"/>
                      </a:endParaRPr>
                    </a:p>
                  </a:txBody>
                  <a:tcPr marL="40409" marR="40409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5601" name="Rectangle 1"/>
          <p:cNvSpPr>
            <a:spLocks noChangeArrowheads="1"/>
          </p:cNvSpPr>
          <p:nvPr/>
        </p:nvSpPr>
        <p:spPr bwMode="auto">
          <a:xfrm>
            <a:off x="0" y="-2418275"/>
            <a:ext cx="3345788" cy="52937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600" b="1" dirty="0" smtClean="0">
              <a:latin typeface="Arial" pitchFamily="34" charset="0"/>
              <a:ea typeface="Calibri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600" b="1" dirty="0" smtClean="0">
              <a:latin typeface="Arial" pitchFamily="34" charset="0"/>
              <a:ea typeface="Calibri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600" b="1" dirty="0" smtClean="0">
              <a:latin typeface="Arial" pitchFamily="34" charset="0"/>
              <a:ea typeface="Calibri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600" b="1" dirty="0" smtClean="0">
              <a:latin typeface="Arial" pitchFamily="34" charset="0"/>
              <a:ea typeface="Calibri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600" b="1" dirty="0" smtClean="0">
              <a:latin typeface="Arial" pitchFamily="34" charset="0"/>
              <a:ea typeface="Calibri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600" b="1" dirty="0" smtClean="0">
              <a:latin typeface="Arial" pitchFamily="34" charset="0"/>
              <a:ea typeface="Calibri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Vylu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š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ti tajenku: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1. Přehradn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n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drž na Vltavě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…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..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2. Horym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rův kůň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……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3. Vě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š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tila sl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vu Prahy, opera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…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..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4. Rodi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š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tě B. Smetany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…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..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5. Př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tok Vltavy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…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..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6. b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jn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hora i d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lo B. Smetany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……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7. druh tance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…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..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TAJENKA:    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SMETANA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</a:t>
            </a:r>
            <a:r>
              <a:rPr lang="cs-CZ" dirty="0" err="1" smtClean="0"/>
              <a:t>MalÉ</a:t>
            </a:r>
            <a:r>
              <a:rPr lang="cs-CZ" dirty="0" smtClean="0"/>
              <a:t> OVĚŘENÍ ZNALOSTÍ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 Kde se narodil B. Smetana?</a:t>
            </a:r>
          </a:p>
          <a:p>
            <a:pPr>
              <a:buNone/>
            </a:pPr>
            <a:r>
              <a:rPr lang="cs-CZ" dirty="0" smtClean="0"/>
              <a:t>2. Jmenuj 2 hudební nástroje, na které uměl     hrát než šel do školy.</a:t>
            </a:r>
          </a:p>
          <a:p>
            <a:pPr>
              <a:buNone/>
            </a:pPr>
            <a:r>
              <a:rPr lang="cs-CZ" dirty="0" smtClean="0"/>
              <a:t>3. Čím je motivována opera Libuše?</a:t>
            </a:r>
          </a:p>
          <a:p>
            <a:pPr>
              <a:buNone/>
            </a:pPr>
            <a:r>
              <a:rPr lang="cs-CZ" dirty="0" smtClean="0"/>
              <a:t>4. Jmenuj alespoň 5 oper B. Smetany.</a:t>
            </a:r>
          </a:p>
          <a:p>
            <a:pPr>
              <a:buNone/>
            </a:pPr>
            <a:r>
              <a:rPr lang="cs-CZ" dirty="0" smtClean="0"/>
              <a:t>5. Jak se jmenuje cyklus symfonických básní B. Smetany a o které české řece je jedna z básní?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23528" y="320675"/>
            <a:ext cx="6915472" cy="1143000"/>
          </a:xfrm>
        </p:spPr>
        <p:txBody>
          <a:bodyPr/>
          <a:lstStyle/>
          <a:p>
            <a:r>
              <a:rPr lang="cs-CZ" dirty="0" smtClean="0"/>
              <a:t>ZKONTROLUJ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609725"/>
            <a:ext cx="6843464" cy="4846638"/>
          </a:xfrm>
        </p:spPr>
        <p:txBody>
          <a:bodyPr/>
          <a:lstStyle/>
          <a:p>
            <a:pPr marL="514350" indent="-514350">
              <a:buNone/>
            </a:pPr>
            <a:r>
              <a:rPr lang="cs-CZ" dirty="0" smtClean="0"/>
              <a:t>1. ….v Litomyšli.</a:t>
            </a:r>
          </a:p>
          <a:p>
            <a:pPr marL="514350" indent="-514350">
              <a:buNone/>
            </a:pPr>
            <a:r>
              <a:rPr lang="cs-CZ" dirty="0" smtClean="0"/>
              <a:t>2. ….housle, klavír.</a:t>
            </a:r>
          </a:p>
          <a:p>
            <a:pPr marL="514350" indent="-514350">
              <a:buNone/>
            </a:pPr>
            <a:r>
              <a:rPr lang="cs-CZ" dirty="0" smtClean="0"/>
              <a:t>3. ….pověstí o kněžně Libuši. </a:t>
            </a:r>
          </a:p>
          <a:p>
            <a:pPr marL="514350" indent="-514350">
              <a:buNone/>
            </a:pPr>
            <a:r>
              <a:rPr lang="cs-CZ" dirty="0" smtClean="0"/>
              <a:t>4. opery: Prodaná nevěsta, Libuše, Hubička, Tajemství, Dalibor, Čertova stěna, Dvě vdovy, Braniboři v Čechách.</a:t>
            </a:r>
          </a:p>
          <a:p>
            <a:pPr marL="514350" indent="-514350">
              <a:buNone/>
            </a:pPr>
            <a:r>
              <a:rPr lang="cs-CZ" dirty="0" smtClean="0"/>
              <a:t>5. …..cyklus „Má vlast“   </a:t>
            </a:r>
          </a:p>
          <a:p>
            <a:pPr marL="514350" indent="-514350">
              <a:buNone/>
            </a:pPr>
            <a:r>
              <a:rPr lang="cs-CZ" dirty="0" smtClean="0"/>
              <a:t>    Vltava (2. část)</a:t>
            </a:r>
            <a:endParaRPr lang="cs-CZ" dirty="0"/>
          </a:p>
        </p:txBody>
      </p:sp>
      <p:pic>
        <p:nvPicPr>
          <p:cNvPr id="28674" name="Picture 2" descr="C:\Program Files (x86)\Microsoft Office\MEDIA\CAGCAT10\j0299125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476672"/>
            <a:ext cx="792088" cy="12997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Další </a:t>
            </a:r>
            <a:r>
              <a:rPr lang="cs-CZ" dirty="0" err="1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3200" dirty="0" smtClean="0"/>
              <a:t>Co je to Pražské jaro a kdy se koná?</a:t>
            </a:r>
          </a:p>
          <a:p>
            <a:pPr>
              <a:buFont typeface="Wingdings" pitchFamily="2" charset="2"/>
              <a:buChar char="q"/>
            </a:pPr>
            <a:endParaRPr lang="cs-CZ" sz="3200" dirty="0" smtClean="0"/>
          </a:p>
          <a:p>
            <a:pPr>
              <a:buNone/>
            </a:pPr>
            <a:r>
              <a:rPr lang="cs-CZ" dirty="0" smtClean="0"/>
              <a:t>Mezinárodní hudební festival každoročně v Praze začíná v den výročí úmrtí B. Smetany</a:t>
            </a:r>
          </a:p>
          <a:p>
            <a:pPr>
              <a:buNone/>
            </a:pPr>
            <a:r>
              <a:rPr lang="cs-CZ" dirty="0" smtClean="0"/>
              <a:t>       (12. května) trvá do 4. června.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sz="3200" dirty="0" smtClean="0"/>
              <a:t> Co je Smetanova Litomyšl?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dirty="0" smtClean="0"/>
              <a:t>Mezinárodní operní festival, druhý nejstarší v ČR, každoročně konaný v rodišti B. Smetany.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17.2.2013]. Dostupný na WWW: http://cs.wikipedia.org/wiki/Soubor:Bedrich_Smetana.jpg 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17.2.2013]. Dostupný na WWW: http://open.</a:t>
            </a:r>
            <a:r>
              <a:rPr lang="cs-CZ" dirty="0" err="1" smtClean="0"/>
              <a:t>spotify.com</a:t>
            </a:r>
            <a:r>
              <a:rPr lang="cs-CZ" dirty="0" smtClean="0"/>
              <a:t>/track/0P3TUNfXfhdJ4rgdZAUL6i </a:t>
            </a:r>
          </a:p>
          <a:p>
            <a:r>
              <a:rPr lang="cs-CZ" dirty="0" smtClean="0"/>
              <a:t>S. NOVAK.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17.2.2013]. Dostupný na WWW: </a:t>
            </a:r>
            <a:r>
              <a:rPr lang="cs-CZ" dirty="0" smtClean="0">
                <a:hlinkClick r:id="rId2"/>
              </a:rPr>
              <a:t>http://cs.wikipedia.org/wiki/Soubor:Prodana_cover_1919.JPG</a:t>
            </a:r>
            <a:endParaRPr lang="cs-CZ" dirty="0" smtClean="0"/>
          </a:p>
          <a:p>
            <a:r>
              <a:rPr lang="cs-CZ" dirty="0" smtClean="0"/>
              <a:t>PATRICK-EMIL ZÖRNER (PADDY).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17.2.2013]. Dostupný na WWW: </a:t>
            </a:r>
            <a:r>
              <a:rPr lang="cs-CZ" dirty="0" smtClean="0">
                <a:hlinkClick r:id="rId3"/>
              </a:rPr>
              <a:t>http://cs.wikipedia.org/wiki/Soubor:Praha_2005-09-20_n%C3%A1rodn%C3%AD_divadlo.jpg</a:t>
            </a:r>
            <a:endParaRPr lang="cs-CZ" dirty="0" smtClean="0"/>
          </a:p>
          <a:p>
            <a:r>
              <a:rPr lang="cs-CZ" dirty="0" smtClean="0"/>
              <a:t>LIBOR SVÁČEK.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17.2.2013]. Dostupný na WWW: http://www.</a:t>
            </a:r>
            <a:r>
              <a:rPr lang="cs-CZ" dirty="0" err="1" smtClean="0"/>
              <a:t>visitpraha.cz</a:t>
            </a:r>
            <a:r>
              <a:rPr lang="cs-CZ" dirty="0" smtClean="0"/>
              <a:t>/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praha</a:t>
            </a:r>
            <a:r>
              <a:rPr lang="cs-CZ" dirty="0" smtClean="0"/>
              <a:t>/20/ </a:t>
            </a:r>
          </a:p>
          <a:p>
            <a:r>
              <a:rPr lang="cs-CZ" dirty="0" smtClean="0"/>
              <a:t>Klipart – volně dostupný Office Online</a:t>
            </a:r>
          </a:p>
          <a:p>
            <a:r>
              <a:rPr lang="cs-CZ" dirty="0" smtClean="0"/>
              <a:t>Další zdroje (</a:t>
            </a:r>
            <a:r>
              <a:rPr lang="cs-CZ" dirty="0" err="1" smtClean="0"/>
              <a:t>prac.listy</a:t>
            </a:r>
            <a:r>
              <a:rPr lang="cs-CZ" dirty="0" smtClean="0"/>
              <a:t>) – tvorba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312</TotalTime>
  <Words>1136</Words>
  <Application>Microsoft Office PowerPoint</Application>
  <PresentationFormat>Předvádění na obrazovce (4:3)</PresentationFormat>
  <Paragraphs>250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Bohatý</vt:lpstr>
      <vt:lpstr>Snímek 1</vt:lpstr>
      <vt:lpstr>Anotace:</vt:lpstr>
      <vt:lpstr>    BEDŘICH  SMETANA</vt:lpstr>
      <vt:lpstr>Snímek 4</vt:lpstr>
      <vt:lpstr>     8 DOKONČENÝCH oper </vt:lpstr>
      <vt:lpstr>Snímek 6</vt:lpstr>
      <vt:lpstr>  Libuše       PRODANÁ NEVĚSTA</vt:lpstr>
      <vt:lpstr>CYKLUS  SYMFONICKÝ  BÁSNÍ</vt:lpstr>
      <vt:lpstr>PRACOVNÍ LIST ČJ DoplŇ   I/Í   nebo   Y/Ý   1.</vt:lpstr>
      <vt:lpstr>                                                  2.</vt:lpstr>
      <vt:lpstr>ZKONTROLUJ SPRÁVNOST</vt:lpstr>
      <vt:lpstr>Snímek 12</vt:lpstr>
      <vt:lpstr>Snímek 13</vt:lpstr>
      <vt:lpstr>    MalÉ OVĚŘENÍ ZNALOSTÍ</vt:lpstr>
      <vt:lpstr>ZKONTROLUJ SI</vt:lpstr>
      <vt:lpstr>     Další zajÍmavostI</vt:lpstr>
      <vt:lpstr>  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Matějovi</dc:creator>
  <cp:lastModifiedBy>Matějovi</cp:lastModifiedBy>
  <cp:revision>59</cp:revision>
  <dcterms:created xsi:type="dcterms:W3CDTF">2013-02-17T11:23:30Z</dcterms:created>
  <dcterms:modified xsi:type="dcterms:W3CDTF">2013-02-18T12:41:50Z</dcterms:modified>
</cp:coreProperties>
</file>