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3" r:id="rId2"/>
    <p:sldId id="264" r:id="rId3"/>
    <p:sldId id="256" r:id="rId4"/>
    <p:sldId id="259" r:id="rId5"/>
    <p:sldId id="268" r:id="rId6"/>
    <p:sldId id="260" r:id="rId7"/>
    <p:sldId id="261" r:id="rId8"/>
    <p:sldId id="265" r:id="rId9"/>
    <p:sldId id="257" r:id="rId10"/>
    <p:sldId id="26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3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120D4-CD15-4259-8788-F58A13ED819B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07F361-44B2-45D9-9911-2C3DAF1AB4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233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07F361-44B2-45D9-9911-2C3DAF1AB42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9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istoteles.cz/matematika/stereometrie/jehlan/kuzel_obrazek_s_popiskem.gif" TargetMode="External"/><Relationship Id="rId2" Type="http://schemas.openxmlformats.org/officeDocument/2006/relationships/hyperlink" Target="http://kle.cz/vypocty/png/jehlanctyrboky-obraz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VY_32_INOVACE_08_02_01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09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11.2012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9.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Tělesa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Jehlan a kužel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Uplatnění znalosti vzorců pro výpočet objemu a povrchu jehlanu a kužele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Objem a povrch jehlanu a kužele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výšky jehlanu, stěnové výšky jehlanu, výpočet strany kužele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jehlanu a kuželi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základní vzorce a žáci si je vyhledají v tabulkách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jehlanu a kužele na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jehlan, kužel, objem</a:t>
            </a:r>
            <a:r>
              <a:rPr lang="cs-CZ" smtClean="0">
                <a:latin typeface="Book Antiqua" pitchFamily="18" charset="0"/>
              </a:rPr>
              <a:t>, povrch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Jehlan a kužel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>JEHLAN</a:t>
            </a:r>
            <a:endParaRPr lang="cs-CZ" dirty="0">
              <a:latin typeface="Bookman Old Styl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a,b…podstavné hrany</a:t>
                </a: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v……výška jehlanu</a:t>
                </a: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h…..boční hrana</a:t>
                </a: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w</a:t>
                </a:r>
                <a:r>
                  <a:rPr lang="cs-CZ" baseline="-25000" dirty="0" smtClean="0">
                    <a:latin typeface="Baveuse" pitchFamily="2" charset="-18"/>
                  </a:rPr>
                  <a:t>1</a:t>
                </a:r>
                <a:r>
                  <a:rPr lang="cs-CZ" dirty="0" smtClean="0">
                    <a:latin typeface="Baveuse" pitchFamily="2" charset="-18"/>
                  </a:rPr>
                  <a:t>,w</a:t>
                </a:r>
                <a:r>
                  <a:rPr lang="cs-CZ" baseline="-25000" dirty="0" smtClean="0">
                    <a:latin typeface="Baveuse" pitchFamily="2" charset="-18"/>
                  </a:rPr>
                  <a:t>1</a:t>
                </a:r>
                <a:r>
                  <a:rPr lang="cs-CZ" dirty="0" smtClean="0">
                    <a:latin typeface="Baveuse" pitchFamily="2" charset="-18"/>
                  </a:rPr>
                  <a:t>..výšky bočních stěn</a:t>
                </a:r>
              </a:p>
              <a:p>
                <a:pPr>
                  <a:spcBef>
                    <a:spcPts val="0"/>
                  </a:spcBef>
                  <a:buNone/>
                </a:pPr>
                <a:endParaRPr lang="cs-CZ" dirty="0">
                  <a:latin typeface="Baveuse" pitchFamily="2" charset="-18"/>
                </a:endParaRP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OBJEM:				POVRCH:</a:t>
                </a: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smtClean="0">
                    <a:latin typeface="Baveuse" pitchFamily="2" charset="-18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Baveuse" pitchFamily="2" charset="-18"/>
                  </a:rPr>
                  <a:t> </a:t>
                </a:r>
                <a:r>
                  <a:rPr lang="cs-CZ" dirty="0" err="1" smtClean="0">
                    <a:latin typeface="Baveuse" pitchFamily="2" charset="-18"/>
                  </a:rPr>
                  <a:t>S</a:t>
                </a:r>
                <a:r>
                  <a:rPr lang="cs-CZ" baseline="-25000" dirty="0" err="1" smtClean="0">
                    <a:latin typeface="Baveuse" pitchFamily="2" charset="-18"/>
                  </a:rPr>
                  <a:t>p</a:t>
                </a:r>
                <a:r>
                  <a:rPr lang="cs-CZ" dirty="0" smtClean="0">
                    <a:latin typeface="Baveuse" pitchFamily="2" charset="-18"/>
                  </a:rPr>
                  <a:t> </a:t>
                </a:r>
                <a:r>
                  <a:rPr lang="cs-CZ" dirty="0" smtClean="0">
                    <a:latin typeface="Bookman Old Style"/>
                  </a:rPr>
                  <a:t>∙ v				</a:t>
                </a:r>
                <a:r>
                  <a:rPr lang="cs-CZ" dirty="0" smtClean="0">
                    <a:latin typeface="Baveuse"/>
                  </a:rPr>
                  <a:t>S = </a:t>
                </a:r>
                <a:r>
                  <a:rPr lang="cs-CZ" dirty="0" err="1" smtClean="0">
                    <a:latin typeface="Baveuse"/>
                  </a:rPr>
                  <a:t>S</a:t>
                </a:r>
                <a:r>
                  <a:rPr lang="cs-CZ" baseline="-25000" dirty="0" err="1" smtClean="0">
                    <a:latin typeface="Baveuse"/>
                  </a:rPr>
                  <a:t>p</a:t>
                </a:r>
                <a:r>
                  <a:rPr lang="cs-CZ" dirty="0" smtClean="0">
                    <a:latin typeface="Baveuse"/>
                  </a:rPr>
                  <a:t> + </a:t>
                </a:r>
                <a:r>
                  <a:rPr lang="cs-CZ" dirty="0" err="1" smtClean="0">
                    <a:latin typeface="Baveuse"/>
                  </a:rPr>
                  <a:t>S</a:t>
                </a:r>
                <a:r>
                  <a:rPr lang="cs-CZ" baseline="-25000" dirty="0" err="1" smtClean="0">
                    <a:latin typeface="Baveuse"/>
                  </a:rPr>
                  <a:t>pl</a:t>
                </a:r>
                <a:r>
                  <a:rPr lang="cs-CZ" dirty="0" smtClean="0">
                    <a:latin typeface="Baveuse"/>
                  </a:rPr>
                  <a:t> </a:t>
                </a:r>
              </a:p>
              <a:p>
                <a:pPr>
                  <a:spcBef>
                    <a:spcPts val="0"/>
                  </a:spcBef>
                  <a:buNone/>
                </a:pPr>
                <a:endParaRPr lang="cs-CZ" dirty="0" smtClean="0">
                  <a:latin typeface="Baveuse"/>
                </a:endParaRP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 err="1" smtClean="0">
                    <a:latin typeface="Baveuse"/>
                  </a:rPr>
                  <a:t>S</a:t>
                </a:r>
                <a:r>
                  <a:rPr lang="cs-CZ" baseline="-25000" dirty="0" err="1" smtClean="0">
                    <a:latin typeface="Baveuse"/>
                  </a:rPr>
                  <a:t>p</a:t>
                </a:r>
                <a:r>
                  <a:rPr lang="cs-CZ" dirty="0" smtClean="0">
                    <a:latin typeface="Baveuse" pitchFamily="2" charset="-18"/>
                  </a:rPr>
                  <a:t>…obsah podstavy		</a:t>
                </a:r>
                <a:r>
                  <a:rPr lang="cs-CZ" dirty="0" err="1" smtClean="0">
                    <a:latin typeface="Baveuse"/>
                  </a:rPr>
                  <a:t>S</a:t>
                </a:r>
                <a:r>
                  <a:rPr lang="cs-CZ" baseline="-25000" dirty="0" err="1" smtClean="0">
                    <a:latin typeface="Baveuse"/>
                  </a:rPr>
                  <a:t>pl</a:t>
                </a:r>
                <a:r>
                  <a:rPr lang="cs-CZ" dirty="0" smtClean="0">
                    <a:latin typeface="Baveuse"/>
                  </a:rPr>
                  <a:t> </a:t>
                </a:r>
                <a:r>
                  <a:rPr lang="cs-CZ" dirty="0" smtClean="0">
                    <a:latin typeface="Baveuse" pitchFamily="2" charset="-18"/>
                  </a:rPr>
                  <a:t>…obsah pláště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b="-3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17145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>KUŽEL</a:t>
            </a:r>
            <a:endParaRPr lang="cs-CZ" dirty="0">
              <a:latin typeface="Bookman Old Styl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lvl="0">
                  <a:spcBef>
                    <a:spcPts val="0"/>
                  </a:spcBef>
                  <a:buNone/>
                </a:pPr>
                <a:r>
                  <a:rPr lang="cs-CZ" dirty="0" smtClean="0">
                    <a:solidFill>
                      <a:prstClr val="black"/>
                    </a:solidFill>
                    <a:latin typeface="Baveuse" pitchFamily="2" charset="-18"/>
                  </a:rPr>
                  <a:t>r…poloměr podstavy</a:t>
                </a:r>
              </a:p>
              <a:p>
                <a:pPr lvl="0">
                  <a:spcBef>
                    <a:spcPts val="0"/>
                  </a:spcBef>
                  <a:buNone/>
                </a:pPr>
                <a:r>
                  <a:rPr lang="cs-CZ" dirty="0" smtClean="0">
                    <a:solidFill>
                      <a:prstClr val="black"/>
                    </a:solidFill>
                    <a:latin typeface="Baveuse" pitchFamily="2" charset="-18"/>
                  </a:rPr>
                  <a:t>v</a:t>
                </a:r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……výška </a:t>
                </a:r>
                <a:r>
                  <a:rPr lang="cs-CZ" dirty="0" smtClean="0">
                    <a:solidFill>
                      <a:prstClr val="black"/>
                    </a:solidFill>
                    <a:latin typeface="Baveuse" pitchFamily="2" charset="-18"/>
                  </a:rPr>
                  <a:t>kuželu</a:t>
                </a:r>
                <a:endParaRPr lang="cs-CZ" dirty="0">
                  <a:solidFill>
                    <a:prstClr val="black"/>
                  </a:solidFill>
                  <a:latin typeface="Baveuse" pitchFamily="2" charset="-18"/>
                </a:endParaRPr>
              </a:p>
              <a:p>
                <a:pPr lvl="0">
                  <a:spcBef>
                    <a:spcPts val="0"/>
                  </a:spcBef>
                  <a:buNone/>
                </a:pPr>
                <a:r>
                  <a:rPr lang="cs-CZ" dirty="0" smtClean="0">
                    <a:solidFill>
                      <a:prstClr val="black"/>
                    </a:solidFill>
                    <a:latin typeface="Baveuse" pitchFamily="2" charset="-18"/>
                  </a:rPr>
                  <a:t>s…..strana kuželu</a:t>
                </a:r>
                <a:endParaRPr lang="cs-CZ" dirty="0">
                  <a:solidFill>
                    <a:prstClr val="black"/>
                  </a:solidFill>
                  <a:latin typeface="Baveuse" pitchFamily="2" charset="-18"/>
                </a:endParaRPr>
              </a:p>
              <a:p>
                <a:pPr lvl="0">
                  <a:spcBef>
                    <a:spcPts val="0"/>
                  </a:spcBef>
                  <a:buNone/>
                </a:pPr>
                <a:r>
                  <a:rPr lang="cs-CZ" dirty="0" smtClean="0">
                    <a:solidFill>
                      <a:prstClr val="black"/>
                    </a:solidFill>
                    <a:latin typeface="Baveuse" pitchFamily="2" charset="-18"/>
                  </a:rPr>
                  <a:t>d…průměr kuželu</a:t>
                </a:r>
                <a:endParaRPr lang="cs-CZ" dirty="0">
                  <a:solidFill>
                    <a:prstClr val="black"/>
                  </a:solidFill>
                  <a:latin typeface="Baveuse" pitchFamily="2" charset="-18"/>
                </a:endParaRPr>
              </a:p>
              <a:p>
                <a:pPr lvl="0">
                  <a:spcBef>
                    <a:spcPts val="0"/>
                  </a:spcBef>
                  <a:buNone/>
                </a:pPr>
                <a:endParaRPr lang="cs-CZ" dirty="0">
                  <a:solidFill>
                    <a:prstClr val="black"/>
                  </a:solidFill>
                  <a:latin typeface="Baveuse" pitchFamily="2" charset="-18"/>
                </a:endParaRPr>
              </a:p>
              <a:p>
                <a:pPr lvl="0">
                  <a:spcBef>
                    <a:spcPts val="0"/>
                  </a:spcBef>
                  <a:buNone/>
                </a:pPr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OBJEM:				POVRCH:</a:t>
                </a:r>
              </a:p>
              <a:p>
                <a:pPr lvl="0">
                  <a:spcBef>
                    <a:spcPts val="0"/>
                  </a:spcBef>
                  <a:buNone/>
                </a:pPr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 </a:t>
                </a:r>
                <a:r>
                  <a:rPr lang="cs-CZ" dirty="0" err="1">
                    <a:solidFill>
                      <a:prstClr val="black"/>
                    </a:solidFill>
                    <a:latin typeface="Baveuse" pitchFamily="2" charset="-18"/>
                  </a:rPr>
                  <a:t>S</a:t>
                </a:r>
                <a:r>
                  <a:rPr lang="cs-CZ" baseline="-25000" dirty="0" err="1">
                    <a:solidFill>
                      <a:prstClr val="black"/>
                    </a:solidFill>
                    <a:latin typeface="Baveuse" pitchFamily="2" charset="-18"/>
                  </a:rPr>
                  <a:t>p</a:t>
                </a:r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 </a:t>
                </a:r>
                <a:r>
                  <a:rPr lang="cs-CZ" dirty="0">
                    <a:solidFill>
                      <a:prstClr val="black"/>
                    </a:solidFill>
                    <a:latin typeface="Bookman Old Style"/>
                  </a:rPr>
                  <a:t>∙ v				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S = </a:t>
                </a:r>
                <a:r>
                  <a:rPr lang="cs-CZ" dirty="0" err="1">
                    <a:solidFill>
                      <a:prstClr val="black"/>
                    </a:solidFill>
                    <a:latin typeface="Baveuse"/>
                  </a:rPr>
                  <a:t>S</a:t>
                </a:r>
                <a:r>
                  <a:rPr lang="cs-CZ" baseline="-25000" dirty="0" err="1">
                    <a:solidFill>
                      <a:prstClr val="black"/>
                    </a:solidFill>
                    <a:latin typeface="Baveuse"/>
                  </a:rPr>
                  <a:t>p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 + </a:t>
                </a:r>
                <a:r>
                  <a:rPr lang="cs-CZ" dirty="0" err="1">
                    <a:solidFill>
                      <a:prstClr val="black"/>
                    </a:solidFill>
                    <a:latin typeface="Baveuse"/>
                  </a:rPr>
                  <a:t>S</a:t>
                </a:r>
                <a:r>
                  <a:rPr lang="cs-CZ" baseline="-25000" dirty="0" err="1">
                    <a:solidFill>
                      <a:prstClr val="black"/>
                    </a:solidFill>
                    <a:latin typeface="Baveuse"/>
                  </a:rPr>
                  <a:t>pl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 </a:t>
                </a:r>
              </a:p>
              <a:p>
                <a:pPr>
                  <a:spcBef>
                    <a:spcPts val="0"/>
                  </a:spcBef>
                  <a:buNone/>
                </a:pPr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 dirty="0">
                            <a:solidFill>
                              <a:prstClr val="black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prstClr val="black"/>
                    </a:solidFill>
                    <a:latin typeface="Baveuse" pitchFamily="2" charset="-18"/>
                  </a:rPr>
                  <a:t> </a:t>
                </a:r>
                <a:r>
                  <a:rPr lang="el-GR" dirty="0" smtClean="0">
                    <a:solidFill>
                      <a:prstClr val="black"/>
                    </a:solidFill>
                    <a:latin typeface="Baveuse" pitchFamily="2" charset="-18"/>
                  </a:rPr>
                  <a:t>π</a:t>
                </a:r>
                <a:r>
                  <a:rPr lang="cs-CZ" dirty="0" smtClean="0">
                    <a:solidFill>
                      <a:prstClr val="black"/>
                    </a:solidFill>
                    <a:latin typeface="Baveuse"/>
                  </a:rPr>
                  <a:t> r</a:t>
                </a:r>
                <a:r>
                  <a:rPr lang="cs-CZ" baseline="30000" dirty="0" smtClean="0">
                    <a:solidFill>
                      <a:prstClr val="black"/>
                    </a:solidFill>
                    <a:latin typeface="Baveuse"/>
                  </a:rPr>
                  <a:t>2</a:t>
                </a:r>
                <a:r>
                  <a:rPr lang="cs-CZ" dirty="0" smtClean="0">
                    <a:solidFill>
                      <a:prstClr val="black"/>
                    </a:solidFill>
                    <a:latin typeface="Baveuse"/>
                  </a:rPr>
                  <a:t>v</a:t>
                </a:r>
                <a:r>
                  <a:rPr lang="cs-CZ" dirty="0">
                    <a:solidFill>
                      <a:prstClr val="black"/>
                    </a:solidFill>
                    <a:latin typeface="Bookman Old Style"/>
                  </a:rPr>
                  <a:t>				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S = </a:t>
                </a:r>
                <a:r>
                  <a:rPr lang="el-GR" dirty="0">
                    <a:solidFill>
                      <a:prstClr val="black"/>
                    </a:solidFill>
                    <a:latin typeface="Baveuse" pitchFamily="2" charset="-18"/>
                  </a:rPr>
                  <a:t>π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 </a:t>
                </a:r>
                <a:r>
                  <a:rPr lang="cs-CZ" dirty="0" smtClean="0">
                    <a:solidFill>
                      <a:prstClr val="black"/>
                    </a:solidFill>
                    <a:latin typeface="Baveuse"/>
                  </a:rPr>
                  <a:t>r</a:t>
                </a:r>
                <a:r>
                  <a:rPr lang="cs-CZ" baseline="30000" dirty="0" smtClean="0">
                    <a:solidFill>
                      <a:prstClr val="black"/>
                    </a:solidFill>
                    <a:latin typeface="Baveuse"/>
                  </a:rPr>
                  <a:t>2</a:t>
                </a:r>
                <a:r>
                  <a:rPr lang="cs-CZ" dirty="0" smtClean="0">
                    <a:solidFill>
                      <a:prstClr val="black"/>
                    </a:solidFill>
                    <a:latin typeface="Baveuse"/>
                  </a:rPr>
                  <a:t>+</a:t>
                </a:r>
                <a:r>
                  <a:rPr lang="el-GR" dirty="0" smtClean="0">
                    <a:solidFill>
                      <a:prstClr val="black"/>
                    </a:solidFill>
                    <a:latin typeface="Baveuse" pitchFamily="2" charset="-18"/>
                  </a:rPr>
                  <a:t> </a:t>
                </a:r>
                <a:r>
                  <a:rPr lang="el-GR" dirty="0">
                    <a:solidFill>
                      <a:prstClr val="black"/>
                    </a:solidFill>
                    <a:latin typeface="Baveuse" pitchFamily="2" charset="-18"/>
                  </a:rPr>
                  <a:t>π</a:t>
                </a:r>
                <a:r>
                  <a:rPr lang="cs-CZ" dirty="0">
                    <a:solidFill>
                      <a:prstClr val="black"/>
                    </a:solidFill>
                    <a:latin typeface="Baveuse"/>
                  </a:rPr>
                  <a:t> </a:t>
                </a:r>
                <a:r>
                  <a:rPr lang="cs-CZ" dirty="0" err="1" smtClean="0">
                    <a:solidFill>
                      <a:prstClr val="black"/>
                    </a:solidFill>
                    <a:latin typeface="Baveuse"/>
                  </a:rPr>
                  <a:t>rs</a:t>
                </a:r>
                <a:endParaRPr lang="cs-CZ" dirty="0">
                  <a:solidFill>
                    <a:prstClr val="black"/>
                  </a:solidFill>
                  <a:latin typeface="Baveuse"/>
                </a:endParaRPr>
              </a:p>
              <a:p>
                <a:pPr>
                  <a:buNone/>
                </a:pPr>
                <a:r>
                  <a:rPr lang="cs-CZ" dirty="0" smtClean="0">
                    <a:latin typeface="Baveuse" pitchFamily="2" charset="-18"/>
                  </a:rPr>
                  <a:t>			  			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>
                    <a:latin typeface="Baveuse" pitchFamily="2" charset="-18"/>
                  </a:rPr>
                  <a:t>	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52" y="1700808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3145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ocelového plechu je potřeba na pokrytí střechy kostela ve tvaru pravidelného čtyřbokého jehlanu. Výška je 6 m a podstava má rozměry 5 x 5 metrů. Počítejte i s 10% spotřebou materiálu na ohyby.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/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sto MT" pitchFamily="18" charset="0"/>
                    <a:ea typeface="+mn-ea"/>
                    <a:cs typeface="+mn-cs"/>
                  </a:rPr>
                  <a:t>	</a:t>
                </a:r>
                <a:r>
                  <a:rPr kumimoji="0" lang="cs-CZ" sz="26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Počítáme vlastně pouze plochu pláště jehlanu.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2600" dirty="0">
                    <a:latin typeface="Bookman Old Style" pitchFamily="18" charset="0"/>
                  </a:rPr>
                  <a:t>	</a:t>
                </a:r>
                <a:r>
                  <a:rPr lang="cs-CZ" sz="2600" dirty="0" smtClean="0">
                    <a:latin typeface="Bookman Old Style" pitchFamily="18" charset="0"/>
                  </a:rPr>
                  <a:t>		</a:t>
                </a:r>
                <a:r>
                  <a:rPr lang="cs-CZ" sz="2000" dirty="0" smtClean="0">
                    <a:latin typeface="Bookman Old Style" pitchFamily="18" charset="0"/>
                  </a:rPr>
                  <a:t>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p>
                            <m:r>
                              <a:rPr lang="cs-CZ" sz="20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 smtClean="0">
                            <a:latin typeface="Cambria Math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</a:rPr>
                          <m:t>(</m:t>
                        </m:r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f>
                              <m:fPr>
                                <m:ctrlPr>
                                  <a:rPr lang="cs-CZ" sz="200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cs-CZ" sz="2000" b="0" i="1" smtClean="0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kumimoji="0" lang="cs-CZ" sz="20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		S = 4∙</a:t>
                </a:r>
                <a14:m>
                  <m:oMath xmlns:m="http://schemas.openxmlformats.org/officeDocument/2006/math">
                    <m:f>
                      <m:fPr>
                        <m:ctrlPr>
                          <a:rPr kumimoji="0" lang="cs-CZ" sz="20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</m:ctrlPr>
                      </m:fPr>
                      <m:num>
                        <m:r>
                          <a:rPr kumimoji="0" lang="cs-CZ" sz="20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kumimoji="0" lang="cs-CZ" sz="2000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kumimoji="0" lang="cs-CZ" sz="20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∙</a:t>
                </a:r>
                <a:r>
                  <a:rPr kumimoji="0" lang="cs-CZ" sz="2000" b="0" i="0" u="none" strike="noStrike" kern="1200" cap="none" spc="0" normalizeH="0" noProof="0" dirty="0" err="1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a∙s</a:t>
                </a:r>
                <a:endParaRPr kumimoji="0" lang="cs-CZ" sz="2000" b="0" i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</a:endParaRPr>
              </a:p>
              <a:p>
                <a:pPr marL="342900" indent="-342900">
                  <a:defRPr/>
                </a:pPr>
                <a:r>
                  <a:rPr lang="cs-CZ" sz="2000" dirty="0">
                    <a:latin typeface="Bookman Old Style" pitchFamily="18" charset="0"/>
                  </a:rPr>
                  <a:t>	</a:t>
                </a:r>
                <a:r>
                  <a:rPr lang="cs-CZ" sz="2000" dirty="0" smtClean="0">
                    <a:latin typeface="Bookman Old Style" pitchFamily="18" charset="0"/>
                  </a:rPr>
                  <a:t>		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+(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f>
                              <m:fPr>
                                <m:ctrlPr>
                                  <a:rPr lang="cs-CZ" sz="2000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0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000" dirty="0">
                    <a:latin typeface="Bookman Old Style" pitchFamily="18" charset="0"/>
                  </a:rPr>
                  <a:t>		S = 4∙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>
                    <a:latin typeface="Bookman Old Style" pitchFamily="18" charset="0"/>
                  </a:rPr>
                  <a:t>∙5∙5,59</a:t>
                </a:r>
                <a:endParaRPr lang="cs-CZ" sz="2000" dirty="0">
                  <a:latin typeface="Bookman Old Style" pitchFamily="18" charset="0"/>
                </a:endParaRPr>
              </a:p>
              <a:p>
                <a:pPr marL="342900" lvl="0" indent="-342900">
                  <a:defRPr/>
                </a:pPr>
                <a:r>
                  <a:rPr kumimoji="0" lang="cs-CZ" sz="20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			s =5,59 m		S = 55,9 m</a:t>
                </a:r>
                <a:r>
                  <a:rPr kumimoji="0" lang="cs-CZ" sz="2000" b="0" i="0" u="none" strike="noStrike" kern="1200" cap="none" spc="0" normalizeH="0" baseline="30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2</a:t>
                </a:r>
                <a:r>
                  <a:rPr kumimoji="0" lang="cs-CZ" sz="20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kumimoji="0" lang="cs-CZ" sz="2000" b="0" i="1" u="none" strike="noStrike" kern="1200" cap="none" spc="0" normalizeH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kumimoji="0" lang="cs-CZ" sz="20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 56 m</a:t>
                </a:r>
                <a:r>
                  <a:rPr kumimoji="0" lang="cs-CZ" sz="2000" b="0" i="0" u="none" strike="noStrike" kern="1200" cap="none" spc="0" normalizeH="0" baseline="30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2</a:t>
                </a:r>
              </a:p>
              <a:p>
                <a:pPr marL="342900" lvl="0" indent="-342900">
                  <a:defRPr/>
                </a:pPr>
                <a:endParaRPr lang="cs-CZ" sz="2000" dirty="0">
                  <a:latin typeface="Bookman Old Style" pitchFamily="18" charset="0"/>
                </a:endParaRPr>
              </a:p>
              <a:p>
                <a:pPr marL="342900" lvl="0" indent="-342900">
                  <a:defRPr/>
                </a:pPr>
                <a:r>
                  <a:rPr kumimoji="0" lang="cs-CZ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Ještě připočítat 10% navíc, což je vlastně </a:t>
                </a:r>
                <a14:m>
                  <m:oMath xmlns:m="http://schemas.openxmlformats.org/officeDocument/2006/math">
                    <m:f>
                      <m:fPr>
                        <m:ctrlPr>
                          <a:rPr kumimoji="0" lang="cs-CZ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</m:ctrlPr>
                      </m:fPr>
                      <m:num>
                        <m:r>
                          <a:rPr kumimoji="0" lang="cs-CZ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kumimoji="0" lang="cs-CZ" b="0" i="1" u="none" strike="noStrike" kern="1200" cap="none" spc="0" normalizeH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kumimoji="0" lang="cs-CZ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. Tedy 56 : 10 = 5,6 m</a:t>
                </a:r>
                <a:r>
                  <a:rPr kumimoji="0" lang="cs-CZ" b="0" i="0" u="none" strike="noStrike" kern="1200" cap="none" spc="0" normalizeH="0" baseline="30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2</a:t>
                </a:r>
                <a:r>
                  <a:rPr kumimoji="0" lang="cs-CZ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.</a:t>
                </a:r>
              </a:p>
              <a:p>
                <a:pPr marL="342900" lvl="0" indent="-342900">
                  <a:defRPr/>
                </a:pPr>
                <a:endParaRPr lang="cs-CZ" dirty="0">
                  <a:latin typeface="Bookman Old Style" pitchFamily="18" charset="0"/>
                </a:endParaRPr>
              </a:p>
              <a:p>
                <a:pPr marL="342900" indent="-342900" algn="ctr">
                  <a:defRPr/>
                </a:pPr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Na celou střechu je tedy potřeba </a:t>
                </a:r>
                <a:r>
                  <a:rPr lang="cs-CZ" sz="2800" dirty="0">
                    <a:latin typeface="Bookman Old Style" pitchFamily="18" charset="0"/>
                  </a:rPr>
                  <a:t>61,6 m</a:t>
                </a:r>
                <a:r>
                  <a:rPr lang="cs-CZ" sz="2800" baseline="30000" dirty="0">
                    <a:latin typeface="Bookman Old Style" pitchFamily="18" charset="0"/>
                  </a:rPr>
                  <a:t>2</a:t>
                </a:r>
              </a:p>
              <a:p>
                <a:pPr marL="342900" lvl="0" indent="-342900" algn="ctr">
                  <a:defRPr/>
                </a:pPr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ocelového plechu.</a:t>
                </a: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  <a:blipFill rotWithShape="1">
                <a:blip r:embed="rId2"/>
                <a:stretch>
                  <a:fillRect l="-593" t="-820" b="-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7"/>
            <a:ext cx="1329689" cy="1368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litrů vody se vejde do vodojemu ve tvaru kužele postaveného na špičku? Výška vodojemu je 10 m a průměr 18 m.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10000"/>
              </a:bodyPr>
              <a:lstStyle/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sto MT" pitchFamily="18" charset="0"/>
                    <a:ea typeface="+mn-ea"/>
                    <a:cs typeface="+mn-cs"/>
                  </a:rPr>
                  <a:t>	</a:t>
                </a: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Je zřejmé, že musíme vypočítat objem kuželu.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3200" dirty="0">
                    <a:latin typeface="Bookman Old Style" pitchFamily="18" charset="0"/>
                  </a:rPr>
                  <a:t> </a:t>
                </a:r>
                <a:r>
                  <a:rPr lang="cs-CZ" sz="3200" dirty="0" smtClean="0">
                    <a:latin typeface="Bookman Old Style" pitchFamily="18" charset="0"/>
                  </a:rPr>
                  <a:t> pozor   </a:t>
                </a:r>
                <a:r>
                  <a:rPr lang="cs-CZ" sz="3200" b="1" dirty="0" smtClean="0">
                    <a:latin typeface="Bookman Old Style" pitchFamily="18" charset="0"/>
                  </a:rPr>
                  <a:t>!!! Poloměr není průměr !!!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3200" b="0" i="0" u="none" strike="noStrike" kern="1200" cap="none" spc="0" normalizeH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	</a:t>
                </a:r>
                <a:r>
                  <a:rPr kumimoji="0" lang="cs-CZ" sz="32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</a:rPr>
                  <a:t>r = d:2…r = 9 m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3200" dirty="0">
                    <a:latin typeface="Bookman Old Style" pitchFamily="18" charset="0"/>
                  </a:rPr>
                  <a:t>	</a:t>
                </a:r>
                <a:r>
                  <a:rPr lang="cs-CZ" sz="3200" dirty="0" smtClean="0">
                    <a:latin typeface="Bookman Old Style" pitchFamily="18" charset="0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</a:rPr>
                  <a:t>∙3,14∙9</a:t>
                </a:r>
                <a:r>
                  <a:rPr kumimoji="0" lang="cs-CZ" sz="2600" b="0" i="0" u="none" strike="noStrike" kern="1200" cap="none" spc="0" normalizeH="0" baseline="30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</a:rPr>
                  <a:t>2</a:t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</a:rPr>
                  <a:t>∙10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2600" dirty="0">
                    <a:latin typeface="Bookman Old Style"/>
                  </a:rPr>
                  <a:t> </a:t>
                </a:r>
                <a:r>
                  <a:rPr lang="cs-CZ" sz="2600" dirty="0" smtClean="0">
                    <a:latin typeface="Bookman Old Style"/>
                  </a:rPr>
                  <a:t>  </a:t>
                </a:r>
                <a:r>
                  <a:rPr lang="cs-CZ" sz="3200" dirty="0" smtClean="0">
                    <a:latin typeface="Bookman Old Style"/>
                  </a:rPr>
                  <a:t>V = 847,8 m</a:t>
                </a:r>
                <a:r>
                  <a:rPr lang="cs-CZ" sz="3200" baseline="30000" dirty="0" smtClean="0">
                    <a:latin typeface="Bookman Old Style"/>
                  </a:rPr>
                  <a:t>3</a:t>
                </a:r>
                <a:r>
                  <a:rPr lang="cs-CZ" sz="3200" dirty="0" smtClean="0">
                    <a:latin typeface="Bookman Old Style"/>
                  </a:rPr>
                  <a:t> = 847 800 l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endParaRPr kumimoji="0" lang="cs-CZ" sz="3200" b="0" i="0" u="none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/>
                </a:endParaRP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3200" dirty="0" smtClean="0">
                    <a:latin typeface="Bookman Old Style"/>
                  </a:rPr>
                  <a:t>Do vodojemu se vejde 847 800 litrů vody.</a:t>
                </a:r>
                <a:endParaRPr kumimoji="0" lang="cs-CZ" sz="3200" b="0" i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  <a:blipFill rotWithShape="1">
                <a:blip r:embed="rId2"/>
                <a:stretch>
                  <a:fillRect l="-1333" t="-2459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 hledání největšího společného dělitele můžeme použít rozklad čísla na prvočinitele.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Najdi největší společný dělitel čísel 56 a 70.</a:t>
            </a:r>
          </a:p>
          <a:p>
            <a:pPr>
              <a:buNone/>
            </a:pPr>
            <a:r>
              <a:rPr lang="cs-CZ" dirty="0" smtClean="0"/>
              <a:t>	56 = </a:t>
            </a:r>
            <a:r>
              <a:rPr lang="cs-CZ" u="sng" dirty="0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dirty="0" err="1" smtClean="0"/>
              <a:t>2</a:t>
            </a:r>
            <a:r>
              <a:rPr lang="cs-CZ" dirty="0" smtClean="0"/>
              <a:t>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	70 = </a:t>
            </a:r>
            <a:r>
              <a:rPr lang="cs-CZ" u="sng" dirty="0" smtClean="0"/>
              <a:t>2</a:t>
            </a:r>
            <a:r>
              <a:rPr lang="cs-CZ" dirty="0" smtClean="0"/>
              <a:t> ∙ 5 ∙ </a:t>
            </a:r>
            <a:r>
              <a:rPr lang="cs-CZ" u="sng" dirty="0" smtClean="0"/>
              <a:t>7</a:t>
            </a:r>
          </a:p>
          <a:p>
            <a:pPr>
              <a:buNone/>
            </a:pPr>
            <a:r>
              <a:rPr lang="cs-CZ" dirty="0" smtClean="0"/>
              <a:t>D (56;72) = 2 ∙ 7 = 14</a:t>
            </a:r>
          </a:p>
          <a:p>
            <a:pPr>
              <a:buNone/>
            </a:pPr>
            <a:r>
              <a:rPr lang="cs-CZ" dirty="0" smtClean="0"/>
              <a:t>Největším společným dělitelem čísel 56 a 72 je číslo 14.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tun pískovce váží pyramida o výšce 30 metrů a podstavné hraně 50 m?  </a:t>
            </a:r>
            <a:r>
              <a:rPr lang="cs-CZ" dirty="0" smtClean="0">
                <a:latin typeface="Bookman Old Style" pitchFamily="18" charset="0"/>
              </a:rPr>
              <a:t>					(</a:t>
            </a:r>
            <a:r>
              <a:rPr lang="cs-CZ" dirty="0" smtClean="0">
                <a:latin typeface="Bookman Old Style" pitchFamily="18" charset="0"/>
              </a:rPr>
              <a:t>hustota pískovce je 1900 – 2700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 smtClean="0">
                <a:latin typeface="Bookman Old Style" pitchFamily="18" charset="0"/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váží písek, který je vysypán na hromadu ve tvaru kužele o výšce 120 </a:t>
            </a:r>
            <a:r>
              <a:rPr lang="cs-CZ" dirty="0">
                <a:latin typeface="Bookman Old Style" pitchFamily="18" charset="0"/>
              </a:rPr>
              <a:t>cm </a:t>
            </a:r>
            <a:r>
              <a:rPr lang="cs-CZ" dirty="0" smtClean="0">
                <a:latin typeface="Bookman Old Style" pitchFamily="18" charset="0"/>
              </a:rPr>
              <a:t>a průměru podstavy 260 cm.	(hustota </a:t>
            </a:r>
            <a:r>
              <a:rPr lang="cs-CZ" dirty="0" smtClean="0">
                <a:latin typeface="Bookman Old Style" pitchFamily="18" charset="0"/>
              </a:rPr>
              <a:t>písku je 1600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>
                <a:latin typeface="Bookman Old Style" pitchFamily="18" charset="0"/>
              </a:rPr>
              <a:t>)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plechu je třeba na pokrytí střechy věže kostela ve tvaru kužele. Průměr střechy je 6 metrů a její výška je 4 metry? Počítejme 15 % na záhyby a odpad.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vody se vejde do vodojemu ve tvaru obráceného kužele o výšce 10 m a průměru podstavy 12 m? Kolik všechna voda váží?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475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>
                    <a:latin typeface="Bookman Old Style" pitchFamily="18" charset="0"/>
                  </a:rPr>
                  <a:t>Kolik tun pískovce váží pyramida o výšce 30 metrů a podstavné hraně 50 m?  (hustota pískovce je 1,9 – 2,7 t/m</a:t>
                </a:r>
                <a:r>
                  <a:rPr lang="cs-CZ" baseline="30000" dirty="0" smtClean="0">
                    <a:latin typeface="Bookman Old Style" pitchFamily="18" charset="0"/>
                  </a:rPr>
                  <a:t>3</a:t>
                </a:r>
                <a:r>
                  <a:rPr lang="cs-CZ" dirty="0" smtClean="0">
                    <a:latin typeface="Bookman Old Style" pitchFamily="18" charset="0"/>
                  </a:rPr>
                  <a:t>)	</a:t>
                </a:r>
                <a:r>
                  <a:rPr lang="cs-CZ" b="1" dirty="0" smtClean="0">
                    <a:latin typeface="Bookman Old Style" pitchFamily="18" charset="0"/>
                  </a:rPr>
                  <a:t>V </a:t>
                </a:r>
                <a:r>
                  <a:rPr lang="cs-CZ" b="1" dirty="0" smtClean="0">
                    <a:latin typeface="Bookman Old Style" pitchFamily="18" charset="0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latin typeface="Bookman Old Style"/>
                  </a:rPr>
                  <a:t>∙</a:t>
                </a:r>
                <a:r>
                  <a:rPr lang="cs-CZ" b="1" dirty="0" smtClean="0">
                    <a:latin typeface="Bookman Old Style" pitchFamily="18" charset="0"/>
                  </a:rPr>
                  <a:t>50</a:t>
                </a:r>
                <a:r>
                  <a:rPr lang="cs-CZ" b="1" dirty="0" smtClean="0">
                    <a:latin typeface="Bookman Old Style"/>
                  </a:rPr>
                  <a:t>∙50∙30=25 000 m</a:t>
                </a:r>
                <a:r>
                  <a:rPr lang="cs-CZ" b="1" baseline="30000" dirty="0" smtClean="0">
                    <a:latin typeface="Bookman Old Style"/>
                  </a:rPr>
                  <a:t>3</a:t>
                </a:r>
                <a:r>
                  <a:rPr lang="cs-CZ" b="1" dirty="0" smtClean="0">
                    <a:latin typeface="Bookman Old Style"/>
                  </a:rPr>
                  <a:t>; 			</a:t>
                </a:r>
                <a:r>
                  <a:rPr lang="cs-CZ" b="1" dirty="0" err="1" smtClean="0">
                    <a:latin typeface="Bookman Old Style"/>
                  </a:rPr>
                  <a:t>m</a:t>
                </a:r>
                <a:r>
                  <a:rPr lang="cs-CZ" b="1" baseline="-25000" dirty="0" err="1" smtClean="0">
                    <a:latin typeface="Bookman Old Style"/>
                  </a:rPr>
                  <a:t>min</a:t>
                </a:r>
                <a:r>
                  <a:rPr lang="cs-CZ" b="1" dirty="0" smtClean="0">
                    <a:latin typeface="Bookman Old Style"/>
                  </a:rPr>
                  <a:t>=25000∙1,9 = 47 </a:t>
                </a:r>
                <a:r>
                  <a:rPr lang="cs-CZ" b="1" dirty="0">
                    <a:latin typeface="Bookman Old Style"/>
                  </a:rPr>
                  <a:t>500 t; </a:t>
                </a:r>
                <a:r>
                  <a:rPr lang="cs-CZ" b="1" dirty="0" err="1" smtClean="0">
                    <a:latin typeface="Bookman Old Style"/>
                  </a:rPr>
                  <a:t>m</a:t>
                </a:r>
                <a:r>
                  <a:rPr lang="cs-CZ" b="1" baseline="-25000" dirty="0" err="1" smtClean="0">
                    <a:latin typeface="Bookman Old Style"/>
                  </a:rPr>
                  <a:t>max</a:t>
                </a:r>
                <a:r>
                  <a:rPr lang="cs-CZ" b="1" dirty="0" smtClean="0">
                    <a:latin typeface="Bookman Old Style"/>
                  </a:rPr>
                  <a:t>=25000∙2,7 </a:t>
                </a:r>
                <a:r>
                  <a:rPr lang="cs-CZ" b="1" dirty="0">
                    <a:latin typeface="Bookman Old Style"/>
                  </a:rPr>
                  <a:t>= </a:t>
                </a:r>
                <a:r>
                  <a:rPr lang="cs-CZ" b="1" dirty="0" smtClean="0">
                    <a:latin typeface="Bookman Old Style"/>
                  </a:rPr>
                  <a:t>67 </a:t>
                </a:r>
                <a:r>
                  <a:rPr lang="cs-CZ" b="1" dirty="0">
                    <a:latin typeface="Bookman Old Style"/>
                  </a:rPr>
                  <a:t>500 t</a:t>
                </a:r>
                <a:endParaRPr lang="cs-CZ" b="1" dirty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endParaRPr lang="cs-CZ" dirty="0" smtClean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>
                    <a:latin typeface="Bookman Old Style" pitchFamily="18" charset="0"/>
                  </a:rPr>
                  <a:t>Kolik váží písek, který je vysypán na hromadu ve tvaru kužele o výšce 120 </a:t>
                </a:r>
                <a:r>
                  <a:rPr lang="cs-CZ" dirty="0">
                    <a:latin typeface="Bookman Old Style" pitchFamily="18" charset="0"/>
                  </a:rPr>
                  <a:t>cm </a:t>
                </a:r>
                <a:r>
                  <a:rPr lang="cs-CZ" dirty="0">
                    <a:latin typeface="Bookman Old Style" pitchFamily="18" charset="0"/>
                  </a:rPr>
                  <a:t>a průměru podstavy </a:t>
                </a:r>
                <a:r>
                  <a:rPr lang="cs-CZ" dirty="0" smtClean="0">
                    <a:latin typeface="Bookman Old Style" pitchFamily="18" charset="0"/>
                  </a:rPr>
                  <a:t>260 </a:t>
                </a:r>
                <a:r>
                  <a:rPr lang="cs-CZ" dirty="0">
                    <a:latin typeface="Bookman Old Style" pitchFamily="18" charset="0"/>
                  </a:rPr>
                  <a:t>cm.(</a:t>
                </a:r>
                <a:r>
                  <a:rPr lang="cs-CZ" dirty="0">
                    <a:latin typeface="Bookman Old Style" pitchFamily="18" charset="0"/>
                  </a:rPr>
                  <a:t>hustota </a:t>
                </a:r>
                <a:r>
                  <a:rPr lang="cs-CZ" dirty="0" smtClean="0">
                    <a:latin typeface="Bookman Old Style" pitchFamily="18" charset="0"/>
                  </a:rPr>
                  <a:t>písku je 1600 kg/m</a:t>
                </a:r>
                <a:r>
                  <a:rPr lang="cs-CZ" baseline="30000" dirty="0" smtClean="0">
                    <a:latin typeface="Bookman Old Style" pitchFamily="18" charset="0"/>
                  </a:rPr>
                  <a:t>3</a:t>
                </a:r>
                <a:r>
                  <a:rPr lang="cs-CZ" dirty="0" smtClean="0">
                    <a:latin typeface="Bookman Old Style" pitchFamily="18" charset="0"/>
                  </a:rPr>
                  <a:t>)							</a:t>
                </a:r>
                <a:r>
                  <a:rPr lang="cs-CZ" b="1" dirty="0" smtClean="0">
                    <a:latin typeface="Bookman Old Style" pitchFamily="18" charset="0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latin typeface="Bookman Old Style"/>
                  </a:rPr>
                  <a:t>∙3,14∙1,3</a:t>
                </a:r>
                <a:r>
                  <a:rPr lang="cs-CZ" b="1" baseline="30000" dirty="0" smtClean="0">
                    <a:latin typeface="Bookman Old Style"/>
                  </a:rPr>
                  <a:t>2</a:t>
                </a:r>
                <a:r>
                  <a:rPr lang="cs-CZ" b="1" dirty="0" smtClean="0">
                    <a:latin typeface="Bookman Old Style"/>
                  </a:rPr>
                  <a:t>∙1,2 = 2,122 64 m</a:t>
                </a:r>
                <a:r>
                  <a:rPr lang="cs-CZ" b="1" baseline="30000" dirty="0" smtClean="0">
                    <a:latin typeface="Bookman Old Style"/>
                  </a:rPr>
                  <a:t>3		</a:t>
                </a:r>
                <a:r>
                  <a:rPr lang="cs-CZ" b="1" dirty="0" smtClean="0">
                    <a:latin typeface="Bookman Old Style"/>
                  </a:rPr>
                  <a:t>m = 2,12264∙1600 3 396,224 kg</a:t>
                </a:r>
                <a:r>
                  <a:rPr lang="cs-CZ" b="1" baseline="30000" dirty="0" smtClean="0">
                    <a:latin typeface="Bookman Old Style"/>
                  </a:rPr>
                  <a:t>			</a:t>
                </a:r>
                <a:endParaRPr lang="cs-CZ" b="1" baseline="30000" dirty="0" smtClean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>
                    <a:latin typeface="Bookman Old Style" pitchFamily="18" charset="0"/>
                  </a:rPr>
                  <a:t>Kolik </a:t>
                </a:r>
                <a:r>
                  <a:rPr lang="cs-CZ" dirty="0">
                    <a:latin typeface="Bookman Old Style" pitchFamily="18" charset="0"/>
                  </a:rPr>
                  <a:t>plechu je třeba na pokrytí střechy věže kostela ve tvaru kužele. Průměr střechy je 6 metrů a její výška je 4 metry? Počítejme 15 % na záhyby a odpad</a:t>
                </a:r>
                <a:r>
                  <a:rPr lang="cs-CZ" dirty="0" smtClean="0">
                    <a:latin typeface="Bookman Old Style" pitchFamily="18" charset="0"/>
                  </a:rPr>
                  <a:t>.		</a:t>
                </a:r>
                <a:r>
                  <a:rPr lang="cs-CZ" b="1" dirty="0" smtClean="0">
                    <a:latin typeface="Bookman Old Style" pitchFamily="18" charset="0"/>
                  </a:rPr>
                  <a:t>Spočítáme nejprve stranu kužele…s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𝟒</m:t>
                            </m:r>
                          </m:e>
                          <m:sup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𝟑</m:t>
                            </m:r>
                          </m:e>
                          <m:sup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b="1" dirty="0" smtClean="0">
                    <a:latin typeface="Bookman Old Style" pitchFamily="18" charset="0"/>
                  </a:rPr>
                  <a:t> = 5m		Poté spočítáme plášť kužele </a:t>
                </a:r>
                <a:r>
                  <a:rPr lang="cs-CZ" i="1" dirty="0" smtClean="0">
                    <a:latin typeface="Bookman Old Style" pitchFamily="18" charset="0"/>
                  </a:rPr>
                  <a:t>(podstavu pokrývat plechem nebudeme) </a:t>
                </a:r>
                <a:r>
                  <a:rPr lang="cs-CZ" b="1" dirty="0" smtClean="0">
                    <a:latin typeface="Bookman Old Style" pitchFamily="18" charset="0"/>
                  </a:rPr>
                  <a:t>	S = 3,14</a:t>
                </a:r>
                <a:r>
                  <a:rPr lang="cs-CZ" b="1" dirty="0" smtClean="0">
                    <a:latin typeface="Bookman Old Style"/>
                  </a:rPr>
                  <a:t>∙3∙5 = 47,1 m</a:t>
                </a:r>
                <a:r>
                  <a:rPr lang="cs-CZ" b="1" baseline="30000" dirty="0" smtClean="0">
                    <a:latin typeface="Bookman Old Style"/>
                  </a:rPr>
                  <a:t>2</a:t>
                </a:r>
                <a:r>
                  <a:rPr lang="cs-CZ" b="1" dirty="0" smtClean="0">
                    <a:latin typeface="Bookman Old Style"/>
                  </a:rPr>
                  <a:t>						…a přidáme 15 %...47,1 ∙1,15 = 54,165 </a:t>
                </a:r>
                <a:r>
                  <a:rPr lang="cs-CZ" b="1" dirty="0">
                    <a:latin typeface="Bookman Old Style"/>
                  </a:rPr>
                  <a:t>m</a:t>
                </a:r>
                <a:r>
                  <a:rPr lang="cs-CZ" b="1" baseline="30000" dirty="0">
                    <a:latin typeface="Bookman Old Style"/>
                  </a:rPr>
                  <a:t>2</a:t>
                </a:r>
                <a:r>
                  <a:rPr lang="cs-CZ" b="1" dirty="0">
                    <a:latin typeface="Bookman Old Style"/>
                  </a:rPr>
                  <a:t> </a:t>
                </a:r>
                <a:r>
                  <a:rPr lang="cs-CZ" b="1" dirty="0" smtClean="0">
                    <a:latin typeface="Bookman Old Style"/>
                  </a:rPr>
                  <a:t>				Na střechu potřebujeme 54,165 m</a:t>
                </a:r>
                <a:r>
                  <a:rPr lang="cs-CZ" b="1" baseline="30000" dirty="0" smtClean="0">
                    <a:latin typeface="Bookman Old Style"/>
                  </a:rPr>
                  <a:t>2</a:t>
                </a:r>
                <a:r>
                  <a:rPr lang="cs-CZ" b="1" dirty="0" smtClean="0">
                    <a:latin typeface="Bookman Old Style"/>
                  </a:rPr>
                  <a:t> plechu.</a:t>
                </a:r>
                <a:endParaRPr lang="cs-CZ" b="1" dirty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>
                    <a:latin typeface="Bookman Old Style" pitchFamily="18" charset="0"/>
                  </a:rPr>
                  <a:t>Kolik </a:t>
                </a:r>
                <a:r>
                  <a:rPr lang="cs-CZ" dirty="0">
                    <a:latin typeface="Bookman Old Style" pitchFamily="18" charset="0"/>
                  </a:rPr>
                  <a:t>vody se vejde do vodojemu ve tvaru obráceného kužele o výšce 10 m a průměru podstavy </a:t>
                </a:r>
                <a:r>
                  <a:rPr lang="cs-CZ" dirty="0" smtClean="0">
                    <a:latin typeface="Bookman Old Style" pitchFamily="18" charset="0"/>
                  </a:rPr>
                  <a:t>12 </a:t>
                </a:r>
                <a:r>
                  <a:rPr lang="cs-CZ" dirty="0">
                    <a:latin typeface="Bookman Old Style" pitchFamily="18" charset="0"/>
                  </a:rPr>
                  <a:t>m? Kolik všechna voda váží</a:t>
                </a:r>
                <a:r>
                  <a:rPr lang="cs-CZ" dirty="0" smtClean="0">
                    <a:latin typeface="Bookman Old Style" pitchFamily="18" charset="0"/>
                  </a:rPr>
                  <a:t>?				</a:t>
                </a:r>
                <a:r>
                  <a:rPr lang="cs-CZ" b="1" dirty="0" smtClean="0">
                    <a:latin typeface="Bookman Old Style" pitchFamily="18" charset="0"/>
                  </a:rPr>
                  <a:t>Vypočet objemu…V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latin typeface="Bookman Old Style"/>
                  </a:rPr>
                  <a:t>∙3,14</a:t>
                </a:r>
                <a:r>
                  <a:rPr lang="cs-CZ" b="1" dirty="0" smtClean="0">
                    <a:latin typeface="Bookman Old Style"/>
                  </a:rPr>
                  <a:t>∙6</a:t>
                </a:r>
                <a:r>
                  <a:rPr lang="cs-CZ" b="1" baseline="30000" dirty="0" smtClean="0">
                    <a:latin typeface="Bookman Old Style"/>
                  </a:rPr>
                  <a:t>2</a:t>
                </a:r>
                <a:r>
                  <a:rPr lang="cs-CZ" b="1" dirty="0" smtClean="0">
                    <a:latin typeface="Bookman Old Style"/>
                  </a:rPr>
                  <a:t>∙10 = 376,8 m</a:t>
                </a:r>
                <a:r>
                  <a:rPr lang="cs-CZ" b="1" baseline="30000" dirty="0" smtClean="0">
                    <a:latin typeface="Bookman Old Style"/>
                  </a:rPr>
                  <a:t>3</a:t>
                </a:r>
                <a:r>
                  <a:rPr lang="cs-CZ" b="1" dirty="0" smtClean="0">
                    <a:latin typeface="Bookman Old Style"/>
                  </a:rPr>
                  <a:t>			</a:t>
                </a:r>
                <a:r>
                  <a:rPr lang="cs-CZ" b="1" smtClean="0">
                    <a:latin typeface="Bookman Old Style"/>
                  </a:rPr>
                  <a:t>	…jelikož </a:t>
                </a:r>
                <a:r>
                  <a:rPr lang="cs-CZ" b="1" dirty="0" smtClean="0">
                    <a:latin typeface="Bookman Old Style"/>
                  </a:rPr>
                  <a:t>kubík vody váží 1 tunu je hmotnost </a:t>
                </a:r>
                <a:r>
                  <a:rPr lang="cs-CZ" b="1" smtClean="0">
                    <a:latin typeface="Bookman Old Style"/>
                  </a:rPr>
                  <a:t>vody 376,8 </a:t>
                </a:r>
                <a:r>
                  <a:rPr lang="cs-CZ" b="1" dirty="0" smtClean="0">
                    <a:latin typeface="Bookman Old Style"/>
                  </a:rPr>
                  <a:t>tuny</a:t>
                </a:r>
                <a:endParaRPr lang="cs-CZ" baseline="30000" dirty="0">
                  <a:latin typeface="Bookman Old Style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148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7573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Obr.1 ( jehlan) 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kle.cz/vypocty/png/jehlanctyrboky-obrazek.png</a:t>
            </a:r>
            <a:endParaRPr lang="cs-CZ" dirty="0" smtClean="0"/>
          </a:p>
          <a:p>
            <a:r>
              <a:rPr lang="cs-CZ" dirty="0" smtClean="0"/>
              <a:t>Obr.2 </a:t>
            </a:r>
            <a:r>
              <a:rPr lang="cs-CZ" dirty="0"/>
              <a:t>(kužel):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www.aristoteles.cz/matematika/stereometrie/jehlan/kuzel_obrazek_s_popiskem.gif</a:t>
            </a:r>
            <a:endParaRPr lang="cs-CZ" dirty="0" smtClean="0"/>
          </a:p>
          <a:p>
            <a:r>
              <a:rPr lang="cs-CZ" dirty="0" smtClean="0"/>
              <a:t>Obr.3 (pravidelný </a:t>
            </a:r>
            <a:r>
              <a:rPr lang="cs-CZ" dirty="0"/>
              <a:t>čtyřboký jehlan): http://forum.matweb.cz/upload3/img/2011-05/84602_jehlan1.jpg</a:t>
            </a:r>
          </a:p>
        </p:txBody>
      </p:sp>
    </p:spTree>
    <p:extLst>
      <p:ext uri="{BB962C8B-B14F-4D97-AF65-F5344CB8AC3E}">
        <p14:creationId xmlns:p14="http://schemas.microsoft.com/office/powerpoint/2010/main" val="5385944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181</Words>
  <Application>Microsoft Office PowerPoint</Application>
  <PresentationFormat>Předvádění na obrazovce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Jehlan a kužel</vt:lpstr>
      <vt:lpstr>Základní pojmy a vzorce JEHLAN</vt:lpstr>
      <vt:lpstr>Základní pojmy a vzorce KUŽEL</vt:lpstr>
      <vt:lpstr>Vzorový příklad č.1</vt:lpstr>
      <vt:lpstr>Vzorový příklad č.2</vt:lpstr>
      <vt:lpstr>K hledání největšího společného dělitele můžeme použít rozklad čísla na prvočinitele.</vt:lpstr>
      <vt:lpstr>Příklady k řešení</vt:lpstr>
      <vt:lpstr>Řešení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42</cp:revision>
  <dcterms:created xsi:type="dcterms:W3CDTF">2012-06-11T15:25:58Z</dcterms:created>
  <dcterms:modified xsi:type="dcterms:W3CDTF">2013-02-05T12:31:20Z</dcterms:modified>
</cp:coreProperties>
</file>