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3" r:id="rId2"/>
    <p:sldId id="264" r:id="rId3"/>
    <p:sldId id="256" r:id="rId4"/>
    <p:sldId id="259" r:id="rId5"/>
    <p:sldId id="267" r:id="rId6"/>
    <p:sldId id="260" r:id="rId7"/>
    <p:sldId id="261" r:id="rId8"/>
    <p:sldId id="257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1" autoAdjust="0"/>
    <p:restoredTop sz="94706" autoAdjust="0"/>
  </p:normalViewPr>
  <p:slideViewPr>
    <p:cSldViewPr>
      <p:cViewPr>
        <p:scale>
          <a:sx n="118" d="100"/>
          <a:sy n="118" d="100"/>
        </p:scale>
        <p:origin x="-1434" y="18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6.2.2013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6.2.2013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6.2.2013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91000">
              <a:srgbClr val="FFF200"/>
            </a:gs>
            <a:gs pos="45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5E6B4-0BF7-45C8-A87F-4CB7BE37744C}" type="datetimeFigureOut">
              <a:rPr lang="cs-CZ" smtClean="0"/>
              <a:pPr/>
              <a:t>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1177428" y="404664"/>
            <a:ext cx="7150556" cy="2433944"/>
            <a:chOff x="1108710" y="260648"/>
            <a:chExt cx="7150556" cy="2433944"/>
          </a:xfrm>
        </p:grpSpPr>
        <p:sp>
          <p:nvSpPr>
            <p:cNvPr id="7" name="TextovéPole 6"/>
            <p:cNvSpPr txBox="1"/>
            <p:nvPr/>
          </p:nvSpPr>
          <p:spPr>
            <a:xfrm>
              <a:off x="1977390" y="2306531"/>
              <a:ext cx="5230336" cy="388061"/>
            </a:xfrm>
            <a:prstGeom prst="rect">
              <a:avLst/>
            </a:prstGeom>
            <a:noFill/>
          </p:spPr>
          <p:txBody>
            <a:bodyPr vert="horz" wrap="square" lIns="79507" tIns="39754" rIns="79507" bIns="39754" rtlCol="0">
              <a:spAutoFit/>
            </a:bodyPr>
            <a:lstStyle/>
            <a:p>
              <a:r>
                <a:rPr lang="cs-CZ" sz="2000" dirty="0">
                  <a:solidFill>
                    <a:schemeClr val="bg1"/>
                  </a:solidFill>
                  <a:latin typeface="Book Antiqua" pitchFamily="18" charset="0"/>
                </a:rPr>
                <a:t>CZ.1.07/1.4.00/21.2634 "Učíme se moderně"</a:t>
              </a:r>
            </a:p>
          </p:txBody>
        </p:sp>
        <p:grpSp>
          <p:nvGrpSpPr>
            <p:cNvPr id="8" name="Skupina 7"/>
            <p:cNvGrpSpPr/>
            <p:nvPr/>
          </p:nvGrpSpPr>
          <p:grpSpPr>
            <a:xfrm>
              <a:off x="1108710" y="260648"/>
              <a:ext cx="7150556" cy="1899164"/>
              <a:chOff x="1097280" y="86346"/>
              <a:chExt cx="7150556" cy="1899164"/>
            </a:xfrm>
          </p:grpSpPr>
          <p:sp>
            <p:nvSpPr>
              <p:cNvPr id="9" name="TextovéPole 8"/>
              <p:cNvSpPr txBox="1"/>
              <p:nvPr/>
            </p:nvSpPr>
            <p:spPr>
              <a:xfrm>
                <a:off x="1431625" y="86346"/>
                <a:ext cx="6280750" cy="541949"/>
              </a:xfrm>
              <a:prstGeom prst="rect">
                <a:avLst/>
              </a:prstGeom>
              <a:noFill/>
            </p:spPr>
            <p:txBody>
              <a:bodyPr vert="horz" wrap="square" lIns="79507" tIns="39754" rIns="79507" bIns="39754" rtlCol="0">
                <a:spAutoFit/>
              </a:bodyPr>
              <a:lstStyle/>
              <a:p>
                <a:r>
                  <a:rPr lang="cs-CZ" sz="2000" dirty="0">
                    <a:solidFill>
                      <a:srgbClr val="FFFFFF"/>
                    </a:solidFill>
                    <a:latin typeface="Book Antiqua" pitchFamily="18" charset="0"/>
                  </a:rPr>
                  <a:t>Digitální učební </a:t>
                </a:r>
                <a:r>
                  <a:rPr lang="cs-CZ" sz="2000" dirty="0" smtClean="0">
                    <a:solidFill>
                      <a:srgbClr val="FFFFFF"/>
                    </a:solidFill>
                    <a:latin typeface="Book Antiqua" pitchFamily="18" charset="0"/>
                  </a:rPr>
                  <a:t>materiál </a:t>
                </a:r>
                <a:r>
                  <a:rPr lang="cs-CZ" sz="2000" dirty="0">
                    <a:solidFill>
                      <a:srgbClr val="FFFFFF"/>
                    </a:solidFill>
                    <a:latin typeface="Book Antiqua" pitchFamily="18" charset="0"/>
                  </a:rPr>
                  <a:t>zpracovaný v rámci projektu</a:t>
                </a:r>
              </a:p>
              <a:p>
                <a:endParaRPr lang="cs-CZ" sz="1000" dirty="0">
                  <a:solidFill>
                    <a:srgbClr val="FFFFFF"/>
                  </a:solidFill>
                  <a:latin typeface="Arial - 16"/>
                </a:endParaRPr>
              </a:p>
            </p:txBody>
          </p:sp>
          <p:grpSp>
            <p:nvGrpSpPr>
              <p:cNvPr id="10" name="Skupina 9"/>
              <p:cNvGrpSpPr/>
              <p:nvPr/>
            </p:nvGrpSpPr>
            <p:grpSpPr>
              <a:xfrm>
                <a:off x="1097280" y="689366"/>
                <a:ext cx="7150556" cy="1296144"/>
                <a:chOff x="1165860" y="692696"/>
                <a:chExt cx="7150556" cy="1296144"/>
              </a:xfrm>
            </p:grpSpPr>
            <p:sp>
              <p:nvSpPr>
                <p:cNvPr id="11" name="Obdélník 10"/>
                <p:cNvSpPr/>
                <p:nvPr/>
              </p:nvSpPr>
              <p:spPr>
                <a:xfrm>
                  <a:off x="1165860" y="692696"/>
                  <a:ext cx="7150556" cy="1296144"/>
                </a:xfrm>
                <a:prstGeom prst="rect">
                  <a:avLst/>
                </a:prstGeom>
                <a:solidFill>
                  <a:schemeClr val="bg1"/>
                </a:solidFill>
                <a:ln w="76200"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pic>
              <p:nvPicPr>
                <p:cNvPr id="12" name="Obrázek 11"/>
                <p:cNvPicPr>
                  <a:picLocks/>
                </p:cNvPicPr>
                <p:nvPr/>
              </p:nvPicPr>
              <p:blipFill>
                <a:blip r:embed="rId2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268730" y="840842"/>
                  <a:ext cx="6853657" cy="999852"/>
                </a:xfrm>
                <a:prstGeom prst="rect">
                  <a:avLst/>
                </a:prstGeom>
                <a:solidFill>
                  <a:scrgbClr r="0" g="0" b="0">
                    <a:alpha val="0"/>
                  </a:scrgbClr>
                </a:solidFill>
              </p:spPr>
            </p:pic>
          </p:grpSp>
        </p:grpSp>
      </p:grpSp>
      <p:sp>
        <p:nvSpPr>
          <p:cNvPr id="13" name="Obdélník 12"/>
          <p:cNvSpPr/>
          <p:nvPr/>
        </p:nvSpPr>
        <p:spPr>
          <a:xfrm>
            <a:off x="539552" y="2838608"/>
            <a:ext cx="835292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rgbClr val="000000"/>
                </a:solidFill>
                <a:latin typeface="Book Antiqua" pitchFamily="18" charset="0"/>
              </a:rPr>
              <a:t>Šablona</a:t>
            </a:r>
            <a:r>
              <a:rPr lang="cs-CZ" dirty="0" smtClean="0">
                <a:solidFill>
                  <a:srgbClr val="000000"/>
                </a:solidFill>
                <a:latin typeface="Book Antiqua" pitchFamily="18" charset="0"/>
              </a:rPr>
              <a:t>:		III/2 </a:t>
            </a:r>
            <a:r>
              <a:rPr lang="cs-CZ" dirty="0">
                <a:solidFill>
                  <a:srgbClr val="000000"/>
                </a:solidFill>
                <a:latin typeface="Book Antiqua" pitchFamily="18" charset="0"/>
              </a:rPr>
              <a:t>Inovace a zkvalitnění výuky prostřednictvím ICT (DUM</a:t>
            </a:r>
            <a:r>
              <a:rPr lang="cs-CZ" dirty="0" smtClean="0">
                <a:solidFill>
                  <a:srgbClr val="000000"/>
                </a:solidFill>
                <a:latin typeface="Book Antiqua" pitchFamily="18" charset="0"/>
              </a:rPr>
              <a:t>)</a:t>
            </a:r>
          </a:p>
          <a:p>
            <a:r>
              <a:rPr lang="cs-CZ" dirty="0">
                <a:solidFill>
                  <a:srgbClr val="000000"/>
                </a:solidFill>
                <a:latin typeface="Book Antiqua" pitchFamily="18" charset="0"/>
              </a:rPr>
              <a:t>Sada</a:t>
            </a:r>
            <a:r>
              <a:rPr lang="cs-CZ" dirty="0" smtClean="0">
                <a:solidFill>
                  <a:srgbClr val="000000"/>
                </a:solidFill>
                <a:latin typeface="Book Antiqua" pitchFamily="18" charset="0"/>
              </a:rPr>
              <a:t>:		</a:t>
            </a:r>
            <a:r>
              <a:rPr lang="cs-CZ" b="1" dirty="0" smtClean="0">
                <a:latin typeface="Book Antiqua" pitchFamily="18" charset="0"/>
              </a:rPr>
              <a:t>VY_32_INOVACE_08_02_03</a:t>
            </a:r>
            <a:endParaRPr lang="cs-CZ" dirty="0">
              <a:solidFill>
                <a:srgbClr val="000000"/>
              </a:solidFill>
              <a:latin typeface="Book Antiqua" pitchFamily="18" charset="0"/>
            </a:endParaRPr>
          </a:p>
          <a:p>
            <a:r>
              <a:rPr lang="cs-CZ" dirty="0">
                <a:solidFill>
                  <a:srgbClr val="000000"/>
                </a:solidFill>
                <a:latin typeface="Book Antiqua" pitchFamily="18" charset="0"/>
              </a:rPr>
              <a:t>DUM</a:t>
            </a:r>
            <a:r>
              <a:rPr lang="cs-CZ" dirty="0" smtClean="0">
                <a:solidFill>
                  <a:srgbClr val="000000"/>
                </a:solidFill>
                <a:latin typeface="Book Antiqua" pitchFamily="18" charset="0"/>
              </a:rPr>
              <a:t>:		12</a:t>
            </a:r>
            <a:endParaRPr lang="cs-CZ" dirty="0">
              <a:solidFill>
                <a:srgbClr val="000000"/>
              </a:solidFill>
              <a:latin typeface="Book Antiqua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39552" y="3861049"/>
            <a:ext cx="8604448" cy="2450164"/>
          </a:xfrm>
          <a:prstGeom prst="rect">
            <a:avLst/>
          </a:prstGeom>
          <a:noFill/>
        </p:spPr>
        <p:txBody>
          <a:bodyPr vert="horz" wrap="square" lIns="79507" tIns="39754" rIns="79507" bIns="39754" rtlCol="0">
            <a:spAutoFit/>
          </a:bodyPr>
          <a:lstStyle/>
          <a:p>
            <a:r>
              <a:rPr lang="cs-CZ" dirty="0" smtClean="0">
                <a:latin typeface="Book Antiqua" pitchFamily="18" charset="0"/>
              </a:rPr>
              <a:t>Datum </a:t>
            </a:r>
            <a:r>
              <a:rPr lang="cs-CZ" dirty="0">
                <a:latin typeface="Book Antiqua" pitchFamily="18" charset="0"/>
              </a:rPr>
              <a:t>ověření ve výuce:</a:t>
            </a:r>
            <a:r>
              <a:rPr lang="cs-CZ" b="1" dirty="0">
                <a:latin typeface="Book Antiqua" pitchFamily="18" charset="0"/>
              </a:rPr>
              <a:t>	</a:t>
            </a:r>
            <a:r>
              <a:rPr lang="cs-CZ" b="1" dirty="0" smtClean="0">
                <a:latin typeface="Book Antiqua" pitchFamily="18" charset="0"/>
              </a:rPr>
              <a:t>28.11.2012</a:t>
            </a:r>
            <a:endParaRPr lang="cs-CZ" dirty="0">
              <a:latin typeface="Book Antiqua" pitchFamily="18" charset="0"/>
            </a:endParaRPr>
          </a:p>
          <a:p>
            <a:r>
              <a:rPr lang="cs-CZ" dirty="0">
                <a:latin typeface="Book Antiqua" pitchFamily="18" charset="0"/>
              </a:rPr>
              <a:t>Ročník:</a:t>
            </a:r>
            <a:r>
              <a:rPr lang="cs-CZ" b="1" dirty="0">
                <a:latin typeface="Book Antiqua" pitchFamily="18" charset="0"/>
              </a:rPr>
              <a:t>		</a:t>
            </a:r>
            <a:r>
              <a:rPr lang="cs-CZ" b="1" dirty="0" smtClean="0">
                <a:latin typeface="Book Antiqua" pitchFamily="18" charset="0"/>
              </a:rPr>
              <a:t>	9.</a:t>
            </a:r>
            <a:r>
              <a:rPr lang="cs-CZ" b="1" dirty="0">
                <a:latin typeface="Book Antiqua" pitchFamily="18" charset="0"/>
              </a:rPr>
              <a:t>					</a:t>
            </a:r>
            <a:endParaRPr lang="cs-CZ" dirty="0">
              <a:latin typeface="Book Antiqua" pitchFamily="18" charset="0"/>
            </a:endParaRPr>
          </a:p>
          <a:p>
            <a:r>
              <a:rPr lang="cs-CZ" dirty="0">
                <a:latin typeface="Book Antiqua" pitchFamily="18" charset="0"/>
              </a:rPr>
              <a:t>Jméno autora: 		</a:t>
            </a:r>
            <a:r>
              <a:rPr lang="cs-CZ" dirty="0" smtClean="0">
                <a:latin typeface="Book Antiqua" pitchFamily="18" charset="0"/>
              </a:rPr>
              <a:t>Jan </a:t>
            </a:r>
            <a:r>
              <a:rPr lang="cs-CZ" dirty="0">
                <a:latin typeface="Book Antiqua" pitchFamily="18" charset="0"/>
              </a:rPr>
              <a:t>Klimeš</a:t>
            </a:r>
          </a:p>
          <a:p>
            <a:r>
              <a:rPr lang="cs-CZ" dirty="0">
                <a:latin typeface="Book Antiqua" pitchFamily="18" charset="0"/>
              </a:rPr>
              <a:t>Vzdělávací oblast:	</a:t>
            </a:r>
            <a:r>
              <a:rPr lang="cs-CZ" dirty="0" smtClean="0">
                <a:latin typeface="Book Antiqua" pitchFamily="18" charset="0"/>
              </a:rPr>
              <a:t>Matematika </a:t>
            </a:r>
            <a:r>
              <a:rPr lang="cs-CZ" dirty="0">
                <a:latin typeface="Book Antiqua" pitchFamily="18" charset="0"/>
              </a:rPr>
              <a:t>a její aplikace </a:t>
            </a:r>
          </a:p>
          <a:p>
            <a:r>
              <a:rPr lang="cs-CZ" dirty="0">
                <a:latin typeface="Book Antiqua" pitchFamily="18" charset="0"/>
              </a:rPr>
              <a:t>Tematická oblast:		</a:t>
            </a:r>
            <a:r>
              <a:rPr lang="cs-CZ" dirty="0" smtClean="0">
                <a:solidFill>
                  <a:srgbClr val="000000"/>
                </a:solidFill>
                <a:latin typeface="Book Antiqua" pitchFamily="18" charset="0"/>
              </a:rPr>
              <a:t>Podobnost</a:t>
            </a:r>
            <a:endParaRPr lang="cs-CZ" dirty="0">
              <a:solidFill>
                <a:srgbClr val="000000"/>
              </a:solidFill>
              <a:latin typeface="Book Antiqua" pitchFamily="18" charset="0"/>
            </a:endParaRPr>
          </a:p>
          <a:p>
            <a:r>
              <a:rPr lang="cs-CZ" dirty="0" smtClean="0">
                <a:latin typeface="Book Antiqua" pitchFamily="18" charset="0"/>
              </a:rPr>
              <a:t>Vzdělávací </a:t>
            </a:r>
            <a:r>
              <a:rPr lang="cs-CZ" dirty="0">
                <a:latin typeface="Book Antiqua" pitchFamily="18" charset="0"/>
              </a:rPr>
              <a:t>obor:		Matematika</a:t>
            </a:r>
            <a:r>
              <a:rPr lang="cs-CZ" b="1" dirty="0">
                <a:latin typeface="Book Antiqua" pitchFamily="18" charset="0"/>
              </a:rPr>
              <a:t>		</a:t>
            </a:r>
            <a:endParaRPr lang="cs-CZ" dirty="0">
              <a:latin typeface="Book Antiqua" pitchFamily="18" charset="0"/>
            </a:endParaRPr>
          </a:p>
          <a:p>
            <a:r>
              <a:rPr lang="cs-CZ" dirty="0">
                <a:latin typeface="Book Antiqua" pitchFamily="18" charset="0"/>
              </a:rPr>
              <a:t>Téma:		</a:t>
            </a:r>
            <a:r>
              <a:rPr lang="cs-CZ" dirty="0" smtClean="0">
                <a:latin typeface="Book Antiqua" pitchFamily="18" charset="0"/>
              </a:rPr>
              <a:t>	</a:t>
            </a:r>
            <a:r>
              <a:rPr lang="cs-CZ" b="1" dirty="0" smtClean="0">
                <a:solidFill>
                  <a:srgbClr val="000000"/>
                </a:solidFill>
                <a:latin typeface="Book Antiqua" pitchFamily="18" charset="0"/>
              </a:rPr>
              <a:t>Podobnost v praxi</a:t>
            </a:r>
            <a:endParaRPr lang="cs-CZ" b="1" dirty="0">
              <a:solidFill>
                <a:srgbClr val="000000"/>
              </a:solidFill>
              <a:latin typeface="Book Antiqua" pitchFamily="18" charset="0"/>
            </a:endParaRPr>
          </a:p>
          <a:p>
            <a:r>
              <a:rPr lang="cs-CZ" dirty="0">
                <a:latin typeface="Book Antiqua" pitchFamily="18" charset="0"/>
              </a:rPr>
              <a:t>		</a:t>
            </a:r>
            <a:endParaRPr lang="cs-CZ" dirty="0">
              <a:solidFill>
                <a:srgbClr val="000000"/>
              </a:solidFill>
              <a:latin typeface="Book Antiqua" pitchFamily="18" charset="0"/>
            </a:endParaRPr>
          </a:p>
          <a:p>
            <a:r>
              <a:rPr lang="cs-CZ" sz="1000" dirty="0" smtClean="0">
                <a:solidFill>
                  <a:srgbClr val="000000"/>
                </a:solidFill>
                <a:latin typeface="Arial - 16"/>
              </a:rPr>
              <a:t>	</a:t>
            </a:r>
            <a:endParaRPr lang="cs-CZ" sz="1000" dirty="0">
              <a:solidFill>
                <a:srgbClr val="000000"/>
              </a:solidFill>
              <a:latin typeface="Arial - 16"/>
            </a:endParaRPr>
          </a:p>
        </p:txBody>
      </p:sp>
    </p:spTree>
    <p:extLst>
      <p:ext uri="{BB962C8B-B14F-4D97-AF65-F5344CB8AC3E}">
        <p14:creationId xmlns:p14="http://schemas.microsoft.com/office/powerpoint/2010/main" val="37731037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5298" y="1268760"/>
            <a:ext cx="9073008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="1" dirty="0" smtClean="0">
                <a:latin typeface="Book Antiqua" pitchFamily="18" charset="0"/>
              </a:rPr>
              <a:t>Podrobnější </a:t>
            </a:r>
            <a:r>
              <a:rPr lang="cs-CZ" sz="1400" b="1" dirty="0">
                <a:latin typeface="Book Antiqua" pitchFamily="18" charset="0"/>
              </a:rPr>
              <a:t>popis, co je cílem a obsahem</a:t>
            </a:r>
            <a:r>
              <a:rPr lang="cs-CZ" sz="1400" b="1" dirty="0" smtClean="0">
                <a:latin typeface="Book Antiqua" pitchFamily="18" charset="0"/>
              </a:rPr>
              <a:t>:</a:t>
            </a:r>
          </a:p>
          <a:p>
            <a:r>
              <a:rPr lang="cs-CZ" sz="1400" dirty="0" smtClean="0">
                <a:latin typeface="Book Antiqua" pitchFamily="18" charset="0"/>
              </a:rPr>
              <a:t>	Uplatnění znalosti podobnosti trojúhelníků při řešení praktických úloh, určování vzdáleností v terénu</a:t>
            </a:r>
          </a:p>
          <a:p>
            <a:r>
              <a:rPr lang="cs-CZ" sz="1400" b="1" dirty="0" smtClean="0">
                <a:latin typeface="Book Antiqua" pitchFamily="18" charset="0"/>
              </a:rPr>
              <a:t>Konkrétně</a:t>
            </a:r>
            <a:r>
              <a:rPr lang="cs-CZ" sz="1400" b="1" dirty="0">
                <a:latin typeface="Book Antiqua" pitchFamily="18" charset="0"/>
              </a:rPr>
              <a:t>:	</a:t>
            </a:r>
            <a:endParaRPr lang="cs-CZ" sz="1400" dirty="0" smtClean="0">
              <a:latin typeface="Book Antiqua" pitchFamily="18" charset="0"/>
            </a:endParaRPr>
          </a:p>
          <a:p>
            <a:r>
              <a:rPr lang="cs-CZ" sz="1400" b="1" dirty="0">
                <a:latin typeface="Book Antiqua" pitchFamily="18" charset="0"/>
              </a:rPr>
              <a:t>	</a:t>
            </a:r>
            <a:r>
              <a:rPr lang="cs-CZ" sz="1400" dirty="0" smtClean="0">
                <a:latin typeface="Book Antiqua" pitchFamily="18" charset="0"/>
              </a:rPr>
              <a:t>Podobnost trojúhelníků</a:t>
            </a:r>
          </a:p>
          <a:p>
            <a:r>
              <a:rPr lang="cs-CZ" sz="1400" dirty="0">
                <a:latin typeface="Book Antiqua" pitchFamily="18" charset="0"/>
              </a:rPr>
              <a:t>	</a:t>
            </a:r>
            <a:r>
              <a:rPr lang="cs-CZ" sz="1400" dirty="0" smtClean="0">
                <a:latin typeface="Book Antiqua" pitchFamily="18" charset="0"/>
              </a:rPr>
              <a:t>Určení vzdálenosti v nepřístupném terénu</a:t>
            </a:r>
          </a:p>
          <a:p>
            <a:r>
              <a:rPr lang="cs-CZ" sz="1400" dirty="0">
                <a:latin typeface="Book Antiqua" pitchFamily="18" charset="0"/>
              </a:rPr>
              <a:t>	</a:t>
            </a:r>
            <a:r>
              <a:rPr lang="cs-CZ" sz="1400" dirty="0" smtClean="0">
                <a:latin typeface="Book Antiqua" pitchFamily="18" charset="0"/>
              </a:rPr>
              <a:t>Určení výšky vysokých objektů v přírodě</a:t>
            </a:r>
          </a:p>
          <a:p>
            <a:r>
              <a:rPr lang="cs-CZ" sz="1400" b="1" dirty="0" smtClean="0">
                <a:latin typeface="Book Antiqua" pitchFamily="18" charset="0"/>
              </a:rPr>
              <a:t>Způsob </a:t>
            </a:r>
            <a:r>
              <a:rPr lang="cs-CZ" sz="1400" b="1" dirty="0">
                <a:latin typeface="Book Antiqua" pitchFamily="18" charset="0"/>
              </a:rPr>
              <a:t>využití:	</a:t>
            </a:r>
            <a:endParaRPr lang="cs-CZ" sz="1400" b="1" dirty="0" smtClean="0">
              <a:latin typeface="Book Antiqua" pitchFamily="18" charset="0"/>
            </a:endParaRPr>
          </a:p>
          <a:p>
            <a:r>
              <a:rPr lang="cs-CZ" sz="1400" b="1" dirty="0">
                <a:latin typeface="Book Antiqua" pitchFamily="18" charset="0"/>
              </a:rPr>
              <a:t>	</a:t>
            </a:r>
            <a:r>
              <a:rPr lang="cs-CZ" sz="1400" dirty="0" smtClean="0">
                <a:latin typeface="Book Antiqua" pitchFamily="18" charset="0"/>
              </a:rPr>
              <a:t>Vyučující zopakuje se žáky vědomosti o podobnosti trojúhelníků</a:t>
            </a:r>
          </a:p>
          <a:p>
            <a:r>
              <a:rPr lang="cs-CZ" sz="1400" dirty="0">
                <a:latin typeface="Book Antiqua" pitchFamily="18" charset="0"/>
              </a:rPr>
              <a:t>	</a:t>
            </a:r>
            <a:r>
              <a:rPr lang="cs-CZ" sz="1400" dirty="0" smtClean="0">
                <a:latin typeface="Book Antiqua" pitchFamily="18" charset="0"/>
              </a:rPr>
              <a:t>Připomene základní vztahy a výpočty</a:t>
            </a:r>
          </a:p>
          <a:p>
            <a:r>
              <a:rPr lang="cs-CZ" sz="1400" dirty="0" smtClean="0">
                <a:latin typeface="Book Antiqua" pitchFamily="18" charset="0"/>
              </a:rPr>
              <a:t>  	Následně  předvede základní postupy řešení na typických úlohách.</a:t>
            </a:r>
          </a:p>
          <a:p>
            <a:r>
              <a:rPr lang="cs-CZ" sz="1400" dirty="0">
                <a:latin typeface="Book Antiqua" pitchFamily="18" charset="0"/>
              </a:rPr>
              <a:t>	</a:t>
            </a:r>
            <a:r>
              <a:rPr lang="cs-CZ" sz="1400" dirty="0" smtClean="0">
                <a:latin typeface="Book Antiqua" pitchFamily="18" charset="0"/>
              </a:rPr>
              <a:t>Poté </a:t>
            </a:r>
            <a:r>
              <a:rPr lang="cs-CZ" sz="1400" b="1" dirty="0" smtClean="0">
                <a:latin typeface="Book Antiqua" pitchFamily="18" charset="0"/>
              </a:rPr>
              <a:t>ž</a:t>
            </a:r>
            <a:r>
              <a:rPr lang="cs-CZ" sz="1400" dirty="0" smtClean="0">
                <a:latin typeface="Book Antiqua" pitchFamily="18" charset="0"/>
              </a:rPr>
              <a:t>áci </a:t>
            </a:r>
            <a:r>
              <a:rPr lang="cs-CZ" sz="1400" dirty="0">
                <a:latin typeface="Book Antiqua" pitchFamily="18" charset="0"/>
              </a:rPr>
              <a:t>obdrží zadání </a:t>
            </a:r>
            <a:r>
              <a:rPr lang="cs-CZ" sz="1400" dirty="0" smtClean="0">
                <a:latin typeface="Book Antiqua" pitchFamily="18" charset="0"/>
              </a:rPr>
              <a:t>dalších podobných příkladů a společně nebo samostatně je řeší.</a:t>
            </a:r>
          </a:p>
          <a:p>
            <a:r>
              <a:rPr lang="cs-CZ" sz="1400" dirty="0" smtClean="0">
                <a:latin typeface="Book Antiqua" pitchFamily="18" charset="0"/>
              </a:rPr>
              <a:t>	Správné </a:t>
            </a:r>
            <a:r>
              <a:rPr lang="cs-CZ" sz="1400" dirty="0">
                <a:latin typeface="Book Antiqua" pitchFamily="18" charset="0"/>
              </a:rPr>
              <a:t>řešení lze </a:t>
            </a:r>
            <a:r>
              <a:rPr lang="cs-CZ" sz="1400" dirty="0" smtClean="0">
                <a:latin typeface="Book Antiqua" pitchFamily="18" charset="0"/>
              </a:rPr>
              <a:t>poté vysvětlit </a:t>
            </a:r>
            <a:r>
              <a:rPr lang="cs-CZ" sz="1400" dirty="0">
                <a:latin typeface="Book Antiqua" pitchFamily="18" charset="0"/>
              </a:rPr>
              <a:t>za využití interaktivní </a:t>
            </a:r>
            <a:r>
              <a:rPr lang="cs-CZ" sz="1400" dirty="0" smtClean="0">
                <a:latin typeface="Book Antiqua" pitchFamily="18" charset="0"/>
              </a:rPr>
              <a:t>tabule nebo projektoru.</a:t>
            </a:r>
          </a:p>
          <a:p>
            <a:r>
              <a:rPr lang="cs-CZ" sz="1400" b="1" dirty="0" smtClean="0">
                <a:latin typeface="Book Antiqua" pitchFamily="18" charset="0"/>
              </a:rPr>
              <a:t>Čas:</a:t>
            </a:r>
            <a:r>
              <a:rPr lang="cs-CZ" sz="1400" dirty="0" smtClean="0">
                <a:latin typeface="Book Antiqua" pitchFamily="18" charset="0"/>
              </a:rPr>
              <a:t>	Vyučovací hodina nebo i hodiny (lze upravit dle vyspělosti žáků)</a:t>
            </a:r>
            <a:endParaRPr lang="cs-CZ" sz="1400" dirty="0">
              <a:latin typeface="Book Antiqua" pitchFamily="18" charset="0"/>
            </a:endParaRPr>
          </a:p>
          <a:p>
            <a:endParaRPr lang="cs-CZ" sz="1400" b="1" dirty="0" smtClean="0">
              <a:latin typeface="Book Antiqua" pitchFamily="18" charset="0"/>
            </a:endParaRPr>
          </a:p>
          <a:p>
            <a:r>
              <a:rPr lang="cs-CZ" sz="1400" b="1" dirty="0" smtClean="0">
                <a:latin typeface="Book Antiqua" pitchFamily="18" charset="0"/>
              </a:rPr>
              <a:t>Očekávané </a:t>
            </a:r>
            <a:r>
              <a:rPr lang="cs-CZ" sz="1400" b="1" dirty="0">
                <a:latin typeface="Book Antiqua" pitchFamily="18" charset="0"/>
              </a:rPr>
              <a:t>výstupy:</a:t>
            </a:r>
            <a:endParaRPr lang="cs-CZ" sz="1400" dirty="0">
              <a:latin typeface="Book Antiqua" pitchFamily="18" charset="0"/>
            </a:endParaRPr>
          </a:p>
          <a:p>
            <a:r>
              <a:rPr lang="cs-CZ" sz="1400" dirty="0" smtClean="0">
                <a:latin typeface="Book Antiqua" pitchFamily="18" charset="0"/>
              </a:rPr>
              <a:t>	Žáci jsou schopni aplikovat </a:t>
            </a:r>
            <a:r>
              <a:rPr lang="cs-CZ" sz="1400" dirty="0">
                <a:latin typeface="Book Antiqua" pitchFamily="18" charset="0"/>
              </a:rPr>
              <a:t>znalost </a:t>
            </a:r>
            <a:r>
              <a:rPr lang="cs-CZ" sz="1400" dirty="0" smtClean="0">
                <a:latin typeface="Book Antiqua" pitchFamily="18" charset="0"/>
              </a:rPr>
              <a:t>podobnosti v praktických úlohách</a:t>
            </a:r>
          </a:p>
          <a:p>
            <a:endParaRPr lang="cs-CZ" sz="1400" dirty="0">
              <a:latin typeface="Book Antiqua" pitchFamily="18" charset="0"/>
            </a:endParaRPr>
          </a:p>
          <a:p>
            <a:r>
              <a:rPr lang="cs-CZ" sz="1400" b="1" dirty="0">
                <a:latin typeface="Book Antiqua" pitchFamily="18" charset="0"/>
              </a:rPr>
              <a:t>Druh výukového zdroje:</a:t>
            </a:r>
            <a:endParaRPr lang="cs-CZ" sz="1400" dirty="0">
              <a:latin typeface="Book Antiqua" pitchFamily="18" charset="0"/>
            </a:endParaRPr>
          </a:p>
          <a:p>
            <a:r>
              <a:rPr lang="cs-CZ" sz="1400" dirty="0" smtClean="0">
                <a:latin typeface="Book Antiqua" pitchFamily="18" charset="0"/>
              </a:rPr>
              <a:t>	Výukový </a:t>
            </a:r>
            <a:r>
              <a:rPr lang="cs-CZ" sz="1400" dirty="0">
                <a:latin typeface="Book Antiqua" pitchFamily="18" charset="0"/>
              </a:rPr>
              <a:t>software a interaktivní tabule</a:t>
            </a:r>
          </a:p>
          <a:p>
            <a:r>
              <a:rPr lang="cs-CZ" sz="1400" b="1" dirty="0">
                <a:latin typeface="Book Antiqua" pitchFamily="18" charset="0"/>
              </a:rPr>
              <a:t>Klíčová slova:</a:t>
            </a:r>
            <a:endParaRPr lang="cs-CZ" sz="1400" dirty="0">
              <a:latin typeface="Book Antiqua" pitchFamily="18" charset="0"/>
            </a:endParaRPr>
          </a:p>
          <a:p>
            <a:r>
              <a:rPr lang="cs-CZ" dirty="0" smtClean="0">
                <a:latin typeface="Book Antiqua" pitchFamily="18" charset="0"/>
              </a:rPr>
              <a:t>	podobnost, výška objektu, vzdálenost v terénu</a:t>
            </a:r>
            <a:endParaRPr lang="cs-CZ" dirty="0">
              <a:latin typeface="Book Antiqua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75856" y="404664"/>
            <a:ext cx="259228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>
                <a:latin typeface="Book Antiqua" pitchFamily="18" charset="0"/>
              </a:rPr>
              <a:t>ANOTACE</a:t>
            </a:r>
            <a:r>
              <a:rPr lang="cs-CZ" b="1" dirty="0"/>
              <a:t>	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48409" y="6021288"/>
            <a:ext cx="886678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latin typeface="Book Antiqua" pitchFamily="18" charset="0"/>
              </a:rPr>
              <a:t>Škola:	</a:t>
            </a:r>
            <a:endParaRPr lang="cs-CZ" dirty="0">
              <a:latin typeface="Book Antiqua" pitchFamily="18" charset="0"/>
            </a:endParaRPr>
          </a:p>
          <a:p>
            <a:r>
              <a:rPr lang="cs-CZ" b="1" dirty="0">
                <a:latin typeface="Book Antiqua" pitchFamily="18" charset="0"/>
              </a:rPr>
              <a:t>Základní škola Brno, Tuháčkova 25, příspěvková organizace </a:t>
            </a:r>
            <a:endParaRPr lang="cs-CZ" dirty="0">
              <a:latin typeface="Book Antiqu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97603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8206680" cy="1514599"/>
          </a:xfrm>
        </p:spPr>
        <p:txBody>
          <a:bodyPr>
            <a:normAutofit fontScale="90000"/>
          </a:bodyPr>
          <a:lstStyle/>
          <a:p>
            <a:r>
              <a:rPr lang="cs-CZ" sz="7200" b="1" dirty="0" smtClean="0">
                <a:latin typeface="Bookman Old Style" pitchFamily="18" charset="0"/>
              </a:rPr>
              <a:t>Využití podobnosti v praxi</a:t>
            </a:r>
            <a:endParaRPr lang="cs-CZ" sz="7200" b="1" dirty="0">
              <a:latin typeface="Bookman Old Style" pitchFamily="18" charset="0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331640" y="4437112"/>
            <a:ext cx="6400800" cy="1752600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Bookman Old Style" pitchFamily="18" charset="0"/>
              </a:rPr>
              <a:t>Slovní úlohy</a:t>
            </a:r>
          </a:p>
          <a:p>
            <a:r>
              <a:rPr lang="cs-CZ" sz="1600" dirty="0" smtClean="0">
                <a:solidFill>
                  <a:schemeClr val="tx1"/>
                </a:solidFill>
                <a:latin typeface="Bookman Old Style" pitchFamily="18" charset="0"/>
              </a:rPr>
              <a:t>Vzorové řešení + příklady k řešení</a:t>
            </a:r>
            <a:endParaRPr lang="cs-CZ" sz="1600" dirty="0">
              <a:solidFill>
                <a:schemeClr val="tx1"/>
              </a:solidFill>
              <a:latin typeface="Bookman Old Style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Bookman Old Style" pitchFamily="18" charset="0"/>
              </a:rPr>
              <a:t>Základní pojmy</a:t>
            </a:r>
            <a:endParaRPr lang="cs-CZ" dirty="0">
              <a:latin typeface="Bookman Old Style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>
                  <a:buNone/>
                </a:pPr>
                <a:r>
                  <a:rPr lang="cs-CZ" dirty="0" smtClean="0">
                    <a:latin typeface="Baveuse" pitchFamily="2" charset="-18"/>
                  </a:rPr>
                  <a:t>Trojúhelníky jsou podobné, pokud mají stejný tvar. To znamená, že mají všechny vnitřní úhly stejně veliké. </a:t>
                </a:r>
              </a:p>
              <a:p>
                <a:pPr>
                  <a:buNone/>
                </a:pPr>
                <a:r>
                  <a:rPr lang="cs-CZ" dirty="0" smtClean="0">
                    <a:latin typeface="Baveuse" pitchFamily="2" charset="-18"/>
                  </a:rPr>
                  <a:t>Poměr odpovídajících si stran je pro každou dvojici stejný. Tento poměr nazýváme </a:t>
                </a:r>
                <a:r>
                  <a:rPr lang="cs-CZ" b="1" dirty="0" smtClean="0">
                    <a:latin typeface="Baveuse" pitchFamily="2" charset="-18"/>
                  </a:rPr>
                  <a:t>koeficient</a:t>
                </a:r>
                <a:r>
                  <a:rPr lang="cs-CZ" dirty="0" smtClean="0">
                    <a:latin typeface="Baveuse" pitchFamily="2" charset="-18"/>
                  </a:rPr>
                  <a:t>.</a:t>
                </a:r>
              </a:p>
              <a:p>
                <a:pPr>
                  <a:buNone/>
                </a:pPr>
                <a:r>
                  <a:rPr lang="cs-CZ" dirty="0" smtClean="0">
                    <a:latin typeface="Baveuse" pitchFamily="2" charset="-18"/>
                  </a:rPr>
                  <a:t>Pokud platí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∆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𝐴𝐵𝐶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~∆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𝐴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’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𝐵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’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𝐶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’</m:t>
                    </m:r>
                  </m:oMath>
                </a14:m>
                <a:r>
                  <a:rPr lang="cs-CZ" dirty="0" smtClean="0">
                    <a:latin typeface="Baveuse" pitchFamily="2" charset="-18"/>
                  </a:rPr>
                  <a:t> pak pro délky jejich stran musí platit: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’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  <m:r>
                          <a:rPr lang="cs-CZ" i="1">
                            <a:latin typeface="Cambria Math"/>
                          </a:rPr>
                          <m:t>’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𝑐</m:t>
                        </m:r>
                        <m:r>
                          <a:rPr lang="cs-CZ" i="1">
                            <a:latin typeface="Cambria Math"/>
                          </a:rPr>
                          <m:t>’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𝑘</m:t>
                    </m:r>
                  </m:oMath>
                </a14:m>
                <a:endParaRPr lang="cs-CZ" dirty="0" smtClean="0">
                  <a:latin typeface="Baveuse" pitchFamily="2" charset="-18"/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852" t="-17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Bookman Old Style" pitchFamily="18" charset="0"/>
              </a:rPr>
              <a:t>Podobné trojúhelníky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ctr">
              <a:buNone/>
            </a:pPr>
            <a:r>
              <a:rPr lang="cs-CZ" sz="3600" b="1" dirty="0" smtClean="0">
                <a:latin typeface="Baveuse" pitchFamily="2" charset="-18"/>
              </a:rPr>
              <a:t>Jak poznáme podobné trojúhelníky?</a:t>
            </a:r>
          </a:p>
          <a:p>
            <a:pPr algn="ctr">
              <a:buNone/>
            </a:pPr>
            <a:endParaRPr lang="cs-CZ" sz="3600" b="1" dirty="0">
              <a:latin typeface="Baveuse" pitchFamily="2" charset="-18"/>
            </a:endParaRPr>
          </a:p>
          <a:p>
            <a:pPr>
              <a:buNone/>
            </a:pPr>
            <a:r>
              <a:rPr lang="cs-CZ" b="1" dirty="0" smtClean="0">
                <a:latin typeface="Baveuse" pitchFamily="2" charset="-18"/>
              </a:rPr>
              <a:t>Jsou tři základní věty o podobnosti trojúhelníků. My si je zapamatujeme pomocí písmenek.</a:t>
            </a:r>
          </a:p>
          <a:p>
            <a:pPr>
              <a:buNone/>
            </a:pPr>
            <a:r>
              <a:rPr lang="cs-CZ" b="1" dirty="0" err="1" smtClean="0">
                <a:latin typeface="Baveuse" pitchFamily="2" charset="-18"/>
              </a:rPr>
              <a:t>sss</a:t>
            </a:r>
            <a:r>
              <a:rPr lang="cs-CZ" b="1" dirty="0" smtClean="0">
                <a:latin typeface="Baveuse" pitchFamily="2" charset="-18"/>
              </a:rPr>
              <a:t>…..poměry odpovídajících si stran jsou stejné</a:t>
            </a:r>
          </a:p>
          <a:p>
            <a:pPr>
              <a:buNone/>
            </a:pPr>
            <a:r>
              <a:rPr lang="cs-CZ" b="1" dirty="0" err="1" smtClean="0">
                <a:latin typeface="Baveuse" pitchFamily="2" charset="-18"/>
              </a:rPr>
              <a:t>sus</a:t>
            </a:r>
            <a:r>
              <a:rPr lang="cs-CZ" b="1" dirty="0" smtClean="0">
                <a:latin typeface="Baveuse" pitchFamily="2" charset="-18"/>
              </a:rPr>
              <a:t>….trojúhelníky mají dvě dvojice stan ve stejném poměru a úhel jimi sevřený je stejný</a:t>
            </a:r>
          </a:p>
          <a:p>
            <a:pPr>
              <a:buNone/>
            </a:pPr>
            <a:r>
              <a:rPr lang="cs-CZ" b="1" dirty="0" err="1" smtClean="0">
                <a:latin typeface="Baveuse" pitchFamily="2" charset="-18"/>
              </a:rPr>
              <a:t>uu</a:t>
            </a:r>
            <a:r>
              <a:rPr lang="cs-CZ" b="1" dirty="0" smtClean="0">
                <a:latin typeface="Baveuse" pitchFamily="2" charset="-18"/>
              </a:rPr>
              <a:t>…..trojúhelníky mají dva stejné úhly(potom je zřejmé, že třetí úhel bude také stejný)</a:t>
            </a:r>
          </a:p>
          <a:p>
            <a:pPr>
              <a:buNone/>
            </a:pPr>
            <a:endParaRPr lang="cs-CZ" dirty="0" smtClean="0">
              <a:latin typeface="Baveuse" pitchFamily="2" charset="-18"/>
            </a:endParaRPr>
          </a:p>
        </p:txBody>
      </p:sp>
    </p:spTree>
    <p:extLst>
      <p:ext uri="{BB962C8B-B14F-4D97-AF65-F5344CB8AC3E}">
        <p14:creationId xmlns:p14="http://schemas.microsoft.com/office/powerpoint/2010/main" val="7422257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b="1" dirty="0" smtClean="0">
                <a:latin typeface="Bookman Old Style" pitchFamily="18" charset="0"/>
              </a:rPr>
              <a:t>Vzorový příklad č.1</a:t>
            </a:r>
            <a:endParaRPr lang="cs-CZ" b="1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980728"/>
            <a:ext cx="8229600" cy="142876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Calisto MT" pitchFamily="18" charset="0"/>
              </a:rPr>
              <a:t>	</a:t>
            </a:r>
            <a:r>
              <a:rPr lang="cs-CZ" sz="2600" dirty="0" smtClean="0">
                <a:latin typeface="Bookman Old Style" pitchFamily="18" charset="0"/>
              </a:rPr>
              <a:t>Jak je vysoký strom, jehož stín v poledne měří 13,5 metru? Změřili jsme, že 1 metrová tyč vrhá v poledne stín dlouhý 75 cm.</a:t>
            </a:r>
            <a:endParaRPr lang="cs-CZ" sz="2600" dirty="0">
              <a:latin typeface="Bookman Old Style" pitchFamily="18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85824" y="2145966"/>
            <a:ext cx="8229600" cy="7829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j-ea"/>
                <a:cs typeface="+mj-cs"/>
              </a:rPr>
              <a:t>Řešení :</a:t>
            </a: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28596" y="2928934"/>
            <a:ext cx="8229600" cy="37147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600" b="0" i="0" u="none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Bookman Old Style" pitchFamily="18" charset="0"/>
              <a:ea typeface="+mn-ea"/>
              <a:cs typeface="+mn-cs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934893"/>
            <a:ext cx="4144322" cy="24383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8" name="Zástupný symbol pro obsah 2"/>
              <p:cNvSpPr txBox="1">
                <a:spLocks/>
              </p:cNvSpPr>
              <p:nvPr/>
            </p:nvSpPr>
            <p:spPr>
              <a:xfrm>
                <a:off x="4543396" y="2934893"/>
                <a:ext cx="4277076" cy="3557840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rmAutofit fontScale="92500" lnSpcReduction="10000"/>
              </a:bodyPr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32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buFont typeface="Arial" pitchFamily="34" charset="0"/>
                  <a:buNone/>
                </a:pPr>
                <a:r>
                  <a:rPr lang="cs-CZ" dirty="0" smtClean="0">
                    <a:latin typeface="Calisto MT" pitchFamily="18" charset="0"/>
                  </a:rPr>
                  <a:t>	</a:t>
                </a:r>
                <a:r>
                  <a:rPr lang="cs-CZ" sz="2600" dirty="0" smtClean="0">
                    <a:latin typeface="Bookman Old Style" pitchFamily="18" charset="0"/>
                  </a:rPr>
                  <a:t>Trojúhelníky na obrázku jsou podobné podle věty </a:t>
                </a:r>
                <a:r>
                  <a:rPr lang="cs-CZ" sz="2600" b="1" dirty="0" err="1" smtClean="0">
                    <a:latin typeface="Bookman Old Style" pitchFamily="18" charset="0"/>
                  </a:rPr>
                  <a:t>uu</a:t>
                </a:r>
                <a:r>
                  <a:rPr lang="cs-CZ" sz="2600" b="1" dirty="0" smtClean="0">
                    <a:latin typeface="Bookman Old Style" pitchFamily="18" charset="0"/>
                  </a:rPr>
                  <a:t>.</a:t>
                </a:r>
                <a:r>
                  <a:rPr lang="cs-CZ" sz="2600" dirty="0" smtClean="0">
                    <a:latin typeface="Bookman Old Style" pitchFamily="18" charset="0"/>
                  </a:rPr>
                  <a:t> </a:t>
                </a:r>
                <a:r>
                  <a:rPr lang="cs-CZ" sz="1200" dirty="0" smtClean="0">
                    <a:latin typeface="Bookman Old Style" pitchFamily="18" charset="0"/>
                  </a:rPr>
                  <a:t>(slunce svítí všude v poledne pod stejným úhlem a strom i tyč jsou kolmé k zemi)</a:t>
                </a:r>
              </a:p>
              <a:p>
                <a:pPr>
                  <a:buFont typeface="Arial" pitchFamily="34" charset="0"/>
                  <a:buNone/>
                </a:pPr>
                <a:r>
                  <a:rPr lang="cs-CZ" sz="1200" b="1" dirty="0">
                    <a:latin typeface="Bookman Old Style" pitchFamily="18" charset="0"/>
                  </a:rPr>
                  <a:t>	</a:t>
                </a:r>
                <a:r>
                  <a:rPr lang="cs-CZ" sz="2800" dirty="0" smtClean="0">
                    <a:latin typeface="Bookman Old Style" pitchFamily="18" charset="0"/>
                  </a:rPr>
                  <a:t>Potom musí platit:</a:t>
                </a:r>
              </a:p>
              <a:p>
                <a:pPr>
                  <a:buFont typeface="Arial" pitchFamily="34" charset="0"/>
                  <a:buNone/>
                </a:pPr>
                <a:r>
                  <a:rPr lang="cs-CZ" sz="2800" dirty="0">
                    <a:latin typeface="Bookman Old Style" pitchFamily="18" charset="0"/>
                  </a:rPr>
                  <a:t>	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𝑣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100</m:t>
                        </m:r>
                      </m:den>
                    </m:f>
                    <m:r>
                      <a:rPr lang="cs-CZ" sz="28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8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1350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75</m:t>
                        </m:r>
                      </m:den>
                    </m:f>
                  </m:oMath>
                </a14:m>
                <a:endParaRPr lang="cs-CZ" sz="1200" dirty="0" smtClean="0">
                  <a:latin typeface="Bookman Old Style" pitchFamily="18" charset="0"/>
                </a:endParaRPr>
              </a:p>
              <a:p>
                <a:pPr>
                  <a:buFont typeface="Arial" pitchFamily="34" charset="0"/>
                  <a:buNone/>
                </a:pPr>
                <a:r>
                  <a:rPr lang="cs-CZ" sz="1200" dirty="0">
                    <a:latin typeface="Bookman Old Style" pitchFamily="18" charset="0"/>
                  </a:rPr>
                  <a:t>	</a:t>
                </a:r>
                <a:r>
                  <a:rPr lang="cs-CZ" sz="2800" dirty="0" smtClean="0">
                    <a:latin typeface="Cambria Math" pitchFamily="18" charset="0"/>
                    <a:ea typeface="Cambria Math" pitchFamily="18" charset="0"/>
                  </a:rPr>
                  <a:t>v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  <a:ea typeface="Cambria Math" pitchFamily="18" charset="0"/>
                          </a:rPr>
                          <m:t>1350∙100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  <a:ea typeface="Cambria Math" pitchFamily="18" charset="0"/>
                          </a:rPr>
                          <m:t>75</m:t>
                        </m:r>
                      </m:den>
                    </m:f>
                    <m:r>
                      <a:rPr lang="cs-CZ" sz="2800" b="0" i="0" smtClean="0">
                        <a:latin typeface="Cambria Math"/>
                        <a:ea typeface="Cambria Math" pitchFamily="18" charset="0"/>
                      </a:rPr>
                      <m:t>=1800</m:t>
                    </m:r>
                    <m:r>
                      <m:rPr>
                        <m:sty m:val="p"/>
                      </m:rPr>
                      <a:rPr lang="cs-CZ" sz="2800" b="0" i="0" smtClean="0">
                        <a:latin typeface="Cambria Math"/>
                        <a:ea typeface="Cambria Math" pitchFamily="18" charset="0"/>
                      </a:rPr>
                      <m:t>cm</m:t>
                    </m:r>
                  </m:oMath>
                </a14:m>
                <a:endParaRPr lang="cs-CZ" sz="2800" b="0" dirty="0" smtClean="0">
                  <a:latin typeface="Cambria Math" pitchFamily="18" charset="0"/>
                  <a:ea typeface="Cambria Math" pitchFamily="18" charset="0"/>
                </a:endParaRPr>
              </a:p>
              <a:p>
                <a:pPr>
                  <a:buFont typeface="Arial" pitchFamily="34" charset="0"/>
                  <a:buNone/>
                </a:pPr>
                <a:r>
                  <a:rPr lang="cs-CZ" sz="1200" dirty="0" smtClean="0">
                    <a:latin typeface="Bookman Old Style" pitchFamily="18" charset="0"/>
                  </a:rPr>
                  <a:t>	</a:t>
                </a:r>
                <a:r>
                  <a:rPr lang="cs-CZ" sz="3000" dirty="0" smtClean="0">
                    <a:latin typeface="Cambria Math" pitchFamily="18" charset="0"/>
                    <a:ea typeface="Cambria Math" pitchFamily="18" charset="0"/>
                  </a:rPr>
                  <a:t>v = 18 m</a:t>
                </a:r>
                <a:endParaRPr lang="cs-CZ" sz="3000" dirty="0"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8" name="Zástupný symbol pro obsah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43396" y="2934893"/>
                <a:ext cx="4277076" cy="3557840"/>
              </a:xfrm>
              <a:prstGeom prst="rect">
                <a:avLst/>
              </a:prstGeom>
              <a:blipFill rotWithShape="1">
                <a:blip r:embed="rId3"/>
                <a:stretch>
                  <a:fillRect t="-342" r="-2707" b="-222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Zástupný symbol pro obsah 2"/>
          <p:cNvSpPr txBox="1">
            <a:spLocks/>
          </p:cNvSpPr>
          <p:nvPr/>
        </p:nvSpPr>
        <p:spPr>
          <a:xfrm>
            <a:off x="323528" y="5517232"/>
            <a:ext cx="4144322" cy="1048010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  <a:buNone/>
            </a:pPr>
            <a:r>
              <a:rPr lang="cs-CZ" b="1" dirty="0" smtClean="0">
                <a:latin typeface="Calisto MT" pitchFamily="18" charset="0"/>
              </a:rPr>
              <a:t>	</a:t>
            </a:r>
            <a:r>
              <a:rPr lang="cs-CZ" sz="2600" b="1" dirty="0" smtClean="0">
                <a:latin typeface="Bookman Old Style" pitchFamily="18" charset="0"/>
              </a:rPr>
              <a:t>Strom je vysoký </a:t>
            </a:r>
          </a:p>
          <a:p>
            <a:pPr algn="ctr">
              <a:buFont typeface="Arial" pitchFamily="34" charset="0"/>
              <a:buNone/>
            </a:pPr>
            <a:r>
              <a:rPr lang="cs-CZ" sz="2600" b="1" dirty="0">
                <a:latin typeface="Bookman Old Style" pitchFamily="18" charset="0"/>
              </a:rPr>
              <a:t>	</a:t>
            </a:r>
            <a:r>
              <a:rPr lang="cs-CZ" sz="2600" b="1" dirty="0" smtClean="0">
                <a:latin typeface="Bookman Old Style" pitchFamily="18" charset="0"/>
              </a:rPr>
              <a:t>18 metrů.</a:t>
            </a:r>
            <a:endParaRPr lang="cs-CZ" sz="3000" b="1" dirty="0">
              <a:latin typeface="Cambria Math" pitchFamily="18" charset="0"/>
              <a:ea typeface="Cambria Math" pitchFamily="18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b="1" dirty="0" smtClean="0">
                <a:latin typeface="Bookman Old Style" pitchFamily="18" charset="0"/>
              </a:rPr>
              <a:t>Vzorový příklad č.2</a:t>
            </a:r>
            <a:endParaRPr lang="cs-CZ" b="1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000108"/>
            <a:ext cx="8229600" cy="1428760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>
                <a:latin typeface="Calisto MT" pitchFamily="18" charset="0"/>
              </a:rPr>
              <a:t>	</a:t>
            </a:r>
            <a:r>
              <a:rPr lang="cs-CZ" sz="2600" dirty="0" smtClean="0">
                <a:latin typeface="Bookman Old Style" pitchFamily="18" charset="0"/>
              </a:rPr>
              <a:t>Pavlík má model železnice TT, ve kterém je vše zmenšeno v poměru 1:144. Jak dlouhá by byla ve skutečnosti vlaková souprava, jejíž model má délku 56 cm?</a:t>
            </a:r>
            <a:endParaRPr lang="cs-CZ" sz="2600" dirty="0">
              <a:latin typeface="Bookman Old Style" pitchFamily="18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500034" y="2285992"/>
            <a:ext cx="8229600" cy="7969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j-ea"/>
                <a:cs typeface="+mj-cs"/>
              </a:rPr>
              <a:t>Řešení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5" name="Zástupný symbol pro obsah 2"/>
              <p:cNvSpPr txBox="1">
                <a:spLocks/>
              </p:cNvSpPr>
              <p:nvPr/>
            </p:nvSpPr>
            <p:spPr>
              <a:xfrm>
                <a:off x="428596" y="2928934"/>
                <a:ext cx="8229600" cy="3714776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rmAutofit fontScale="92500" lnSpcReduction="10000"/>
              </a:bodyPr>
              <a:lstStyle/>
              <a:p>
                <a:pPr marL="342900" marR="0" lvl="0" indent="-342900" algn="l" defTabSz="914400" rtl="0" eaLnBrk="1" fontAlgn="auto" latinLnBrk="0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ts val="0"/>
                  </a:spcAft>
                  <a:buClrTx/>
                  <a:buSzTx/>
                  <a:buFont typeface="Arial" pitchFamily="34" charset="0"/>
                  <a:buNone/>
                  <a:tabLst/>
                  <a:defRPr/>
                </a:pPr>
                <a:r>
                  <a:rPr kumimoji="0" lang="cs-CZ" sz="3200" b="0" i="0" u="none" strike="noStrike" kern="1200" cap="none" spc="0" normalizeH="0" baseline="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Calisto MT" pitchFamily="18" charset="0"/>
                    <a:ea typeface="+mn-ea"/>
                    <a:cs typeface="+mn-cs"/>
                  </a:rPr>
                  <a:t>	</a:t>
                </a:r>
                <a:r>
                  <a:rPr kumimoji="0" lang="cs-CZ" sz="2600" b="0" i="0" u="none" strike="noStrike" kern="1200" cap="none" spc="0" normalizeH="0" baseline="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Bookman Old Style" pitchFamily="18" charset="0"/>
                    <a:ea typeface="+mn-ea"/>
                    <a:cs typeface="+mn-cs"/>
                  </a:rPr>
                  <a:t>V tomto případě nepotřebujeme používat podobnost trojúhelníků. Výsledku</a:t>
                </a:r>
                <a:r>
                  <a:rPr kumimoji="0" lang="cs-CZ" sz="2600" b="0" i="0" u="none" strike="noStrike" kern="1200" cap="none" spc="0" normalizeH="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Bookman Old Style" pitchFamily="18" charset="0"/>
                    <a:ea typeface="+mn-ea"/>
                    <a:cs typeface="+mn-cs"/>
                  </a:rPr>
                  <a:t> se dobereme pomocí jednoduché trojčlenky. </a:t>
                </a:r>
                <a:r>
                  <a:rPr kumimoji="0" lang="cs-CZ" sz="2000" b="0" i="1" u="none" strike="noStrike" kern="1200" cap="none" spc="0" normalizeH="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Bookman Old Style" pitchFamily="18" charset="0"/>
                    <a:ea typeface="+mn-ea"/>
                    <a:cs typeface="+mn-cs"/>
                  </a:rPr>
                  <a:t>(ta nám pomůže ve většině příkladů z praxe)</a:t>
                </a:r>
              </a:p>
              <a:p>
                <a:pPr marL="342900" marR="0" lvl="0" indent="-342900" algn="l" defTabSz="914400" rtl="0" eaLnBrk="1" fontAlgn="auto" latinLnBrk="0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ts val="0"/>
                  </a:spcAft>
                  <a:buClrTx/>
                  <a:buSzTx/>
                  <a:buFont typeface="Arial" pitchFamily="34" charset="0"/>
                  <a:buNone/>
                  <a:tabLst/>
                  <a:defRPr/>
                </a:pPr>
                <a:r>
                  <a:rPr kumimoji="0" lang="cs-CZ" sz="2400" b="0" u="none" strike="noStrike" kern="1200" cap="none" spc="0" normalizeH="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Bookman Old Style" pitchFamily="18" charset="0"/>
                    <a:ea typeface="+mn-ea"/>
                    <a:cs typeface="+mn-cs"/>
                  </a:rPr>
                  <a:t>	model	1……………..skutečnost	144</a:t>
                </a:r>
              </a:p>
              <a:p>
                <a:pPr marL="342900" marR="0" lvl="0" indent="-342900" algn="l" defTabSz="914400" rtl="0" eaLnBrk="1" fontAlgn="auto" latinLnBrk="0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ts val="0"/>
                  </a:spcAft>
                  <a:buClrTx/>
                  <a:buSzTx/>
                  <a:buFont typeface="Arial" pitchFamily="34" charset="0"/>
                  <a:buNone/>
                  <a:tabLst/>
                  <a:defRPr/>
                </a:pPr>
                <a:r>
                  <a:rPr lang="cs-CZ" sz="2400" dirty="0">
                    <a:latin typeface="Bookman Old Style" pitchFamily="18" charset="0"/>
                  </a:rPr>
                  <a:t>	</a:t>
                </a:r>
                <a:r>
                  <a:rPr lang="cs-CZ" sz="2400" dirty="0" smtClean="0">
                    <a:latin typeface="Bookman Old Style" pitchFamily="18" charset="0"/>
                  </a:rPr>
                  <a:t>model	56 cm……….skutečnost  x cm</a:t>
                </a:r>
              </a:p>
              <a:p>
                <a:pPr marL="342900" marR="0" lvl="0" indent="-342900" algn="l" defTabSz="914400" rtl="0" eaLnBrk="1" fontAlgn="auto" latinLnBrk="0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ts val="0"/>
                  </a:spcAft>
                  <a:buClrTx/>
                  <a:buSzTx/>
                  <a:buFont typeface="Arial" pitchFamily="34" charset="0"/>
                  <a:buNone/>
                  <a:tabLst/>
                  <a:defRPr/>
                </a:pPr>
                <a:endParaRPr kumimoji="0" lang="cs-CZ" sz="2400" b="0" u="none" strike="noStrike" kern="1200" cap="none" spc="0" normalizeH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Bookman Old Style" pitchFamily="18" charset="0"/>
                  <a:ea typeface="+mn-ea"/>
                  <a:cs typeface="+mn-cs"/>
                </a:endParaRPr>
              </a:p>
              <a:p>
                <a:pPr marL="342900" marR="0" lvl="0" indent="-342900" algn="l" defTabSz="914400" rtl="0" eaLnBrk="1" fontAlgn="auto" latinLnBrk="0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ts val="0"/>
                  </a:spcAft>
                  <a:buClrTx/>
                  <a:buSzTx/>
                  <a:buFont typeface="Arial" pitchFamily="34" charset="0"/>
                  <a:buNone/>
                  <a:tabLst/>
                  <a:defRPr/>
                </a:pPr>
                <a:r>
                  <a:rPr lang="cs-CZ" sz="2400" dirty="0" smtClean="0">
                    <a:latin typeface="Bookman Old Style" pitchFamily="18" charset="0"/>
                  </a:rPr>
                  <a:t>	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𝑥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144</m:t>
                        </m:r>
                      </m:den>
                    </m:f>
                    <m:r>
                      <a:rPr lang="cs-CZ" sz="24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56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1</m:t>
                        </m:r>
                      </m:den>
                    </m:f>
                  </m:oMath>
                </a14:m>
                <a:r>
                  <a:rPr kumimoji="0" lang="cs-CZ" sz="2400" b="0" u="none" strike="noStrike" kern="1200" cap="none" spc="0" normalizeH="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Bookman Old Style" pitchFamily="18" charset="0"/>
                    <a:ea typeface="+mn-ea"/>
                    <a:cs typeface="+mn-cs"/>
                  </a:rPr>
                  <a:t>	x = 56 </a:t>
                </a:r>
                <a:r>
                  <a:rPr kumimoji="0" lang="cs-CZ" sz="2400" b="0" u="none" strike="noStrike" kern="1200" cap="none" spc="0" normalizeH="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Bookman Old Style"/>
                  </a:rPr>
                  <a:t>∙144:1 = 8056 cm = 80,56 m</a:t>
                </a:r>
              </a:p>
              <a:p>
                <a:pPr marL="342900" marR="0" lvl="0" indent="-342900" algn="l" defTabSz="914400" rtl="0" eaLnBrk="1" fontAlgn="auto" latinLnBrk="0" hangingPunct="1">
                  <a:lnSpc>
                    <a:spcPct val="100000"/>
                  </a:lnSpc>
                  <a:spcBef>
                    <a:spcPct val="20000"/>
                  </a:spcBef>
                  <a:spcAft>
                    <a:spcPts val="0"/>
                  </a:spcAft>
                  <a:buClrTx/>
                  <a:buSzTx/>
                  <a:buFont typeface="Arial" pitchFamily="34" charset="0"/>
                  <a:buNone/>
                  <a:tabLst/>
                  <a:defRPr/>
                </a:pPr>
                <a:r>
                  <a:rPr lang="cs-CZ" sz="2400" dirty="0" smtClean="0">
                    <a:latin typeface="Bookman Old Style"/>
                    <a:ea typeface="+mn-ea"/>
                    <a:cs typeface="+mn-cs"/>
                  </a:rPr>
                  <a:t>Vlaková souprava by měla ve skutečnosti </a:t>
                </a:r>
                <a:r>
                  <a:rPr lang="cs-CZ" sz="2400" dirty="0" err="1" smtClean="0">
                    <a:latin typeface="Bookman Old Style"/>
                    <a:ea typeface="+mn-ea"/>
                    <a:cs typeface="+mn-cs"/>
                  </a:rPr>
                  <a:t>déklku</a:t>
                </a:r>
                <a:r>
                  <a:rPr lang="cs-CZ" sz="2400" dirty="0" smtClean="0">
                    <a:latin typeface="Bookman Old Style"/>
                    <a:ea typeface="+mn-ea"/>
                    <a:cs typeface="+mn-cs"/>
                  </a:rPr>
                  <a:t> 80,56 m.</a:t>
                </a:r>
                <a:endParaRPr kumimoji="0" lang="cs-CZ" sz="2400" b="0" u="none" strike="noStrike" kern="1200" cap="none" spc="0" normalizeH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Bookman Old Style" pitchFamily="18" charset="0"/>
                  <a:ea typeface="+mn-ea"/>
                  <a:cs typeface="+mn-cs"/>
                </a:endParaRPr>
              </a:p>
            </p:txBody>
          </p:sp>
        </mc:Choice>
        <mc:Fallback>
          <p:sp>
            <p:nvSpPr>
              <p:cNvPr id="5" name="Zástupný symbol pro obsah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8596" y="2928934"/>
                <a:ext cx="8229600" cy="3714776"/>
              </a:xfrm>
              <a:prstGeom prst="rect">
                <a:avLst/>
              </a:prstGeom>
              <a:blipFill rotWithShape="1">
                <a:blip r:embed="rId2"/>
                <a:stretch>
                  <a:fillRect l="-889" t="-328" r="-22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Bookman Old Style" pitchFamily="18" charset="0"/>
              </a:rPr>
              <a:t>Příklady k řešení</a:t>
            </a:r>
            <a:endParaRPr lang="cs-CZ" b="1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Vypočítej výšku rozhledny, jejíž stín je dlouhý 26 m. Stín Kamila, který měří 180 cm je dlouhý 1,5 m. </a:t>
            </a:r>
            <a:endParaRPr lang="cs-CZ" dirty="0" smtClean="0">
              <a:latin typeface="Bookman Old Style" pitchFamily="18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Dům na fotografii je vysoký 5 cm. Jak je vysoký ve skutečnosti. Víme, že dveře vysoké 2 metry se „zmenšily“ na pouhých 8 mm.</a:t>
            </a:r>
            <a:endParaRPr lang="cs-CZ" dirty="0" smtClean="0">
              <a:latin typeface="Bookman Old Style" pitchFamily="18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Pan Novák chce pokácet strom, který stojí vedle jeho chalupy, ale má obavy, aby mu neponičil střechu. Změřil si, že stín stromu má 16 m a jeho vlastní stín měří 200 cm. Může strom spadnout na chalupu, když stojí 15 metrů od ní a pan Novák měří 175 cm?</a:t>
            </a:r>
            <a:endParaRPr lang="cs-CZ" dirty="0" smtClean="0">
              <a:latin typeface="Bookman Old Style" pitchFamily="18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Jak daleko od Bořivoje stojí dvoumetrový Boleslav? Bořivoj se na Boleslava dívá přes pravítko, které drží v natažené ruce 60 cm od oka a na pravítku změřil Boleslavovu výšku na 15 mm.</a:t>
            </a:r>
            <a:endParaRPr lang="cs-CZ" dirty="0">
              <a:latin typeface="Bookman Old Style" pitchFamily="18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latin typeface="Bookman Old Style" pitchFamily="18" charset="0"/>
              </a:rPr>
              <a:t>Řešení</a:t>
            </a:r>
            <a:endParaRPr lang="cs-CZ" b="1" dirty="0">
              <a:latin typeface="Bookman Old Style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55000" lnSpcReduction="20000"/>
              </a:bodyPr>
              <a:lstStyle/>
              <a:p>
                <a:pPr marL="514350" indent="-514350">
                  <a:buFont typeface="+mj-lt"/>
                  <a:buAutoNum type="arabicPeriod"/>
                </a:pPr>
                <a:r>
                  <a:rPr lang="cs-CZ" dirty="0" smtClean="0">
                    <a:latin typeface="Bookman Old Style" pitchFamily="18" charset="0"/>
                  </a:rPr>
                  <a:t>Vypočítej výšku rozhledny, jejíž stín je dlouhý 26 m. Stín Kamila, který měří 180 cm je dlouhý 1,5 m.				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</a:rPr>
                          <m:t>𝒙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𝟐𝟔𝟎𝟎</m:t>
                        </m:r>
                      </m:den>
                    </m:f>
                  </m:oMath>
                </a14:m>
                <a:r>
                  <a:rPr lang="cs-CZ" b="1" dirty="0" smtClean="0">
                    <a:latin typeface="Bookman Old Style" pitchFamily="18" charset="0"/>
                  </a:rPr>
                  <a:t>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dirty="0" smtClean="0">
                            <a:latin typeface="Cambria Math" pitchFamily="18" charset="0"/>
                            <a:ea typeface="Cambria Math" pitchFamily="18" charset="0"/>
                          </a:rPr>
                          <m:t>𝟏𝟖𝟎</m:t>
                        </m:r>
                      </m:num>
                      <m:den>
                        <m:r>
                          <a:rPr lang="cs-CZ" b="1" i="1" dirty="0" smtClean="0">
                            <a:latin typeface="Cambria Math"/>
                          </a:rPr>
                          <m:t>𝟏𝟓𝟎</m:t>
                        </m:r>
                      </m:den>
                    </m:f>
                  </m:oMath>
                </a14:m>
                <a:r>
                  <a:rPr lang="cs-CZ" dirty="0" smtClean="0">
                    <a:latin typeface="Bookman Old Style" pitchFamily="18" charset="0"/>
                  </a:rPr>
                  <a:t> </a:t>
                </a:r>
                <a:r>
                  <a:rPr lang="cs-CZ" sz="2900" b="1" dirty="0" smtClean="0">
                    <a:latin typeface="Bookman Old Style" pitchFamily="18" charset="0"/>
                    <a:ea typeface="Cambria Math" pitchFamily="18" charset="0"/>
                  </a:rPr>
                  <a:t>..x = 180</a:t>
                </a:r>
                <a:r>
                  <a:rPr lang="cs-CZ" sz="2900" b="1" dirty="0" smtClean="0">
                    <a:latin typeface="Bookman Old Style"/>
                    <a:ea typeface="Cambria Math" pitchFamily="18" charset="0"/>
                  </a:rPr>
                  <a:t>∙2600:150 = 3120 cm = 31,2 m</a:t>
                </a:r>
                <a:endParaRPr lang="cs-CZ" sz="2900" b="1" dirty="0">
                  <a:latin typeface="Cambria Math" pitchFamily="18" charset="0"/>
                  <a:ea typeface="Cambria Math" pitchFamily="18" charset="0"/>
                </a:endParaRPr>
              </a:p>
              <a:p>
                <a:pPr marL="514350" indent="-514350">
                  <a:buFont typeface="+mj-lt"/>
                  <a:buAutoNum type="arabicPeriod"/>
                </a:pPr>
                <a:r>
                  <a:rPr lang="cs-CZ" dirty="0">
                    <a:latin typeface="Bookman Old Style" pitchFamily="18" charset="0"/>
                  </a:rPr>
                  <a:t>Dům na fotografii je vysoký 5 cm. Jak je vysoký ve skutečnosti. Víme, že dveře vysoké 2 metry se „zmenšily“ na pouhých 8 mm</a:t>
                </a:r>
                <a:r>
                  <a:rPr lang="cs-CZ" dirty="0" smtClean="0">
                    <a:latin typeface="Bookman Old Style" pitchFamily="18" charset="0"/>
                  </a:rPr>
                  <a:t>.	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</a:rPr>
                          <m:t>𝒙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𝟓</m:t>
                        </m:r>
                      </m:den>
                    </m:f>
                    <m:r>
                      <a:rPr lang="cs-CZ" b="1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</a:rPr>
                          <m:t>𝟐𝟎𝟎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𝟎</m:t>
                        </m:r>
                        <m:r>
                          <a:rPr lang="cs-CZ" b="1" i="1" smtClean="0">
                            <a:latin typeface="Cambria Math"/>
                          </a:rPr>
                          <m:t>,</m:t>
                        </m:r>
                        <m:r>
                          <a:rPr lang="cs-CZ" b="1" i="1" smtClean="0">
                            <a:latin typeface="Cambria Math"/>
                          </a:rPr>
                          <m:t>𝟖</m:t>
                        </m:r>
                      </m:den>
                    </m:f>
                  </m:oMath>
                </a14:m>
                <a:r>
                  <a:rPr lang="cs-CZ" b="1" dirty="0" smtClean="0">
                    <a:latin typeface="Bookman Old Style" pitchFamily="18" charset="0"/>
                  </a:rPr>
                  <a:t>	x = 200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</a:rPr>
                      <m:t>∙</m:t>
                    </m:r>
                    <m:r>
                      <a:rPr lang="cs-CZ" b="1" i="1" smtClean="0">
                        <a:latin typeface="Cambria Math"/>
                      </a:rPr>
                      <m:t>𝟓</m:t>
                    </m:r>
                    <m:r>
                      <a:rPr lang="cs-CZ" b="1" i="1" smtClean="0">
                        <a:latin typeface="Cambria Math"/>
                      </a:rPr>
                      <m:t>:</m:t>
                    </m:r>
                    <m:r>
                      <a:rPr lang="cs-CZ" b="1" i="1" smtClean="0">
                        <a:latin typeface="Cambria Math"/>
                      </a:rPr>
                      <m:t>𝟎</m:t>
                    </m:r>
                    <m:r>
                      <a:rPr lang="cs-CZ" b="1" i="1" smtClean="0">
                        <a:latin typeface="Cambria Math"/>
                      </a:rPr>
                      <m:t>,</m:t>
                    </m:r>
                    <m:r>
                      <a:rPr lang="cs-CZ" b="1" i="1" smtClean="0">
                        <a:latin typeface="Cambria Math"/>
                      </a:rPr>
                      <m:t>𝟖</m:t>
                    </m:r>
                    <m:r>
                      <a:rPr lang="cs-CZ" b="1" i="1" smtClean="0">
                        <a:latin typeface="Cambria Math"/>
                      </a:rPr>
                      <m:t>=</m:t>
                    </m:r>
                    <m:r>
                      <a:rPr lang="cs-CZ" b="1" i="1" smtClean="0">
                        <a:latin typeface="Cambria Math"/>
                      </a:rPr>
                      <m:t>𝟏𝟐𝟓𝟎</m:t>
                    </m:r>
                    <m:r>
                      <a:rPr lang="cs-CZ" b="1" i="1" smtClean="0">
                        <a:latin typeface="Cambria Math"/>
                      </a:rPr>
                      <m:t> </m:t>
                    </m:r>
                    <m:r>
                      <a:rPr lang="cs-CZ" b="1" i="1" smtClean="0">
                        <a:latin typeface="Cambria Math"/>
                      </a:rPr>
                      <m:t>𝒄𝒎</m:t>
                    </m:r>
                    <m:r>
                      <a:rPr lang="cs-CZ" b="1" i="1" smtClean="0">
                        <a:latin typeface="Cambria Math"/>
                      </a:rPr>
                      <m:t>=</m:t>
                    </m:r>
                    <m:r>
                      <a:rPr lang="cs-CZ" b="1" i="1" smtClean="0">
                        <a:latin typeface="Cambria Math"/>
                      </a:rPr>
                      <m:t>𝟏𝟐</m:t>
                    </m:r>
                    <m:r>
                      <a:rPr lang="cs-CZ" b="1" i="1" smtClean="0">
                        <a:latin typeface="Cambria Math"/>
                      </a:rPr>
                      <m:t>,</m:t>
                    </m:r>
                    <m:r>
                      <a:rPr lang="cs-CZ" b="1" i="1" smtClean="0">
                        <a:latin typeface="Cambria Math"/>
                      </a:rPr>
                      <m:t>𝟓</m:t>
                    </m:r>
                    <m:r>
                      <a:rPr lang="cs-CZ" b="1" i="1" smtClean="0">
                        <a:latin typeface="Cambria Math"/>
                      </a:rPr>
                      <m:t> </m:t>
                    </m:r>
                    <m:r>
                      <a:rPr lang="cs-CZ" b="1" i="1" smtClean="0">
                        <a:latin typeface="Cambria Math"/>
                      </a:rPr>
                      <m:t>𝒎</m:t>
                    </m:r>
                  </m:oMath>
                </a14:m>
                <a:endParaRPr lang="cs-CZ" b="1" dirty="0">
                  <a:latin typeface="Bookman Old Style" pitchFamily="18" charset="0"/>
                </a:endParaRPr>
              </a:p>
              <a:p>
                <a:pPr marL="514350" indent="-514350">
                  <a:buFont typeface="+mj-lt"/>
                  <a:buAutoNum type="arabicPeriod"/>
                </a:pPr>
                <a:r>
                  <a:rPr lang="cs-CZ" dirty="0">
                    <a:latin typeface="Bookman Old Style" pitchFamily="18" charset="0"/>
                  </a:rPr>
                  <a:t>Pan Novák chce pokácet strom, který stojí vedle jeho chalupy, ale má obavy, aby mu neponičil střechu. Změřil si, že stín stromu má 16 m a jeho vlastní stín měří 200 cm. Může strom spadnout na chalupu, když stojí </a:t>
                </a:r>
                <a:r>
                  <a:rPr lang="cs-CZ" dirty="0" smtClean="0">
                    <a:latin typeface="Bookman Old Style" pitchFamily="18" charset="0"/>
                  </a:rPr>
                  <a:t>15 </a:t>
                </a:r>
                <a:r>
                  <a:rPr lang="cs-CZ" dirty="0">
                    <a:latin typeface="Bookman Old Style" pitchFamily="18" charset="0"/>
                  </a:rPr>
                  <a:t>metrů od ní a pan Novák měří 175 cm</a:t>
                </a:r>
                <a:r>
                  <a:rPr lang="cs-CZ" dirty="0" smtClean="0">
                    <a:latin typeface="Bookman Old Style" pitchFamily="18" charset="0"/>
                  </a:rPr>
                  <a:t>?	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>
                            <a:latin typeface="Cambria Math"/>
                          </a:rPr>
                          <m:t>𝒙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𝟏𝟔𝟎𝟎</m:t>
                        </m:r>
                      </m:den>
                    </m:f>
                    <m:r>
                      <a:rPr lang="cs-CZ" b="1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</a:rPr>
                          <m:t>𝟏𝟕𝟓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𝟐𝟎𝟎</m:t>
                        </m:r>
                      </m:den>
                    </m:f>
                  </m:oMath>
                </a14:m>
                <a:r>
                  <a:rPr lang="cs-CZ" b="1" dirty="0" smtClean="0">
                    <a:latin typeface="Bookman Old Style" pitchFamily="18" charset="0"/>
                  </a:rPr>
                  <a:t>	x=175</a:t>
                </a:r>
                <a:r>
                  <a:rPr lang="cs-CZ" b="1" dirty="0" smtClean="0">
                    <a:latin typeface="Bookman Old Style"/>
                  </a:rPr>
                  <a:t>∙1600:200 = 1400cm =14 m</a:t>
                </a:r>
                <a:r>
                  <a:rPr lang="cs-CZ" b="1" dirty="0">
                    <a:latin typeface="Bookman Old Style"/>
                  </a:rPr>
                  <a:t>	</a:t>
                </a:r>
                <a:r>
                  <a:rPr lang="cs-CZ" sz="2900" b="1" dirty="0" smtClean="0">
                    <a:latin typeface="Bookman Old Style"/>
                  </a:rPr>
                  <a:t>Protože strom měří jen 14 metrů, na chalupu spadnout nemůže</a:t>
                </a:r>
                <a:endParaRPr lang="cs-CZ" sz="2900" b="1" dirty="0">
                  <a:latin typeface="Bookman Old Style" pitchFamily="18" charset="0"/>
                </a:endParaRPr>
              </a:p>
              <a:p>
                <a:pPr marL="514350" indent="-514350">
                  <a:buFont typeface="+mj-lt"/>
                  <a:buAutoNum type="arabicPeriod"/>
                </a:pPr>
                <a:r>
                  <a:rPr lang="cs-CZ" dirty="0">
                    <a:latin typeface="Bookman Old Style" pitchFamily="18" charset="0"/>
                  </a:rPr>
                  <a:t>Jak daleko od Bořivoje stojí dvoumetrový Boleslav? Bořivoj se na Boleslava dívá přes pravítko, které drží v natažené ruce 60 cm od oka a na pravítku změřil Boleslavovu výšku na 15 mm</a:t>
                </a:r>
                <a:r>
                  <a:rPr lang="cs-CZ" dirty="0" smtClean="0">
                    <a:latin typeface="Bookman Old Style" pitchFamily="18" charset="0"/>
                  </a:rPr>
                  <a:t>.		</a:t>
                </a:r>
                <a:r>
                  <a:rPr lang="cs-CZ" b="1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>
                            <a:latin typeface="Cambria Math"/>
                          </a:rPr>
                          <m:t>𝒙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𝟔𝟎</m:t>
                        </m:r>
                      </m:den>
                    </m:f>
                    <m:r>
                      <a:rPr lang="cs-CZ" b="1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>
                            <a:latin typeface="Cambria Math"/>
                          </a:rPr>
                          <m:t>𝟐𝟎𝟎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𝟏</m:t>
                        </m:r>
                        <m:r>
                          <a:rPr lang="cs-CZ" b="1" i="1" smtClean="0">
                            <a:latin typeface="Cambria Math"/>
                          </a:rPr>
                          <m:t>,</m:t>
                        </m:r>
                        <m:r>
                          <a:rPr lang="cs-CZ" b="1" i="1" smtClean="0"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r>
                  <a:rPr lang="cs-CZ" dirty="0" smtClean="0">
                    <a:latin typeface="Bookman Old Style" pitchFamily="18" charset="0"/>
                  </a:rPr>
                  <a:t>	</a:t>
                </a:r>
                <a:r>
                  <a:rPr lang="cs-CZ" b="1" dirty="0">
                    <a:latin typeface="Bookman Old Style" pitchFamily="18" charset="0"/>
                  </a:rPr>
                  <a:t> </a:t>
                </a:r>
                <a:r>
                  <a:rPr lang="cs-CZ" b="1" dirty="0" smtClean="0">
                    <a:latin typeface="Bookman Old Style" pitchFamily="18" charset="0"/>
                  </a:rPr>
                  <a:t>x=200</a:t>
                </a:r>
                <a:r>
                  <a:rPr lang="cs-CZ" b="1" dirty="0" smtClean="0">
                    <a:latin typeface="Bookman Old Style"/>
                  </a:rPr>
                  <a:t>∙60:1,5=8000cm = 80 m </a:t>
                </a:r>
                <a:endParaRPr lang="cs-CZ" dirty="0">
                  <a:latin typeface="Bookman Old Style" pitchFamily="18" charset="0"/>
                </a:endParaRP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444" t="-17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523</TotalTime>
  <Words>358</Words>
  <Application>Microsoft Office PowerPoint</Application>
  <PresentationFormat>Předvádění na obrazovce (4:3)</PresentationFormat>
  <Paragraphs>81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Prezentace aplikace PowerPoint</vt:lpstr>
      <vt:lpstr>Využití podobnosti v praxi</vt:lpstr>
      <vt:lpstr>Základní pojmy</vt:lpstr>
      <vt:lpstr>Podobné trojúhelníky</vt:lpstr>
      <vt:lpstr>Vzorový příklad č.1</vt:lpstr>
      <vt:lpstr>Vzorový příklad č.2</vt:lpstr>
      <vt:lpstr>Příklady k řešení</vt:lpstr>
      <vt:lpstr>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Computer</dc:creator>
  <cp:lastModifiedBy>klimes</cp:lastModifiedBy>
  <cp:revision>39</cp:revision>
  <dcterms:created xsi:type="dcterms:W3CDTF">2012-06-11T15:25:58Z</dcterms:created>
  <dcterms:modified xsi:type="dcterms:W3CDTF">2013-02-06T13:53:51Z</dcterms:modified>
</cp:coreProperties>
</file>