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294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13.11.2012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9.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Tělesa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Koule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Uplatnění znalosti vzorců pro výpočet objemu a povrchu koule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Objem a povrch koule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hmotnosti a hustoty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kouli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základní vzorce a žáci si je vyhledají v tabulkách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koule při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koule, objem, povrch, hustota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Koule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40768"/>
            <a:ext cx="3833513" cy="369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844213" y="1340768"/>
                <a:ext cx="3816424" cy="4152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Koule je množina bodů, které mají od středu vzdálenost menší nebo rovnou poloměru koule.</a:t>
                </a:r>
              </a:p>
              <a:p>
                <a:endParaRPr lang="cs-CZ" dirty="0"/>
              </a:p>
              <a:p>
                <a:r>
                  <a:rPr lang="cs-CZ" dirty="0" smtClean="0"/>
                  <a:t>Poloměr…..r</a:t>
                </a:r>
              </a:p>
              <a:p>
                <a:r>
                  <a:rPr lang="cs-CZ" dirty="0" smtClean="0"/>
                  <a:t>Průměr……d = 2r</a:t>
                </a:r>
              </a:p>
              <a:p>
                <a:endParaRPr lang="cs-CZ" dirty="0"/>
              </a:p>
              <a:p>
                <a:r>
                  <a:rPr lang="cs-CZ" dirty="0" smtClean="0"/>
                  <a:t>OBJEM KOULE:</a:t>
                </a:r>
              </a:p>
              <a:p>
                <a:endParaRPr lang="cs-CZ" dirty="0"/>
              </a:p>
              <a:p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  <a:r>
                  <a:rPr lang="cs-CZ" dirty="0"/>
                  <a:t/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𝑑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r>
                  <a:rPr lang="cs-CZ" dirty="0"/>
                  <a:t/>
                </a:r>
                <a:br>
                  <a:rPr lang="cs-CZ" dirty="0"/>
                </a:br>
                <a:r>
                  <a:rPr lang="cs-CZ" dirty="0" smtClean="0"/>
                  <a:t>POVRCH KOULE:</a:t>
                </a:r>
              </a:p>
              <a:p>
                <a:endParaRPr lang="cs-CZ" dirty="0"/>
              </a:p>
              <a:p>
                <a:r>
                  <a:rPr lang="cs-CZ" dirty="0" smtClean="0"/>
                  <a:t>S=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4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𝑑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213" y="1340768"/>
                <a:ext cx="3816424" cy="4152099"/>
              </a:xfrm>
              <a:prstGeom prst="rect">
                <a:avLst/>
              </a:prstGeom>
              <a:blipFill rotWithShape="1">
                <a:blip r:embed="rId3"/>
                <a:stretch>
                  <a:fillRect l="-1276" t="-7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Vypočítej průměr železné koule vážící 5 kg používané při vrhu koulí. Hustota železa je 7,86 g/cm</a:t>
            </a:r>
            <a:r>
              <a:rPr lang="cs-CZ" sz="2600" baseline="30000" dirty="0" smtClean="0">
                <a:latin typeface="Bookman Old Style" pitchFamily="18" charset="0"/>
              </a:rPr>
              <a:t>3</a:t>
            </a:r>
            <a:r>
              <a:rPr lang="cs-CZ" sz="2600" dirty="0" smtClean="0">
                <a:latin typeface="Bookman Old Style" pitchFamily="18" charset="0"/>
              </a:rPr>
              <a:t>.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/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sto MT" pitchFamily="18" charset="0"/>
                    <a:ea typeface="+mn-ea"/>
                    <a:cs typeface="+mn-cs"/>
                  </a:rPr>
                  <a:t/>
                </a:r>
                <a:r>
                  <a:rPr lang="cs-CZ" sz="3200" dirty="0" smtClean="0">
                    <a:latin typeface="Calisto MT" pitchFamily="18" charset="0"/>
                  </a:rPr>
                  <a:t>Z fyziky víme, že </a:t>
                </a:r>
                <a:r>
                  <a:rPr lang="el-GR" sz="3200" dirty="0" smtClean="0">
                    <a:latin typeface="Bookman Old Style"/>
                  </a:rPr>
                  <a:t>ρ</a:t>
                </a:r>
                <a:r>
                  <a:rPr lang="cs-CZ" sz="3200" dirty="0" smtClean="0">
                    <a:latin typeface="Bookman Old Style"/>
                  </a:rPr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 a tedy V=m:</a:t>
                </a:r>
                <a:r>
                  <a:rPr lang="el-GR" sz="2800" dirty="0">
                    <a:latin typeface="Bookman Old Style"/>
                  </a:rPr>
                  <a:t/>
                </a:r>
                <a:r>
                  <a:rPr lang="el-GR" sz="2800" dirty="0" smtClean="0">
                    <a:latin typeface="Bookman Old Style"/>
                  </a:rPr>
                  <a:t>ρ</a:t>
                </a:r>
                <a:endParaRPr lang="cs-CZ" sz="2800" dirty="0" smtClean="0">
                  <a:latin typeface="Bookman Old Style"/>
                </a:endParaRP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kumimoji="0" lang="cs-CZ" sz="2800" b="0" i="0" u="none" strike="noStrike" kern="1200" cap="none" spc="0" normalizeH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  <a:ea typeface="+mn-ea"/>
                    <a:cs typeface="+mn-cs"/>
                  </a:rPr>
                  <a:t/>
                </a:r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  <a:ea typeface="+mn-ea"/>
                    <a:cs typeface="+mn-cs"/>
                  </a:rPr>
                  <a:t>vypočítáme objem koule</a:t>
                </a: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lang="cs-CZ" sz="2800" dirty="0">
                    <a:latin typeface="Bookman Old Style"/>
                  </a:rPr>
                  <a:t/>
                </a:r>
                <a:r>
                  <a:rPr lang="cs-CZ" sz="2800" dirty="0" smtClean="0">
                    <a:latin typeface="Bookman Old Style"/>
                  </a:rPr>
                  <a:t>V = 5 000:7,86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Bookman Old Style"/>
                  </a:rPr>
                  <a:t> 636 cm</a:t>
                </a:r>
                <a:r>
                  <a:rPr lang="cs-CZ" sz="2800" baseline="30000" dirty="0" smtClean="0">
                    <a:latin typeface="Bookman Old Style"/>
                  </a:rPr>
                  <a:t>3</a:t>
                </a: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lang="cs-CZ" sz="2600" dirty="0">
                    <a:latin typeface="Bookman Old Style" pitchFamily="18" charset="0"/>
                  </a:rPr>
                  <a:t/>
                </a:r>
                <a:r>
                  <a:rPr lang="cs-CZ" sz="2600" dirty="0" smtClean="0">
                    <a:latin typeface="Bookman Old Style" pitchFamily="18" charset="0"/>
                  </a:rPr>
                  <a:t>a z objemu poloměr:</a:t>
                </a: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kumimoji="0" lang="cs-CZ" sz="2600" b="0" i="0" u="none" strike="noStrike" kern="1200" cap="none" spc="0" normalizeH="0" noProof="0" dirty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/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		r</a:t>
                </a:r>
                <a:r>
                  <a:rPr kumimoji="0" lang="cs-CZ" sz="2600" b="0" i="0" u="none" strike="noStrike" kern="1200" cap="none" spc="0" normalizeH="0" baseline="3000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3</a:t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=636:3,14 = 202,55cm</a:t>
                </a: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lang="cs-CZ" sz="2600" dirty="0">
                    <a:latin typeface="Bookman Old Style" pitchFamily="18" charset="0"/>
                  </a:rPr>
                  <a:t/>
                </a:r>
                <a:r>
                  <a:rPr lang="cs-CZ" sz="2600" dirty="0" smtClean="0">
                    <a:latin typeface="Bookman Old Style" pitchFamily="18" charset="0"/>
                  </a:rPr>
                  <a:t>		r =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260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2600" b="0" i="1" smtClean="0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sz="2600" b="0" i="1" smtClean="0">
                            <a:latin typeface="Cambria Math"/>
                          </a:rPr>
                          <m:t>202,55</m:t>
                        </m:r>
                      </m:e>
                    </m:rad>
                  </m:oMath>
                </a14:m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  <a:ea typeface="+mn-ea"/>
                    <a:cs typeface="+mn-cs"/>
                  </a:rPr>
                  <a:t/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  <a:ea typeface="+mn-ea"/>
                    <a:cs typeface="+mn-cs"/>
                  </a:rPr>
                  <a:t/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2800" i="1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2800" i="1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sz="2800" i="1">
                            <a:latin typeface="Cambria Math"/>
                          </a:rPr>
                          <m:t>20</m:t>
                        </m:r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e>
                    </m:rad>
                  </m:oMath>
                </a14:m>
                <a:r>
                  <a:rPr kumimoji="0" lang="cs-CZ" sz="28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  <a:ea typeface="+mn-ea"/>
                    <a:cs typeface="+mn-cs"/>
                  </a:rPr>
                  <a:t> = 5,88 cm</a:t>
                </a:r>
              </a:p>
              <a:p>
                <a:pPr marL="342900" lvl="0" indent="-342900">
                  <a:spcBef>
                    <a:spcPct val="20000"/>
                  </a:spcBef>
                  <a:defRPr/>
                </a:pPr>
                <a:r>
                  <a:rPr lang="cs-CZ" sz="2800" dirty="0">
                    <a:latin typeface="Bookman Old Style"/>
                  </a:rPr>
                  <a:t/>
                </a:r>
                <a:r>
                  <a:rPr lang="cs-CZ" sz="2800" dirty="0" smtClean="0">
                    <a:latin typeface="Bookman Old Style"/>
                  </a:rPr>
                  <a:t/>
                </a:r>
                <a:r>
                  <a:rPr lang="cs-CZ" sz="2800" b="1" u="sng" dirty="0" smtClean="0">
                    <a:latin typeface="Bookman Old Style"/>
                  </a:rPr>
                  <a:t>d = 11,76 cm</a:t>
                </a:r>
                <a:endParaRPr kumimoji="0" lang="cs-CZ" sz="2800" b="1" i="0" u="sng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/>
                </a:endParaRPr>
              </a:p>
            </p:txBody>
          </p:sp>
        </mc:Choice>
        <mc:Fallback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  <a:blipFill rotWithShape="1">
                <a:blip r:embed="rId2"/>
                <a:stretch>
                  <a:fillRect t="-21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Jaký povrch má Země? Počítej s poloměrem 6378 km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.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S =4</a:t>
            </a:r>
            <a:r>
              <a:rPr kumimoji="0" lang="el-GR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π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r</a:t>
            </a:r>
            <a:r>
              <a:rPr kumimoji="0" lang="cs-CZ" sz="32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2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	S </a:t>
            </a:r>
            <a:r>
              <a:rPr lang="cs-CZ" sz="3200" dirty="0" smtClean="0">
                <a:latin typeface="Calisto MT" pitchFamily="18" charset="0"/>
              </a:rPr>
              <a:t>=</a:t>
            </a:r>
            <a:r>
              <a:rPr lang="cs-CZ" sz="3200" dirty="0" smtClean="0">
                <a:latin typeface="Calisto MT" pitchFamily="18" charset="0"/>
              </a:rPr>
              <a:t>4</a:t>
            </a:r>
            <a:r>
              <a:rPr lang="el-GR" sz="3200" dirty="0" smtClean="0">
                <a:latin typeface="Bookman Old Style"/>
              </a:rPr>
              <a:t>·</a:t>
            </a:r>
            <a:r>
              <a:rPr lang="cs-CZ" sz="3200" dirty="0" smtClean="0">
                <a:latin typeface="Bookman Old Style"/>
              </a:rPr>
              <a:t>3,14·</a:t>
            </a:r>
            <a:r>
              <a:rPr lang="cs-CZ" sz="3200" dirty="0" smtClean="0">
                <a:latin typeface="Calisto MT" pitchFamily="18" charset="0"/>
              </a:rPr>
              <a:t>6378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	S =510 926 783 km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kumimoji="0" lang="cs-CZ" sz="3200" b="0" i="0" u="none" strike="noStrike" kern="1200" cap="none" spc="0" normalizeH="0" baseline="3000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sto MT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 smtClean="0">
                <a:latin typeface="Calisto MT" pitchFamily="18" charset="0"/>
              </a:rPr>
              <a:t> Povrch Země je asi 510 926 783 km</a:t>
            </a:r>
            <a:r>
              <a:rPr lang="cs-CZ" sz="3200" baseline="30000" dirty="0" smtClean="0">
                <a:latin typeface="Calisto MT" pitchFamily="18" charset="0"/>
              </a:rPr>
              <a:t>2</a:t>
            </a:r>
            <a:r>
              <a:rPr lang="cs-CZ" sz="3200" dirty="0" smtClean="0">
                <a:latin typeface="Calisto MT" pitchFamily="18" charset="0"/>
              </a:rPr>
              <a:t>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barvy je potřeba na natření kulového vodojemu o průměru 10 m. 1 litr barvy vystačí na 8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váží koule z dubového dřeva o poloměru 6 cm. Hustota dubového dřeva je přibližně 850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 smtClean="0">
                <a:latin typeface="Bookman Old Style" pitchFamily="18" charset="0"/>
              </a:rPr>
              <a:t>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litrů vody se vejde do kulového akvária o průměru 30 cm, když bude napuštěné do poloviny.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váží pytlík skleněných kuliček, ve kterém je 20 kuliček o průměru 1 cm. Hustota skla je 2 200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 smtClean="0">
                <a:latin typeface="Bookman Old Style" pitchFamily="18" charset="0"/>
              </a:rPr>
              <a:t>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barvy je potřeba na natření kulového vodojemu o průměru 10 m. 1 litr barvy vystačí na 8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.		</a:t>
            </a:r>
            <a:r>
              <a:rPr lang="cs-CZ" b="1" dirty="0" smtClean="0">
                <a:latin typeface="Bookman Old Style" pitchFamily="18" charset="0"/>
              </a:rPr>
              <a:t>S = 3,14</a:t>
            </a:r>
            <a:r>
              <a:rPr lang="cs-CZ" b="1" dirty="0" smtClean="0">
                <a:latin typeface="Bookman Old Style"/>
              </a:rPr>
              <a:t>·10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=314 m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		314:8=39,25…Na natření vodojemu je potřeba 39,25 litrů barvy.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váží koule z dubového dřeva o poloměru 6 cm. Hustota dubového dřeva je přibližně 850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 smtClean="0">
                <a:latin typeface="Bookman Old Style" pitchFamily="18" charset="0"/>
              </a:rPr>
              <a:t>.			</a:t>
            </a:r>
            <a:r>
              <a:rPr lang="cs-CZ" b="1" dirty="0" smtClean="0">
                <a:latin typeface="Bookman Old Style" pitchFamily="18" charset="0"/>
              </a:rPr>
              <a:t>V= 3/4 </a:t>
            </a:r>
            <a:r>
              <a:rPr lang="cs-CZ" b="1" dirty="0" smtClean="0">
                <a:latin typeface="Bookman Old Style"/>
              </a:rPr>
              <a:t>·3,14·6</a:t>
            </a:r>
            <a:r>
              <a:rPr lang="cs-CZ" b="1" baseline="30000" dirty="0" smtClean="0">
                <a:latin typeface="Bookman Old Style"/>
              </a:rPr>
              <a:t>3</a:t>
            </a:r>
            <a:r>
              <a:rPr lang="cs-CZ" b="1" dirty="0" smtClean="0">
                <a:latin typeface="Bookman Old Style"/>
              </a:rPr>
              <a:t>=904,32 cm</a:t>
            </a:r>
            <a:r>
              <a:rPr lang="cs-CZ" b="1" baseline="30000" dirty="0" smtClean="0">
                <a:latin typeface="Bookman Old Style"/>
              </a:rPr>
              <a:t>3</a:t>
            </a:r>
            <a:r>
              <a:rPr lang="cs-CZ" b="1" dirty="0" smtClean="0">
                <a:latin typeface="Bookman Old Style"/>
              </a:rPr>
              <a:t>				m =904,32·0,850=768,672 g</a:t>
            </a:r>
            <a:endParaRPr lang="cs-CZ" b="1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litrů vody se vejde do kulového akvária o průměru 30 cm, když bude napuštěné </a:t>
            </a:r>
            <a:r>
              <a:rPr lang="cs-CZ" dirty="0" smtClean="0">
                <a:latin typeface="Bookman Old Style" pitchFamily="18" charset="0"/>
              </a:rPr>
              <a:t>do poloviny.		</a:t>
            </a:r>
            <a:r>
              <a:rPr lang="cs-CZ" b="1" dirty="0" smtClean="0">
                <a:latin typeface="Bookman Old Style" pitchFamily="18" charset="0"/>
              </a:rPr>
              <a:t>V=1/6</a:t>
            </a:r>
            <a:r>
              <a:rPr lang="cs-CZ" b="1" dirty="0" smtClean="0">
                <a:latin typeface="Bookman Old Style"/>
              </a:rPr>
              <a:t>·3,14·30</a:t>
            </a:r>
            <a:r>
              <a:rPr lang="cs-CZ" b="1" baseline="30000" dirty="0" smtClean="0">
                <a:latin typeface="Bookman Old Style"/>
              </a:rPr>
              <a:t>3</a:t>
            </a:r>
            <a:r>
              <a:rPr lang="cs-CZ" b="1" dirty="0" smtClean="0">
                <a:latin typeface="Bookman Old Style"/>
              </a:rPr>
              <a:t>=15 300 cm</a:t>
            </a:r>
            <a:r>
              <a:rPr lang="cs-CZ" b="1" baseline="30000" dirty="0" smtClean="0">
                <a:latin typeface="Bookman Old Style"/>
              </a:rPr>
              <a:t>3</a:t>
            </a:r>
            <a:r>
              <a:rPr lang="cs-CZ" b="1" dirty="0" smtClean="0">
                <a:latin typeface="Bookman Old Style"/>
              </a:rPr>
              <a:t>=15,3 l	</a:t>
            </a:r>
            <a:endParaRPr lang="cs-CZ" b="1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váží pytlík skleněných kuliček, ve kterém je 20 </a:t>
            </a:r>
            <a:r>
              <a:rPr lang="cs-CZ" dirty="0" smtClean="0">
                <a:latin typeface="Bookman Old Style" pitchFamily="18" charset="0"/>
              </a:rPr>
              <a:t>kuliček </a:t>
            </a:r>
            <a:r>
              <a:rPr lang="cs-CZ" dirty="0" smtClean="0">
                <a:latin typeface="Bookman Old Style" pitchFamily="18" charset="0"/>
              </a:rPr>
              <a:t>o průměru 1 cm. Hustota skla je 2 200 kg/m</a:t>
            </a:r>
            <a:r>
              <a:rPr lang="cs-CZ" baseline="30000" dirty="0" smtClean="0">
                <a:latin typeface="Bookman Old Style" pitchFamily="18" charset="0"/>
              </a:rPr>
              <a:t>3</a:t>
            </a:r>
            <a:r>
              <a:rPr lang="cs-CZ" dirty="0" smtClean="0">
                <a:latin typeface="Bookman Old Style" pitchFamily="18" charset="0"/>
              </a:rPr>
              <a:t>.		</a:t>
            </a:r>
            <a:r>
              <a:rPr lang="cs-CZ" b="1" dirty="0" smtClean="0">
                <a:latin typeface="Bookman Old Style" pitchFamily="18" charset="0"/>
              </a:rPr>
              <a:t>1 kulička…m = 1/6</a:t>
            </a:r>
            <a:r>
              <a:rPr lang="cs-CZ" b="1" dirty="0" smtClean="0">
                <a:latin typeface="Bookman Old Style"/>
              </a:rPr>
              <a:t>·3,14·1</a:t>
            </a:r>
            <a:r>
              <a:rPr lang="cs-CZ" b="1" baseline="30000" dirty="0" smtClean="0">
                <a:latin typeface="Bookman Old Style"/>
              </a:rPr>
              <a:t>3</a:t>
            </a:r>
            <a:r>
              <a:rPr lang="cs-CZ" b="1" dirty="0" smtClean="0">
                <a:latin typeface="Bookman Old Style"/>
              </a:rPr>
              <a:t>·2,2 = 1,151 g		20 kuliček..20·1,151 </a:t>
            </a:r>
            <a:r>
              <a:rPr lang="cs-CZ" b="1" smtClean="0">
                <a:latin typeface="Bookman Old Style"/>
              </a:rPr>
              <a:t>= 23,02 g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http://www.vyukovematerialy.cz/matika/9/koule/koule2.gif</a:t>
            </a:r>
          </a:p>
        </p:txBody>
      </p:sp>
    </p:spTree>
    <p:extLst>
      <p:ext uri="{BB962C8B-B14F-4D97-AF65-F5344CB8AC3E}">
        <p14:creationId xmlns:p14="http://schemas.microsoft.com/office/powerpoint/2010/main" xmlns="" val="32912927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601</TotalTime>
  <Words>163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Koule</vt:lpstr>
      <vt:lpstr>Základní pojmy a vzorce</vt:lpstr>
      <vt:lpstr>Vzorový příklad č.1</vt:lpstr>
      <vt:lpstr>Vzorový příklad č.2</vt:lpstr>
      <vt:lpstr>Příklady k řešení</vt:lpstr>
      <vt:lpstr>Řešení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41</cp:revision>
  <dcterms:created xsi:type="dcterms:W3CDTF">2012-06-11T15:25:58Z</dcterms:created>
  <dcterms:modified xsi:type="dcterms:W3CDTF">2013-02-11T10:16:06Z</dcterms:modified>
</cp:coreProperties>
</file>