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0" r:id="rId6"/>
    <p:sldId id="261" r:id="rId7"/>
    <p:sldId id="257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6" autoAdjust="0"/>
  </p:normalViewPr>
  <p:slideViewPr>
    <p:cSldViewPr>
      <p:cViewPr>
        <p:scale>
          <a:sx n="110" d="100"/>
          <a:sy n="110" d="100"/>
        </p:scale>
        <p:origin x="84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=""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VY_32_INOVACE_08_02_03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14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>
                <a:latin typeface="Book Antiqua" pitchFamily="18" charset="0"/>
              </a:rPr>
              <a:t>	</a:t>
            </a:r>
            <a:r>
              <a:rPr lang="cs-CZ" b="1" smtClean="0">
                <a:latin typeface="Book Antiqua" pitchFamily="18" charset="0"/>
              </a:rPr>
              <a:t>14.1.2013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8.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Rovnice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Slovní úlohy řešené pomocí jednoduchých rovnic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řešení slovních úloh pomocí rovnice</a:t>
            </a: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Převedení zadání slovní úlohy do rovnice a její řešení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zopakuje se žáky pravidla pro řešení rovnic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Vysvětlí žákům základní pravidla využitelná při řešení slovních úloh</a:t>
            </a:r>
          </a:p>
          <a:p>
            <a:r>
              <a:rPr lang="cs-CZ" sz="1400" dirty="0" smtClean="0">
                <a:latin typeface="Book Antiqua" pitchFamily="18" charset="0"/>
              </a:rPr>
              <a:t>  	Následně 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žáci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nebo i hodiny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</a:t>
            </a:r>
            <a:r>
              <a:rPr lang="cs-CZ" sz="1400" dirty="0">
                <a:latin typeface="Book Antiqua" pitchFamily="18" charset="0"/>
              </a:rPr>
              <a:t>znalost </a:t>
            </a:r>
            <a:r>
              <a:rPr lang="cs-CZ" sz="1400" dirty="0" smtClean="0">
                <a:latin typeface="Book Antiqua" pitchFamily="18" charset="0"/>
              </a:rPr>
              <a:t>podobnosti v praktických úlohách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slovní úlohy, rovnice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8206680" cy="1514599"/>
          </a:xfrm>
        </p:spPr>
        <p:txBody>
          <a:bodyPr>
            <a:normAutofit fontScale="90000"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Slovní úlohy řešené pomocí rovnice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31640" y="4437112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PRAVIDLA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Pořádně si přečti zadání. </a:t>
            </a:r>
            <a:r>
              <a:rPr lang="cs-CZ" dirty="0" smtClean="0">
                <a:latin typeface="Bookman Old Style" pitchFamily="18" charset="0"/>
              </a:rPr>
              <a:t>                                S </a:t>
            </a:r>
            <a:r>
              <a:rPr lang="cs-CZ" dirty="0" smtClean="0">
                <a:latin typeface="Bookman Old Style" pitchFamily="18" charset="0"/>
              </a:rPr>
              <a:t>porozuměním!!!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Proveď stručný a srozumitelný zápis.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Zvol si neznámou. Přemýšlej, co bude neznámá.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Sestav a vyřeš rovnici.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Napiš odpověď. Česky a celou větou!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229600" cy="14287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Pavel nakoupil dárky na Vánoce a utratil za ně </a:t>
            </a:r>
            <a:r>
              <a:rPr lang="cs-CZ" sz="2600" dirty="0" smtClean="0">
                <a:latin typeface="Bookman Old Style" pitchFamily="18" charset="0"/>
              </a:rPr>
              <a:t>                     325 </a:t>
            </a:r>
            <a:r>
              <a:rPr lang="cs-CZ" sz="2600" dirty="0" smtClean="0">
                <a:latin typeface="Bookman Old Style" pitchFamily="18" charset="0"/>
              </a:rPr>
              <a:t>Kč. Dárek pro maminku byl o 25 Kč levnější než pro tatínka. Dárek pro sestru byl 3-krát levnější než pro tatínka.</a:t>
            </a: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00034" y="3071810"/>
            <a:ext cx="8229600" cy="185738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maminka….o 25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méně než		3x -25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tatínek……					3x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sestra..3-krát méně než			x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celkem…………………………………………….325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cxnSp>
        <p:nvCxnSpPr>
          <p:cNvPr id="9" name="Pravoúhlá spojovací čára 8"/>
          <p:cNvCxnSpPr/>
          <p:nvPr/>
        </p:nvCxnSpPr>
        <p:spPr>
          <a:xfrm rot="10800000" flipV="1">
            <a:off x="4572000" y="3429000"/>
            <a:ext cx="785818" cy="500066"/>
          </a:xfrm>
          <a:prstGeom prst="bentConnector3">
            <a:avLst>
              <a:gd name="adj1" fmla="val -51946"/>
            </a:avLst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ravoúhlá spojovací čára 15"/>
          <p:cNvCxnSpPr/>
          <p:nvPr/>
        </p:nvCxnSpPr>
        <p:spPr>
          <a:xfrm flipV="1">
            <a:off x="5214942" y="3786190"/>
            <a:ext cx="785818" cy="500066"/>
          </a:xfrm>
          <a:prstGeom prst="bentConnector3">
            <a:avLst>
              <a:gd name="adj1" fmla="val 171512"/>
            </a:avLst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428596" y="5072074"/>
            <a:ext cx="8229600" cy="1428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3x-25+3x+x	= 325		</a:t>
            </a: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máma….3</a:t>
            </a: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/>
              </a:rPr>
              <a:t>·50-25=125 Kč</a:t>
            </a:r>
            <a:endParaRPr kumimoji="0" lang="cs-CZ" sz="2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7x	= 325+25	</a:t>
            </a:r>
            <a:r>
              <a:rPr lang="cs-CZ" sz="2600" b="1" dirty="0" smtClean="0">
                <a:latin typeface="Bookman Old Style" pitchFamily="18" charset="0"/>
              </a:rPr>
              <a:t>táta………. .3</a:t>
            </a:r>
            <a:r>
              <a:rPr lang="cs-CZ" sz="2600" b="1" dirty="0" smtClean="0">
                <a:latin typeface="Bookman Old Style"/>
              </a:rPr>
              <a:t>·50=150 Kč</a:t>
            </a:r>
            <a:endParaRPr lang="cs-CZ" sz="2600" b="1" dirty="0" smtClean="0">
              <a:latin typeface="Bookman Old Styl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7x	=350/:7	</a:t>
            </a: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sestra……………….50 Kč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	x	=	50	</a:t>
            </a:r>
            <a:r>
              <a:rPr lang="cs-CZ" sz="2600" b="1" dirty="0" smtClean="0">
                <a:latin typeface="Bookman Old Style" pitchFamily="18" charset="0"/>
              </a:rPr>
              <a:t>celkem…………….325 Kč</a:t>
            </a:r>
            <a:endParaRPr lang="cs-CZ" sz="2600" dirty="0" smtClean="0">
              <a:latin typeface="Bookman Old Styl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Do autobusu nastoupilo na konečné několik lidí. Na první zastávce se počet lidí zdvojnásobil, ve druhé vystoupili 4 lidé, na třetí vystoupila polovina cestujících a ve čtvrté nastoupil pan Zápašný. Na páté zastávce vystoupilo 17 pasažérů a v autobuse zůstal jen pan Zápašný. Kolik lidí nastupovalo na konečné do autobusu?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stanice		počet cestujících		výpočet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konečná				x		</a:t>
            </a:r>
            <a:r>
              <a:rPr lang="cs-CZ" sz="2600" dirty="0" err="1" smtClean="0">
                <a:latin typeface="Bookman Old Style" pitchFamily="18" charset="0"/>
              </a:rPr>
              <a:t>x</a:t>
            </a:r>
            <a:r>
              <a:rPr lang="cs-CZ" sz="2600" dirty="0" smtClean="0">
                <a:latin typeface="Bookman Old Style" pitchFamily="18" charset="0"/>
              </a:rPr>
              <a:t>-1-17=1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1.stanice				2x		x=1+1+17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dirty="0" smtClean="0">
                <a:latin typeface="Bookman Old Style" pitchFamily="18" charset="0"/>
              </a:rPr>
              <a:t>2.stanice				2x-4		x=19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dirty="0" smtClean="0">
                <a:latin typeface="Bookman Old Style" pitchFamily="18" charset="0"/>
              </a:rPr>
              <a:t>3.stanice		(2x-4):2=	x-2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dirty="0" smtClean="0">
                <a:latin typeface="Bookman Old Style" pitchFamily="18" charset="0"/>
              </a:rPr>
              <a:t>4.stanice		   x-2+1=	x-1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2600" dirty="0" smtClean="0">
                <a:latin typeface="Bookman Old Style" pitchFamily="18" charset="0"/>
              </a:rPr>
              <a:t>5.stanice		x-1-17=	1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kumimoji="0" lang="cs-CZ" sz="2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Na začátku nastoupilo do autobusu 19 cestujících.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Ve třech třídách je celkem 44 žáků. V první třídě je o dva žáky více než v druhé třídě a ve třetí třídě je o tři žáky méně než ve druhé třídě. Kolik žáků je v každé třídě?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Na základní škole jsou tři první třídy a v nich 43 prvňáků. V 1.A je </a:t>
            </a:r>
            <a:r>
              <a:rPr lang="cs-CZ" dirty="0" smtClean="0"/>
              <a:t>        o </a:t>
            </a:r>
            <a:r>
              <a:rPr lang="cs-CZ" dirty="0" smtClean="0"/>
              <a:t>25% žáků více než v 1.B a v 1.C  je o 10% žáků méně než v 1.B. Kolik žáků je v každé třídě?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Dvě pětiny žáků druhého stupně měly na  vysvědčení vyznamenání. Devět desetin ze zbytku prospělo a 12 žáků neprospělo. Kolik má škola žáků na druhém stupni?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Pan učitel říká: „Myslím si číslo. Když k němu přičtu číslo 4, výsledek násobím dvanácti a získané číslo ještě dělím číslem 6, pak mi vyjde 20“. Které číslo si pan učitel myslí?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Součet pěti po sobě jdoucích sudých čísel je 40. Urči tato čísla.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lvl="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latin typeface="Bookman Old Style" pitchFamily="18" charset="0"/>
              </a:rPr>
              <a:t>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Ve třech třídách je celkem 44 žáků. V první třídě je o dva žáky více než v druhé třídě a ve třetí třídě je o tři žáky méně než ve druhé třídě. Kolik žáků je v každé třídě?		</a:t>
            </a:r>
            <a:r>
              <a:rPr lang="cs-CZ" b="1" dirty="0" smtClean="0"/>
              <a:t>(x+2)+x+(x-3)=44		x=15…………1.třída..17;2.třída..15;3.třída..12	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Na základní škole jsou tři první třídy a v nich 63 prvňáků. V 1.A je o 25% žáků více než v 1.B a v 1.C  je o 10% žáků méně než v 1.B. Kolik žáků je v každé třídě?			</a:t>
            </a:r>
            <a:r>
              <a:rPr lang="cs-CZ" b="1" dirty="0" smtClean="0"/>
              <a:t>1,25x+x+0,9x = 63</a:t>
            </a:r>
            <a:r>
              <a:rPr lang="cs-CZ" dirty="0" smtClean="0"/>
              <a:t>	</a:t>
            </a:r>
            <a:r>
              <a:rPr lang="cs-CZ" b="1" dirty="0" smtClean="0"/>
              <a:t>3,15 x=43	x=20	1.A..25ž;1.B..20ž;1.C..18ž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Dvě pětiny žáků druhého stupně měly na  vysvědčení vyznamenání. Devět desetin ze zbytku prospělo a 12 žáků neprospělo. Kolik má škola žáků na druhém stupni?	</a:t>
            </a:r>
            <a:r>
              <a:rPr lang="cs-CZ" b="1" baseline="30000" dirty="0" smtClean="0"/>
              <a:t>2</a:t>
            </a:r>
            <a:r>
              <a:rPr lang="cs-CZ" b="1" dirty="0" smtClean="0"/>
              <a:t>/</a:t>
            </a:r>
            <a:r>
              <a:rPr lang="cs-CZ" b="1" baseline="-25000" dirty="0" smtClean="0"/>
              <a:t>5</a:t>
            </a:r>
            <a:r>
              <a:rPr lang="cs-CZ" b="1" dirty="0" smtClean="0"/>
              <a:t>x+</a:t>
            </a:r>
            <a:r>
              <a:rPr lang="cs-CZ" b="1" baseline="30000" dirty="0" smtClean="0"/>
              <a:t>27</a:t>
            </a:r>
            <a:r>
              <a:rPr lang="cs-CZ" b="1" dirty="0" smtClean="0"/>
              <a:t>/</a:t>
            </a:r>
            <a:r>
              <a:rPr lang="cs-CZ" b="1" baseline="-25000" dirty="0" smtClean="0"/>
              <a:t>50</a:t>
            </a:r>
            <a:r>
              <a:rPr lang="cs-CZ" b="1" dirty="0" smtClean="0"/>
              <a:t>x+12=x	</a:t>
            </a:r>
            <a:r>
              <a:rPr lang="cs-CZ" b="1" dirty="0" err="1" smtClean="0"/>
              <a:t>x</a:t>
            </a:r>
            <a:r>
              <a:rPr lang="cs-CZ" b="1" dirty="0" smtClean="0"/>
              <a:t>=200		Na druhém stupni je 200 žáků.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Pan učitel říká: „Myslím si číslo. Když k němu přičtu číslo 4, výsledek násobím dvanácti a získané číslo ještě dělím číslem 6, pak mi vyjde 20“. Které číslo si pan učitel myslí?	</a:t>
            </a:r>
            <a:r>
              <a:rPr lang="cs-CZ" b="1" dirty="0" smtClean="0"/>
              <a:t>(x+4)</a:t>
            </a:r>
            <a:r>
              <a:rPr lang="cs-CZ" b="1" dirty="0" smtClean="0">
                <a:latin typeface="Bookman Old Style"/>
              </a:rPr>
              <a:t>·12:6 = 20	x=6</a:t>
            </a:r>
            <a:endParaRPr lang="cs-CZ" dirty="0" smtClean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Součet pěti po sobě jdoucích sudých čísel je 40. Urči tato čísla.		</a:t>
            </a:r>
            <a:r>
              <a:rPr lang="cs-CZ" b="1" dirty="0" smtClean="0"/>
              <a:t>x+(x+2)+(x+4)+(x+6)+(x+8)=40	x=4	</a:t>
            </a:r>
            <a:r>
              <a:rPr lang="cs-CZ" b="1" dirty="0" err="1" smtClean="0"/>
              <a:t>4</a:t>
            </a:r>
            <a:r>
              <a:rPr lang="cs-CZ" b="1" smtClean="0"/>
              <a:t>+6+8+10+12=40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710</TotalTime>
  <Words>113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Slovní úlohy řešené pomocí rovnice</vt:lpstr>
      <vt:lpstr>PRAVIDLA</vt:lpstr>
      <vt:lpstr>Vzorový příklad č.1</vt:lpstr>
      <vt:lpstr>Vzorový příklad č.2</vt:lpstr>
      <vt:lpstr>Příklady k řešení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Dum</cp:lastModifiedBy>
  <cp:revision>47</cp:revision>
  <dcterms:created xsi:type="dcterms:W3CDTF">2012-06-11T15:25:58Z</dcterms:created>
  <dcterms:modified xsi:type="dcterms:W3CDTF">2013-02-18T15:32:22Z</dcterms:modified>
</cp:coreProperties>
</file>