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5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294" y="2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=""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VY_32_INOVACE_08_02_03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15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19.11.2012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8.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Pythagorova věta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Pythagorova věta ve slovních úlohách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řešení slovních úloh s využitím Pythagorovy věty</a:t>
            </a: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Hledání pravoúhlých trojúhelníků v úlohách s výpočtem délky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se žáky Pythagorovu větu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Vysvětlí žákům jak hledat v zadání pravoúhlé trojúhelníky</a:t>
            </a:r>
          </a:p>
          <a:p>
            <a:r>
              <a:rPr lang="cs-CZ" sz="1400" dirty="0" smtClean="0">
                <a:latin typeface="Book Antiqua" pitchFamily="18" charset="0"/>
              </a:rPr>
              <a:t>  	Následně 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nebo i hodiny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</a:t>
            </a:r>
            <a:r>
              <a:rPr lang="cs-CZ" sz="1400" dirty="0" smtClean="0">
                <a:latin typeface="Book Antiqua" pitchFamily="18" charset="0"/>
              </a:rPr>
              <a:t>Pythagorovy věty ve slovních úlohách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pravoúhlý trojúhelník, Pythagorova věta, výpočet délky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8206680" cy="1514599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Pythagorova věta ve </a:t>
            </a:r>
            <a:r>
              <a:rPr lang="cs-CZ" sz="7200" b="1" smtClean="0">
                <a:latin typeface="Bookman Old Style" pitchFamily="18" charset="0"/>
              </a:rPr>
              <a:t>slovních úlohách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Pythagorova věta a pravoúhlý trojúhelník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c…přepona (leží proti pravému úhlu)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a,b…odvěsny (ramena pravého úhlu)</a:t>
            </a: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V každém pravoúhlém trojúhelníku platí:	a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+b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=c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2857496"/>
            <a:ext cx="3161310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14287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Princezna Zlatovláska má okno ve výšce 5 metrů nad zemí. Okolo hradu je vodní příkop široký 3 metry. Stačí princi Jasoňovi žebřík dlouhý 6 metrů, aby se dostal ke Zlatovlásce?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0034" y="3071810"/>
            <a:ext cx="8229600" cy="3571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571744"/>
            <a:ext cx="2292047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3143240" y="3071810"/>
            <a:ext cx="5657832" cy="2786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x</a:t>
            </a:r>
            <a:r>
              <a:rPr lang="cs-CZ" sz="2600" baseline="30000" dirty="0" smtClean="0">
                <a:latin typeface="Bookman Old Style" pitchFamily="18" charset="0"/>
              </a:rPr>
              <a:t>2</a:t>
            </a:r>
            <a:r>
              <a:rPr lang="cs-CZ" sz="2600" dirty="0" smtClean="0">
                <a:latin typeface="Bookman Old Style" pitchFamily="18" charset="0"/>
              </a:rPr>
              <a:t>=5</a:t>
            </a:r>
            <a:r>
              <a:rPr lang="cs-CZ" sz="2600" baseline="30000" dirty="0" smtClean="0">
                <a:latin typeface="Bookman Old Style" pitchFamily="18" charset="0"/>
              </a:rPr>
              <a:t>2</a:t>
            </a:r>
            <a:r>
              <a:rPr lang="cs-CZ" sz="2600" dirty="0" smtClean="0">
                <a:latin typeface="Bookman Old Style" pitchFamily="18" charset="0"/>
              </a:rPr>
              <a:t>+3</a:t>
            </a:r>
            <a:r>
              <a:rPr lang="cs-CZ" sz="2600" baseline="30000" dirty="0" smtClean="0">
                <a:latin typeface="Bookman Old Style" pitchFamily="18" charset="0"/>
              </a:rPr>
              <a:t>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x</a:t>
            </a:r>
            <a:r>
              <a:rPr kumimoji="0" lang="cs-CZ" sz="26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=25+9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x=5,83 m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71472" y="5857892"/>
            <a:ext cx="8286808" cy="49054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Odpověď: Princi Jasoňovi stačí šestimetrový žebřík.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Do jaké výšky sahají štafle, jejichž „ramena“ měří 4 metry a při postavení je vzdálenost ramen na zemi 140 cm</a:t>
            </a:r>
            <a:r>
              <a:rPr lang="cs-CZ" sz="2600" dirty="0" smtClean="0">
                <a:latin typeface="Bookman Old Style" pitchFamily="18" charset="0"/>
              </a:rPr>
              <a:t>?</a:t>
            </a:r>
            <a:endParaRPr lang="cs-CZ" sz="26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Počítáme výšku rovnoramenného trojúhelníka.(pozor na jednotky)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 smtClean="0">
                <a:latin typeface="Calisto MT" pitchFamily="18" charset="0"/>
              </a:rPr>
              <a:t>v</a:t>
            </a:r>
            <a:r>
              <a:rPr lang="cs-CZ" sz="3200" baseline="30000" dirty="0" smtClean="0">
                <a:latin typeface="Calisto MT" pitchFamily="18" charset="0"/>
              </a:rPr>
              <a:t>2</a:t>
            </a:r>
            <a:r>
              <a:rPr lang="cs-CZ" sz="3200" dirty="0" smtClean="0">
                <a:latin typeface="Calisto MT" pitchFamily="18" charset="0"/>
              </a:rPr>
              <a:t>=r</a:t>
            </a:r>
            <a:r>
              <a:rPr lang="cs-CZ" sz="3200" baseline="30000" dirty="0" smtClean="0">
                <a:latin typeface="Calisto MT" pitchFamily="18" charset="0"/>
              </a:rPr>
              <a:t>2</a:t>
            </a:r>
            <a:r>
              <a:rPr lang="cs-CZ" sz="3200" dirty="0" smtClean="0">
                <a:latin typeface="Calisto MT" pitchFamily="18" charset="0"/>
              </a:rPr>
              <a:t>-(z:2)</a:t>
            </a:r>
            <a:r>
              <a:rPr lang="cs-CZ" sz="3200" baseline="30000" dirty="0" smtClean="0">
                <a:latin typeface="Calisto MT" pitchFamily="18" charset="0"/>
              </a:rPr>
              <a:t> </a:t>
            </a:r>
            <a:r>
              <a:rPr lang="cs-CZ" sz="3200" baseline="30000" dirty="0" err="1" smtClean="0">
                <a:latin typeface="Calisto MT" pitchFamily="18" charset="0"/>
              </a:rPr>
              <a:t>2</a:t>
            </a:r>
            <a:endParaRPr lang="cs-CZ" sz="3200" dirty="0" smtClean="0">
              <a:latin typeface="Calisto MT" pitchFamily="18" charset="0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v</a:t>
            </a:r>
            <a:r>
              <a:rPr kumimoji="0" lang="cs-CZ" sz="32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2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=400</a:t>
            </a:r>
            <a:r>
              <a:rPr lang="cs-CZ" sz="3200" baseline="30000" dirty="0" smtClean="0">
                <a:latin typeface="Calisto MT" pitchFamily="18" charset="0"/>
              </a:rPr>
              <a:t>2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-70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 smtClean="0">
                <a:latin typeface="Calisto MT" pitchFamily="18" charset="0"/>
              </a:rPr>
              <a:t>v</a:t>
            </a:r>
            <a:r>
              <a:rPr lang="cs-CZ" sz="3200" baseline="30000" dirty="0" smtClean="0">
                <a:latin typeface="Calisto MT" pitchFamily="18" charset="0"/>
              </a:rPr>
              <a:t>2</a:t>
            </a:r>
            <a:r>
              <a:rPr lang="cs-CZ" sz="3200" dirty="0" smtClean="0">
                <a:latin typeface="Calisto MT" pitchFamily="18" charset="0"/>
              </a:rPr>
              <a:t>=155 100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v=393,8 cm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 smtClean="0">
                <a:latin typeface="Calisto MT" pitchFamily="18" charset="0"/>
              </a:rPr>
              <a:t>Štafle dosahují do výšky 393,8 cm.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m</a:t>
            </a:r>
            <a:r>
              <a:rPr lang="cs-CZ" baseline="30000" dirty="0" smtClean="0">
                <a:latin typeface="Calisto MT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 je potřeba na obložení štítu chalupy dřevem</a:t>
            </a:r>
            <a:r>
              <a:rPr lang="cs-CZ" dirty="0" smtClean="0">
                <a:latin typeface="Bookman Old Style" pitchFamily="18" charset="0"/>
              </a:rPr>
              <a:t>. </a:t>
            </a:r>
            <a:r>
              <a:rPr lang="cs-CZ" dirty="0" smtClean="0">
                <a:latin typeface="Bookman Old Style" pitchFamily="18" charset="0"/>
              </a:rPr>
              <a:t>Štít je u základny široký 6,2 metrů a střecha měří od vrcholu k okraji štítu 5,4 metrů.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Jak dlouhá lana potřebujeme k upevnění vysokého stožáru. Lana budou uchycena ve výšce 8 metrů a k zemi budou ukotvena ve vzdálenosti 5 metrů od paty stožáru.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Trampové si zkrátili cestu přes pole. Značka vedla po krajích obdélníkového pole o rozměrech 800 metrů krát 1200 metrů, trampové šli nejkratší cestou po úhlopříčce.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Vypočítej maximální rozměr čtvercového hranolu vyrobeného z kmene o průměru 40 cm. 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m</a:t>
            </a:r>
            <a:r>
              <a:rPr lang="cs-CZ" baseline="30000" dirty="0" smtClean="0">
                <a:latin typeface="Calisto MT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 je potřeba na obložení štítu chalupy dřevem. Štít je u základny široký 6,2 metrů a střecha měří od vrcholu k okraji štítu 5,4 metrů.			</a:t>
            </a:r>
            <a:r>
              <a:rPr lang="cs-CZ" b="1" dirty="0" smtClean="0">
                <a:latin typeface="Bookman Old Style" pitchFamily="18" charset="0"/>
              </a:rPr>
              <a:t>v=4,42 m;S=13,71 m</a:t>
            </a:r>
            <a:r>
              <a:rPr lang="cs-CZ" b="1" baseline="30000" dirty="0" smtClean="0">
                <a:latin typeface="Bookman Old Style" pitchFamily="18" charset="0"/>
              </a:rPr>
              <a:t>2</a:t>
            </a:r>
            <a:endParaRPr lang="cs-CZ" baseline="30000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Jak </a:t>
            </a:r>
            <a:r>
              <a:rPr lang="cs-CZ" dirty="0" smtClean="0">
                <a:latin typeface="Bookman Old Style" pitchFamily="18" charset="0"/>
              </a:rPr>
              <a:t>dlouhá lana potřebujeme k upevnění vysokého stožáru. Lana budou uchycena ve výšce 8 metrů a k zemi budou ukotvena ve vzdálenosti 5 metrů od paty stožáru</a:t>
            </a:r>
            <a:r>
              <a:rPr lang="cs-CZ" dirty="0" smtClean="0">
                <a:latin typeface="Bookman Old Style" pitchFamily="18" charset="0"/>
              </a:rPr>
              <a:t>.								</a:t>
            </a:r>
            <a:r>
              <a:rPr lang="cs-CZ" b="1" dirty="0" smtClean="0">
                <a:latin typeface="Bookman Old Style" pitchFamily="18" charset="0"/>
              </a:rPr>
              <a:t>x=9,43 m</a:t>
            </a:r>
            <a:r>
              <a:rPr lang="cs-CZ" dirty="0" smtClean="0">
                <a:latin typeface="Bookman Old Style" pitchFamily="18" charset="0"/>
              </a:rPr>
              <a:t>		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Trampové si zkrátili cestu přes pole. Značka vedla po krajích obdélníkového pole o rozměrech 800 metrů krát </a:t>
            </a:r>
            <a:r>
              <a:rPr lang="cs-CZ" dirty="0" smtClean="0">
                <a:latin typeface="Bookman Old Style" pitchFamily="18" charset="0"/>
              </a:rPr>
              <a:t>1200 </a:t>
            </a:r>
            <a:r>
              <a:rPr lang="cs-CZ" dirty="0" smtClean="0">
                <a:latin typeface="Bookman Old Style" pitchFamily="18" charset="0"/>
              </a:rPr>
              <a:t>metrů, trampové šli nejkratší cestou po úhlopříčce</a:t>
            </a:r>
            <a:r>
              <a:rPr lang="cs-CZ" dirty="0" smtClean="0">
                <a:latin typeface="Bookman Old Style" pitchFamily="18" charset="0"/>
              </a:rPr>
              <a:t>.							</a:t>
            </a:r>
            <a:r>
              <a:rPr lang="cs-CZ" b="1" dirty="0" smtClean="0">
                <a:latin typeface="Bookman Old Style" pitchFamily="18" charset="0"/>
              </a:rPr>
              <a:t>Ušli jen 1442 m, cestu si zkrátili o 558 metrů.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Vypočítej maximální rozměr čtvercového hranolu vyrobeného z kmene o průměru 40 cm</a:t>
            </a:r>
            <a:r>
              <a:rPr lang="cs-CZ" dirty="0" smtClean="0">
                <a:latin typeface="Bookman Old Style" pitchFamily="18" charset="0"/>
              </a:rPr>
              <a:t>.			</a:t>
            </a:r>
            <a:r>
              <a:rPr lang="cs-CZ" b="1" smtClean="0">
                <a:latin typeface="Bookman Old Style" pitchFamily="18" charset="0"/>
              </a:rPr>
              <a:t>Průřez je čtverec 28,28x28,28 cm. </a:t>
            </a:r>
            <a:r>
              <a:rPr lang="cs-CZ" smtClean="0">
                <a:latin typeface="Bookman Old Style" pitchFamily="18" charset="0"/>
              </a:rPr>
              <a:t> 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522</TotalTime>
  <Words>233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Pythagorova věta ve slovních úlohách</vt:lpstr>
      <vt:lpstr>Pythagorova věta a pravoúhlý trojúhelník</vt:lpstr>
      <vt:lpstr>Vzorový příklad č.1</vt:lpstr>
      <vt:lpstr>Vzorový příklad č.2</vt:lpstr>
      <vt:lpstr>Příklady k řešení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Computer</cp:lastModifiedBy>
  <cp:revision>57</cp:revision>
  <dcterms:created xsi:type="dcterms:W3CDTF">2012-06-11T15:25:58Z</dcterms:created>
  <dcterms:modified xsi:type="dcterms:W3CDTF">2013-02-12T14:50:17Z</dcterms:modified>
</cp:coreProperties>
</file>