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798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16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24.9.2012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Rovinné útvary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úlohy – obdélník, čtverec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obdélník a čtverec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obsahu a obvodu pravoúhelníku s ohledem na praxi</a:t>
            </a:r>
            <a:endParaRPr lang="cs-CZ" sz="1400" dirty="0" smtClean="0">
              <a:latin typeface="Book Antiqua" pitchFamily="18" charset="0"/>
            </a:endParaRP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vlastnosti obdélníku a čtverce, připomene vzorce 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čtverce a obdélníku a jejich vlastností ve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čtverec, obdélník, obvod, obsah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rot="461300">
            <a:off x="5894338" y="3105434"/>
            <a:ext cx="1728192" cy="158417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 rot="19650033">
            <a:off x="1690190" y="1592048"/>
            <a:ext cx="2448272" cy="151216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206680" cy="1514599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Obdélník a čtverec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</a:t>
            </a:r>
            <a:r>
              <a:rPr lang="cs-CZ" dirty="0" smtClean="0">
                <a:latin typeface="Bookman Old Style" pitchFamily="18" charset="0"/>
              </a:rPr>
              <a:t>vzorce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71612"/>
            <a:ext cx="3971924" cy="452596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ČTVEREC</a:t>
            </a:r>
          </a:p>
          <a:p>
            <a:pPr algn="ctr">
              <a:buNone/>
            </a:pPr>
            <a:endParaRPr lang="cs-CZ" dirty="0" smtClean="0">
              <a:latin typeface="Bookman Old Style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Bookman Old Style" pitchFamily="18" charset="0"/>
              </a:rPr>
              <a:t>obsah</a:t>
            </a: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S=a</a:t>
            </a:r>
            <a:r>
              <a:rPr lang="cs-CZ" b="1" dirty="0" smtClean="0">
                <a:latin typeface="Bookman Old Style"/>
              </a:rPr>
              <a:t>·a</a:t>
            </a:r>
          </a:p>
          <a:p>
            <a:pPr algn="ctr">
              <a:buNone/>
            </a:pPr>
            <a:r>
              <a:rPr lang="cs-CZ" b="1" dirty="0" smtClean="0">
                <a:latin typeface="Bookman Old Style"/>
              </a:rPr>
              <a:t>S=(e·f):2</a:t>
            </a:r>
            <a:endParaRPr lang="cs-CZ" b="1" dirty="0" smtClean="0">
              <a:latin typeface="Bookman Old Style" pitchFamily="18" charset="0"/>
            </a:endParaRPr>
          </a:p>
          <a:p>
            <a:pPr algn="ctr">
              <a:buNone/>
            </a:pPr>
            <a:endParaRPr lang="cs-CZ" dirty="0" smtClean="0">
              <a:latin typeface="Bookman Old Style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Bookman Old Style" pitchFamily="18" charset="0"/>
              </a:rPr>
              <a:t>obvod</a:t>
            </a: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o=4a</a:t>
            </a:r>
            <a:endParaRPr lang="cs-CZ" b="1" dirty="0" smtClean="0">
              <a:latin typeface="Bookman Old Style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29190" y="1571612"/>
            <a:ext cx="397192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OBDÉLNÍK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obsah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S=a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·b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obvod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o=2a+2b=2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·(a+b)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Kolik metrů pletiva potřebuje pan Sedlák k oplocení zahrady ve tvaru obdélníku s rozměry 15 metrů a 50 metrů? Kolik zaplatí, jestliže 1 metr pletiva stojí 45 Kč?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3000372"/>
            <a:ext cx="8229600" cy="3857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Nejprve spočítáme obvod zahrady (obdélníku)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Calisto MT" pitchFamily="18" charset="0"/>
              </a:rPr>
              <a:t>o = 2</a:t>
            </a:r>
            <a:r>
              <a:rPr lang="cs-CZ" sz="3200" dirty="0" smtClean="0">
                <a:latin typeface="Bookman Old Style"/>
              </a:rPr>
              <a:t>·15+2·50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o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 = 130 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Potom vypočítáme cenu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x=130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·45 = 5 850 Kč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aseline="0" dirty="0" smtClean="0">
                <a:latin typeface="Bookman Old Style"/>
                <a:ea typeface="+mn-ea"/>
                <a:cs typeface="+mn-cs"/>
              </a:rPr>
              <a:t>Pan</a:t>
            </a:r>
            <a:r>
              <a:rPr lang="cs-CZ" sz="3200" dirty="0" smtClean="0">
                <a:latin typeface="Bookman Old Style"/>
                <a:ea typeface="+mn-ea"/>
                <a:cs typeface="+mn-cs"/>
              </a:rPr>
              <a:t> Sedlák zaplatí za pletivo 5 850 Kč.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Kolik stojí dlaždice potřebné k vydláždění čtvercové haly o rozměrech 7 krát 7 metrů. 1 m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r>
              <a:rPr lang="cs-CZ" sz="2600" dirty="0" smtClean="0">
                <a:latin typeface="Bookman Old Style" pitchFamily="18" charset="0"/>
              </a:rPr>
              <a:t> dlaždic stojí 499 Kč. Dlaždice jsou baleny v balení po 1,5 m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r>
              <a:rPr lang="cs-CZ" sz="2600" dirty="0" smtClean="0">
                <a:latin typeface="Bookman Old Style" pitchFamily="18" charset="0"/>
              </a:rPr>
              <a:t> a musíš počítat s odpadem, který tvoří 1/10 plochy.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1.výpočet plochy:		S=7</a:t>
            </a:r>
            <a:r>
              <a:rPr lang="cs-CZ" sz="2600" dirty="0" smtClean="0">
                <a:latin typeface="Bookman Old Style"/>
              </a:rPr>
              <a:t>·7=49 m</a:t>
            </a:r>
            <a:r>
              <a:rPr lang="cs-CZ" sz="2600" baseline="30000" dirty="0" smtClean="0">
                <a:latin typeface="Bookman Old Style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2.přičteme odpad:		49:10=4,9 m</a:t>
            </a:r>
            <a:r>
              <a:rPr kumimoji="0" lang="cs-CZ" sz="26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/>
              </a:rPr>
              <a:t>	</a:t>
            </a:r>
            <a:r>
              <a:rPr lang="cs-CZ" sz="2600" dirty="0" smtClean="0">
                <a:latin typeface="Bookman Old Style"/>
              </a:rPr>
              <a:t>					celkem </a:t>
            </a:r>
            <a:r>
              <a:rPr lang="cs-CZ" sz="2600" b="1" dirty="0" smtClean="0">
                <a:latin typeface="Bookman Old Style"/>
              </a:rPr>
              <a:t>53,9</a:t>
            </a:r>
            <a:r>
              <a:rPr lang="cs-CZ" sz="2600" dirty="0" smtClean="0">
                <a:latin typeface="Bookman Old Style"/>
              </a:rPr>
              <a:t> m</a:t>
            </a:r>
            <a:r>
              <a:rPr lang="cs-CZ" sz="2600" baseline="30000" dirty="0" smtClean="0">
                <a:latin typeface="Bookman Old Style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3.vypočteme počet balení:	53,9:1,5=35,93=36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600" dirty="0" smtClean="0">
              <a:latin typeface="Bookman Old Style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4.Vypočteme cenu:	36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·1,5= </a:t>
            </a:r>
            <a:r>
              <a:rPr kumimoji="0" lang="cs-CZ" sz="2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54 m</a:t>
            </a:r>
            <a:r>
              <a:rPr kumimoji="0" lang="cs-CZ" sz="2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/>
                <a:ea typeface="+mn-ea"/>
                <a:cs typeface="+mn-cs"/>
              </a:rPr>
              <a:t>	</a:t>
            </a:r>
            <a:r>
              <a:rPr lang="cs-CZ" sz="2600" dirty="0" smtClean="0">
                <a:latin typeface="Bookman Old Style"/>
                <a:ea typeface="+mn-ea"/>
                <a:cs typeface="+mn-cs"/>
              </a:rPr>
              <a:t>				cena=54</a:t>
            </a:r>
            <a:r>
              <a:rPr lang="cs-CZ" sz="2600" dirty="0" smtClean="0">
                <a:latin typeface="Bookman Old Style"/>
              </a:rPr>
              <a:t>·499= </a:t>
            </a:r>
            <a:r>
              <a:rPr lang="cs-CZ" sz="2600" b="1" dirty="0" smtClean="0">
                <a:latin typeface="Bookman Old Style"/>
              </a:rPr>
              <a:t>26 946 Kč</a:t>
            </a:r>
            <a:endParaRPr kumimoji="0" lang="cs-CZ" sz="26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kachliček je potřeba na obložený stěn koupelny do výšky 2 metrů. Koupelna má obdélníkový půdorys 3,2 m krát 3,9 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dm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bílé, červené a modré látky je potřeba na ušití české vlajky o rozměrech 2 m krát 3 m. Modrý klín sahá přesně do poloviny vlajky</a:t>
            </a:r>
            <a:r>
              <a:rPr lang="cs-CZ" sz="2000" i="1" dirty="0" smtClean="0">
                <a:latin typeface="Bookman Old Style" pitchFamily="18" charset="0"/>
              </a:rPr>
              <a:t>.(tedy zabírá přesně čtvrtinu vlajky)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sazenic tulipánů musíme koupit, chceme-li je nasázet v deseticentimetrových rozestupech okolo obdélníkového trávníku  4 m krát 3 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stojí sklo do vitríny. Vitrína má rozměry 55 cm krát 80 cm. 1 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skla stojí 280 Kč.</a:t>
            </a:r>
          </a:p>
          <a:p>
            <a:pPr marL="514350" indent="-514350">
              <a:buFont typeface="+mj-lt"/>
              <a:buAutoNum type="arabicPeriod"/>
            </a:pPr>
            <a:endParaRPr lang="cs-CZ" sz="2000" i="1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kachliček je potřeba na obložený stěn koupelny do výšky 2 metrů. Koupelna má obdélníkový půdorys 3,2 m krát 3,9 m</a:t>
            </a:r>
            <a:r>
              <a:rPr lang="cs-CZ" dirty="0" smtClean="0">
                <a:latin typeface="Bookman Old Style" pitchFamily="18" charset="0"/>
              </a:rPr>
              <a:t>.				</a:t>
            </a:r>
            <a:r>
              <a:rPr lang="cs-CZ" b="1" dirty="0" smtClean="0">
                <a:latin typeface="Bookman Old Style" pitchFamily="18" charset="0"/>
              </a:rPr>
              <a:t>x=2</a:t>
            </a:r>
            <a:r>
              <a:rPr lang="cs-CZ" b="1" dirty="0" smtClean="0">
                <a:latin typeface="Bookman Old Style"/>
              </a:rPr>
              <a:t>·</a:t>
            </a:r>
            <a:r>
              <a:rPr lang="cs-CZ" b="1" dirty="0" smtClean="0">
                <a:latin typeface="Bookman Old Style" pitchFamily="18" charset="0"/>
              </a:rPr>
              <a:t>(2</a:t>
            </a:r>
            <a:r>
              <a:rPr lang="cs-CZ" b="1" dirty="0" smtClean="0">
                <a:latin typeface="Bookman Old Style"/>
              </a:rPr>
              <a:t>·3,2+2·3,9)=28,4 m</a:t>
            </a:r>
            <a:r>
              <a:rPr lang="cs-CZ" b="1" baseline="30000" dirty="0" smtClean="0">
                <a:latin typeface="Bookman Old Style"/>
              </a:rPr>
              <a:t>2</a:t>
            </a:r>
            <a:endParaRPr lang="cs-CZ" baseline="30000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dm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bílé, červené a modré látky je potřeba na ušití české vlajky o rozměrech 2 m krát 3 m. Modrý klín sahá přesně do poloviny vlajky</a:t>
            </a:r>
            <a:r>
              <a:rPr lang="cs-CZ" sz="2000" i="1" dirty="0" smtClean="0">
                <a:latin typeface="Bookman Old Style" pitchFamily="18" charset="0"/>
              </a:rPr>
              <a:t>.(tedy zabírá přesně čtvrtinu vlajky</a:t>
            </a:r>
            <a:r>
              <a:rPr lang="cs-CZ" sz="2000" i="1" dirty="0" smtClean="0">
                <a:latin typeface="Bookman Old Style" pitchFamily="18" charset="0"/>
              </a:rPr>
              <a:t>)</a:t>
            </a:r>
            <a:r>
              <a:rPr lang="cs-CZ" b="1" dirty="0" smtClean="0">
                <a:latin typeface="Bookman Old Style" pitchFamily="18" charset="0"/>
              </a:rPr>
              <a:t>							celá vlajka...S=2</a:t>
            </a:r>
            <a:r>
              <a:rPr lang="cs-CZ" b="1" dirty="0" smtClean="0">
                <a:latin typeface="Bookman Old Style"/>
              </a:rPr>
              <a:t>·3=6 m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=600 dm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				modrá...600:4=150 dm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					bílá=červená=(600-150):2=225 dm</a:t>
            </a:r>
            <a:r>
              <a:rPr lang="cs-CZ" b="1" baseline="30000" dirty="0" smtClean="0">
                <a:latin typeface="Bookman Old Style"/>
              </a:rPr>
              <a:t>2</a:t>
            </a:r>
            <a:endParaRPr lang="cs-CZ" baseline="30000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sazenic tulipánů musíme koupit, chceme-li je nasázet v deseticentimetrových rozestupech okolo obdélníkového trávníku  4 m krát 3 m</a:t>
            </a:r>
            <a:r>
              <a:rPr lang="cs-CZ" dirty="0" smtClean="0">
                <a:latin typeface="Bookman Old Style" pitchFamily="18" charset="0"/>
              </a:rPr>
              <a:t>?	</a:t>
            </a:r>
            <a:r>
              <a:rPr lang="cs-CZ" b="1" dirty="0" smtClean="0">
                <a:latin typeface="Bookman Old Style" pitchFamily="18" charset="0"/>
              </a:rPr>
              <a:t>obvod záhonu...o=14 m = 1 400 cm				počet tulipánů...x = 1400:10=140 sazenic</a:t>
            </a:r>
            <a:endParaRPr lang="cs-CZ" b="1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stojí sklo do vitríny. Vitrína má rozměry 55 cm krát 80 cm. 1 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skla stojí 280 Kč</a:t>
            </a:r>
            <a:r>
              <a:rPr lang="cs-CZ" dirty="0" smtClean="0">
                <a:latin typeface="Bookman Old Style" pitchFamily="18" charset="0"/>
              </a:rPr>
              <a:t>.								</a:t>
            </a:r>
            <a:r>
              <a:rPr lang="cs-CZ" b="1" smtClean="0">
                <a:latin typeface="Bookman Old Style" pitchFamily="18" charset="0"/>
              </a:rPr>
              <a:t>S=55</a:t>
            </a:r>
            <a:r>
              <a:rPr lang="cs-CZ" b="1" smtClean="0">
                <a:latin typeface="Bookman Old Style"/>
              </a:rPr>
              <a:t>·80=4400cm2=0,44 m2					cena...0,44·280=123,20 Kč</a:t>
            </a:r>
            <a:endParaRPr lang="cs-CZ" b="1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234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Obdélník a čtverec</vt:lpstr>
      <vt:lpstr>Základní vzorce</vt:lpstr>
      <vt:lpstr>Vzorový příklad č.1</vt:lpstr>
      <vt:lpstr>Vzorový příklad č.2</vt:lpstr>
      <vt:lpstr>Příklady k řešení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41</cp:revision>
  <dcterms:created xsi:type="dcterms:W3CDTF">2012-06-11T15:25:58Z</dcterms:created>
  <dcterms:modified xsi:type="dcterms:W3CDTF">2013-02-12T15:34:36Z</dcterms:modified>
</cp:coreProperties>
</file>