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64" r:id="rId3"/>
    <p:sldId id="256" r:id="rId4"/>
    <p:sldId id="259" r:id="rId5"/>
    <p:sldId id="267" r:id="rId6"/>
    <p:sldId id="260" r:id="rId7"/>
    <p:sldId id="261" r:id="rId8"/>
    <p:sldId id="257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798" y="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VY_32_INOVACE_08_02_03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09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2.10.2012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9.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Rovinné útvary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Kružnice, kruh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310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Uplatnění znalosti vzorců pro výpočet délky kružnice a obsahu kruhu ve slovních úlohách</a:t>
            </a: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Kružnice , kruh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Výpočet obsahu a obvodu, výpočet poloměru a průměru</a:t>
            </a:r>
          </a:p>
          <a:p>
            <a:r>
              <a:rPr lang="cs-CZ" sz="1400" b="1" dirty="0" smtClean="0">
                <a:latin typeface="Book Antiqua" pitchFamily="18" charset="0"/>
              </a:rPr>
              <a:t>Způsob </a:t>
            </a:r>
            <a:r>
              <a:rPr lang="cs-CZ" sz="1400" b="1" dirty="0">
                <a:latin typeface="Book Antiqua" pitchFamily="18" charset="0"/>
              </a:rPr>
              <a:t>využití:	</a:t>
            </a:r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zopakuje se žáky vědomosti o kruhu a kružnici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Připomene základní vzorce a žáci si je vyhledají v tabulkách</a:t>
            </a:r>
          </a:p>
          <a:p>
            <a:r>
              <a:rPr lang="cs-CZ" sz="1400" dirty="0" smtClean="0">
                <a:latin typeface="Book Antiqua" pitchFamily="18" charset="0"/>
              </a:rPr>
              <a:t>  	Následně  předvede základní postupy řešení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</a:t>
            </a:r>
            <a:r>
              <a:rPr lang="cs-CZ" sz="1400" b="1" dirty="0" smtClean="0">
                <a:latin typeface="Book Antiqua" pitchFamily="18" charset="0"/>
              </a:rPr>
              <a:t>ž</a:t>
            </a:r>
            <a:r>
              <a:rPr lang="cs-CZ" sz="1400" dirty="0" smtClean="0">
                <a:latin typeface="Book Antiqua" pitchFamily="18" charset="0"/>
              </a:rPr>
              <a:t>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nebo i hodiny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</a:t>
            </a:r>
            <a:r>
              <a:rPr lang="cs-CZ" sz="1400" dirty="0">
                <a:latin typeface="Book Antiqua" pitchFamily="18" charset="0"/>
              </a:rPr>
              <a:t>znalost </a:t>
            </a:r>
            <a:r>
              <a:rPr lang="cs-CZ" sz="1400" dirty="0" smtClean="0">
                <a:latin typeface="Book Antiqua" pitchFamily="18" charset="0"/>
              </a:rPr>
              <a:t>kružnice a kruhu při řešení slovních úloh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kružnice, kruh, poloměr, průměr, obvod, obsah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9760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5292080" y="980728"/>
            <a:ext cx="2808312" cy="280831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403648" y="386902"/>
            <a:ext cx="4536504" cy="4536504"/>
          </a:xfrm>
          <a:prstGeom prst="ellipse">
            <a:avLst/>
          </a:prstGeom>
          <a:noFill/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155679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Kružnice a kruh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Základní pojmy a vzorce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Bookman Old Style" pitchFamily="18" charset="0"/>
              </a:rPr>
              <a:t>Kružnice</a:t>
            </a:r>
            <a:r>
              <a:rPr lang="cs-CZ" dirty="0" smtClean="0">
                <a:latin typeface="Bookman Old Style" pitchFamily="18" charset="0"/>
              </a:rPr>
              <a:t> 	je množina bodů, které 			mají od středu stejnou 			vzdálenost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	je to zakřivená </a:t>
            </a:r>
            <a:r>
              <a:rPr lang="cs-CZ" b="1" dirty="0" smtClean="0">
                <a:latin typeface="Bookman Old Style" pitchFamily="18" charset="0"/>
              </a:rPr>
              <a:t>čára = křivka</a:t>
            </a:r>
            <a:endParaRPr lang="cs-CZ" b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b="1" dirty="0" smtClean="0">
                <a:latin typeface="Bookman Old Style" pitchFamily="18" charset="0"/>
              </a:rPr>
              <a:t>Kruh</a:t>
            </a:r>
            <a:r>
              <a:rPr lang="cs-CZ" dirty="0" smtClean="0">
                <a:latin typeface="Bookman Old Style" pitchFamily="18" charset="0"/>
              </a:rPr>
              <a:t>		je množina bodů, které mají od středu vzdálenost menší nebo rovnou poloměru.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smtClean="0">
                <a:latin typeface="Bookman Old Style" pitchFamily="18" charset="0"/>
              </a:rPr>
              <a:t>	je to rovinný </a:t>
            </a:r>
            <a:r>
              <a:rPr lang="cs-CZ" b="1" dirty="0" smtClean="0">
                <a:latin typeface="Bookman Old Style" pitchFamily="18" charset="0"/>
              </a:rPr>
              <a:t>útvar = plocha</a:t>
            </a:r>
            <a:endParaRPr lang="cs-CZ" b="1" dirty="0" smtClean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Základní pojmy a vzorce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ctr">
              <a:buNone/>
            </a:pPr>
            <a:r>
              <a:rPr lang="cs-CZ" b="1" dirty="0" smtClean="0">
                <a:latin typeface="Bookman Old Style" pitchFamily="18" charset="0"/>
              </a:rPr>
              <a:t>Ludolfovo číslo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jedna ze základních matematických konstant. Nemá ukončený desetinný zápis. Značí se řeckým písmenem </a:t>
            </a:r>
            <a:r>
              <a:rPr lang="el-GR" dirty="0" smtClean="0">
                <a:latin typeface="Bookman Old Style" pitchFamily="18" charset="0"/>
              </a:rPr>
              <a:t>π[</a:t>
            </a:r>
            <a:r>
              <a:rPr lang="cs-CZ" dirty="0" smtClean="0">
                <a:latin typeface="Bookman Old Style" pitchFamily="18" charset="0"/>
              </a:rPr>
              <a:t>pí</a:t>
            </a:r>
            <a:r>
              <a:rPr lang="el-GR" dirty="0" smtClean="0">
                <a:latin typeface="Bookman Old Style" pitchFamily="18" charset="0"/>
              </a:rPr>
              <a:t>]</a:t>
            </a:r>
            <a:endParaRPr lang="cs-CZ" dirty="0" smtClean="0">
              <a:latin typeface="Bookman Old Style" pitchFamily="18" charset="0"/>
            </a:endParaRPr>
          </a:p>
          <a:p>
            <a:pPr>
              <a:buNone/>
            </a:pPr>
            <a:endParaRPr lang="cs-CZ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b="1" dirty="0" smtClean="0">
                <a:latin typeface="Bookman Old Style" pitchFamily="18" charset="0"/>
              </a:rPr>
              <a:t>	</a:t>
            </a:r>
            <a:r>
              <a:rPr lang="el-GR" sz="5200" b="1" dirty="0" smtClean="0">
                <a:latin typeface="Bookman Old Style" pitchFamily="18" charset="0"/>
              </a:rPr>
              <a:t>π</a:t>
            </a:r>
            <a:r>
              <a:rPr lang="cs-CZ" sz="5200" b="1" dirty="0" smtClean="0">
                <a:latin typeface="Bookman Old Style" pitchFamily="18" charset="0"/>
              </a:rPr>
              <a:t>=3,14</a:t>
            </a:r>
            <a:r>
              <a:rPr lang="cs-CZ" dirty="0" smtClean="0">
                <a:latin typeface="Bookman Old Style" pitchFamily="18" charset="0"/>
              </a:rPr>
              <a:t>159</a:t>
            </a:r>
            <a:r>
              <a:rPr lang="cs-CZ" sz="2600" dirty="0" smtClean="0">
                <a:latin typeface="Bookman Old Style" pitchFamily="18" charset="0"/>
              </a:rPr>
              <a:t>2653</a:t>
            </a:r>
            <a:r>
              <a:rPr lang="cs-CZ" sz="1900" dirty="0" smtClean="0">
                <a:latin typeface="Bookman Old Style" pitchFamily="18" charset="0"/>
              </a:rPr>
              <a:t>5897</a:t>
            </a:r>
            <a:r>
              <a:rPr lang="cs-CZ" sz="1400" dirty="0" smtClean="0">
                <a:latin typeface="Bookman Old Style" pitchFamily="18" charset="0"/>
              </a:rPr>
              <a:t>9323</a:t>
            </a:r>
            <a:r>
              <a:rPr lang="cs-CZ" sz="1200" dirty="0" smtClean="0">
                <a:latin typeface="Bookman Old Style" pitchFamily="18" charset="0"/>
              </a:rPr>
              <a:t>846</a:t>
            </a:r>
            <a:r>
              <a:rPr lang="cs-CZ" sz="900" dirty="0" smtClean="0">
                <a:latin typeface="Bookman Old Style" pitchFamily="18" charset="0"/>
              </a:rPr>
              <a:t>264338327950288</a:t>
            </a:r>
            <a:r>
              <a:rPr lang="cs-CZ" sz="900" dirty="0" smtClean="0"/>
              <a:t> </a:t>
            </a:r>
            <a:endParaRPr lang="cs-CZ" sz="900" b="1" dirty="0" smtClean="0">
              <a:latin typeface="Bookman Old Style" pitchFamily="18" charset="0"/>
            </a:endParaRPr>
          </a:p>
          <a:p>
            <a:pPr algn="ctr">
              <a:buNone/>
            </a:pPr>
            <a:endParaRPr lang="cs-CZ" b="1" dirty="0" smtClean="0">
              <a:latin typeface="Bookman Old Style" pitchFamily="18" charset="0"/>
            </a:endParaRPr>
          </a:p>
          <a:p>
            <a:pPr algn="ctr">
              <a:buNone/>
            </a:pPr>
            <a:r>
              <a:rPr lang="cs-CZ" b="1" dirty="0" smtClean="0">
                <a:latin typeface="Bookman Old Style" pitchFamily="18" charset="0"/>
              </a:rPr>
              <a:t>Délka kružnice = obvod kruhu</a:t>
            </a:r>
          </a:p>
          <a:p>
            <a:pPr algn="ctr">
              <a:buNone/>
            </a:pPr>
            <a:r>
              <a:rPr lang="cs-CZ" b="1" dirty="0" smtClean="0">
                <a:latin typeface="Bookman Old Style" pitchFamily="18" charset="0"/>
              </a:rPr>
              <a:t>o = 2</a:t>
            </a:r>
            <a:r>
              <a:rPr lang="cs-CZ" b="1" dirty="0" smtClean="0">
                <a:latin typeface="Bookman Old Style"/>
              </a:rPr>
              <a:t>·</a:t>
            </a:r>
            <a:r>
              <a:rPr lang="el-GR" b="1" dirty="0" smtClean="0">
                <a:latin typeface="Bookman Old Style"/>
              </a:rPr>
              <a:t>π</a:t>
            </a:r>
            <a:r>
              <a:rPr lang="cs-CZ" b="1" dirty="0" smtClean="0">
                <a:latin typeface="Bookman Old Style"/>
              </a:rPr>
              <a:t>·r = </a:t>
            </a:r>
            <a:r>
              <a:rPr lang="el-GR" b="1" dirty="0" smtClean="0">
                <a:latin typeface="Bookman Old Style"/>
              </a:rPr>
              <a:t>π</a:t>
            </a:r>
            <a:r>
              <a:rPr lang="cs-CZ" b="1" dirty="0" smtClean="0">
                <a:latin typeface="Bookman Old Style"/>
              </a:rPr>
              <a:t>·d</a:t>
            </a:r>
          </a:p>
          <a:p>
            <a:pPr algn="ctr">
              <a:buNone/>
            </a:pPr>
            <a:r>
              <a:rPr lang="cs-CZ" b="1" dirty="0" smtClean="0">
                <a:latin typeface="Bookman Old Style" pitchFamily="18" charset="0"/>
              </a:rPr>
              <a:t>Obsah kruhu</a:t>
            </a:r>
          </a:p>
          <a:p>
            <a:pPr algn="ctr">
              <a:buNone/>
            </a:pPr>
            <a:r>
              <a:rPr lang="cs-CZ" b="1" dirty="0" smtClean="0">
                <a:latin typeface="Bookman Old Style" pitchFamily="18" charset="0"/>
              </a:rPr>
              <a:t>S=</a:t>
            </a:r>
            <a:r>
              <a:rPr lang="el-GR" b="1" dirty="0" smtClean="0">
                <a:latin typeface="Bookman Old Style" pitchFamily="18" charset="0"/>
              </a:rPr>
              <a:t>π</a:t>
            </a:r>
            <a:r>
              <a:rPr lang="cs-CZ" b="1" dirty="0" smtClean="0">
                <a:latin typeface="Bookman Old Style"/>
              </a:rPr>
              <a:t>·r</a:t>
            </a:r>
            <a:r>
              <a:rPr lang="cs-CZ" b="1" baseline="30000" dirty="0" smtClean="0">
                <a:latin typeface="Bookman Old Style"/>
              </a:rPr>
              <a:t>2</a:t>
            </a:r>
            <a:endParaRPr lang="cs-CZ" b="1" baseline="30000" dirty="0" smtClean="0">
              <a:latin typeface="Bookman Old Style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229600" cy="14287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Kolik m</a:t>
            </a:r>
            <a:r>
              <a:rPr lang="cs-CZ" sz="2600" baseline="30000" dirty="0" smtClean="0">
                <a:latin typeface="Bookman Old Style" pitchFamily="18" charset="0"/>
              </a:rPr>
              <a:t>2</a:t>
            </a:r>
            <a:r>
              <a:rPr lang="cs-CZ" sz="2600" dirty="0" smtClean="0">
                <a:latin typeface="Bookman Old Style" pitchFamily="18" charset="0"/>
              </a:rPr>
              <a:t> trávy spase koza uvázaná na provaze dlouhém 5 metrů?</a:t>
            </a: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00034" y="3071810"/>
            <a:ext cx="8229600" cy="350046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Koza vypase plochu kruhu o poloměru 5 metrů.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600" dirty="0" smtClean="0">
              <a:latin typeface="Bookman Old Style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S = 3,14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·5</a:t>
            </a:r>
            <a:r>
              <a:rPr kumimoji="0" lang="cs-CZ" sz="26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2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/>
                <a:ea typeface="+mn-ea"/>
                <a:cs typeface="+mn-cs"/>
              </a:rPr>
              <a:t>	</a:t>
            </a:r>
            <a:r>
              <a:rPr lang="cs-CZ" sz="2600" dirty="0" smtClean="0">
                <a:latin typeface="Bookman Old Style"/>
                <a:ea typeface="+mn-ea"/>
                <a:cs typeface="+mn-cs"/>
              </a:rPr>
              <a:t>S = 78,5 m</a:t>
            </a:r>
            <a:r>
              <a:rPr lang="cs-CZ" sz="2600" baseline="30000" dirty="0" smtClean="0">
                <a:latin typeface="Bookman Old Style"/>
                <a:ea typeface="+mn-ea"/>
                <a:cs typeface="+mn-cs"/>
              </a:rPr>
              <a:t>2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baseline="3000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/>
                <a:ea typeface="+mn-ea"/>
                <a:cs typeface="+mn-cs"/>
              </a:rPr>
              <a:t>	Koza vypase plochu 78,5 m</a:t>
            </a:r>
            <a:r>
              <a:rPr lang="cs-CZ" sz="2600" baseline="30000" dirty="0" smtClean="0">
                <a:latin typeface="Bookman Old Style"/>
                <a:ea typeface="+mn-ea"/>
                <a:cs typeface="+mn-cs"/>
              </a:rPr>
              <a:t>2</a:t>
            </a:r>
            <a:r>
              <a:rPr lang="cs-CZ" sz="2600" dirty="0" smtClean="0">
                <a:latin typeface="Bookman Old Style"/>
                <a:ea typeface="+mn-ea"/>
                <a:cs typeface="+mn-cs"/>
              </a:rPr>
              <a:t>.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600" dirty="0" smtClean="0">
              <a:latin typeface="Bookman Old Style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Kolik obrubníků o délce 45 cm je potřeba na ohraničení kruhového záhonu o průměru 7 metrů.</a:t>
            </a:r>
            <a:endParaRPr lang="cs-CZ" sz="2600" dirty="0" smtClean="0">
              <a:latin typeface="Bookman Old Style" pitchFamily="18" charset="0"/>
            </a:endParaRP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358246" cy="3714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342900">
              <a:spcBef>
                <a:spcPct val="20000"/>
              </a:spcBef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1. výpočet obvodu:	o=3,14</a:t>
            </a:r>
            <a:r>
              <a:rPr lang="cs-CZ" sz="2600" dirty="0" smtClean="0">
                <a:latin typeface="Bookman Old Style"/>
              </a:rPr>
              <a:t> </a:t>
            </a:r>
            <a:r>
              <a:rPr lang="cs-CZ" sz="2600" dirty="0" smtClean="0">
                <a:latin typeface="Bookman Old Style"/>
              </a:rPr>
              <a:t>· 7 = 21,98 m</a:t>
            </a:r>
          </a:p>
          <a:p>
            <a:pPr marL="342900" lvl="0" indent="-342900">
              <a:spcBef>
                <a:spcPct val="20000"/>
              </a:spcBef>
              <a:defRPr/>
            </a:pP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600" dirty="0" smtClean="0">
                <a:latin typeface="Bookman Old Style"/>
              </a:rPr>
              <a:t>	2.počet obrubníků:	2 198:45 = 48,84</a:t>
            </a:r>
          </a:p>
          <a:p>
            <a:pPr marL="342900" lvl="0" indent="-342900">
              <a:spcBef>
                <a:spcPct val="20000"/>
              </a:spcBef>
              <a:defRPr/>
            </a:pP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  <a:ea typeface="+mn-ea"/>
                <a:cs typeface="+mn-cs"/>
              </a:rPr>
              <a:t>3. odpověď:</a:t>
            </a:r>
          </a:p>
          <a:p>
            <a:pPr marL="342900" lvl="0" indent="-342900">
              <a:spcBef>
                <a:spcPct val="20000"/>
              </a:spcBef>
              <a:defRPr/>
            </a:pPr>
            <a:endParaRPr lang="cs-CZ" sz="2600" dirty="0" smtClean="0">
              <a:latin typeface="Bookman Old Style"/>
            </a:endParaRP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600" b="1" dirty="0" smtClean="0">
                <a:latin typeface="Bookman Old Style"/>
              </a:rPr>
              <a:t>Na ohraničení záhonu je potřeba 49 obrubníků.</a:t>
            </a:r>
            <a:endParaRPr kumimoji="0" lang="cs-CZ" sz="2600" b="1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Příklady k 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metrů měří jeden okruh na dráze, která je složená ze dvou rovinek o délce 50 metrů a dvou půlkružnic o průměru 24 metrů.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dlažby je potřeba na vydláždění kruhové místnosti o průměru 8 metrů. Počítej s 15% odpadem.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Vypočítej průměr kmene starého dubu, když víš, že jeho obvod je 450 cm.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žluté barvy se spotřebuje na namalování dekorace Slunce v „nadživotní“ velikosti o poloměru 3 metry. 1 litr barvy vystačí na 4,5 m</a:t>
            </a:r>
            <a:r>
              <a:rPr lang="cs-CZ" baseline="30000" dirty="0" smtClean="0">
                <a:latin typeface="Bookman Old Style" pitchFamily="18" charset="0"/>
              </a:rPr>
              <a:t>2</a:t>
            </a:r>
            <a:r>
              <a:rPr lang="cs-CZ" dirty="0" smtClean="0">
                <a:latin typeface="Bookman Old Style" pitchFamily="18" charset="0"/>
              </a:rPr>
              <a:t> nátěru.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atin typeface="Bookman Old Style" pitchFamily="18" charset="0"/>
              </a:rPr>
              <a:t>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metrů měří jeden okruh na dráze, která je složená ze dvou rovinek o délce 50 metrů a dvou půlkružnic o průměru 24 metrů</a:t>
            </a:r>
            <a:r>
              <a:rPr lang="cs-CZ" dirty="0" smtClean="0">
                <a:latin typeface="Bookman Old Style" pitchFamily="18" charset="0"/>
              </a:rPr>
              <a:t>.			</a:t>
            </a:r>
            <a:r>
              <a:rPr lang="cs-CZ" b="1" dirty="0" smtClean="0">
                <a:latin typeface="Bookman Old Style" pitchFamily="18" charset="0"/>
              </a:rPr>
              <a:t>o=2</a:t>
            </a:r>
            <a:r>
              <a:rPr lang="cs-CZ" b="1" dirty="0" smtClean="0">
                <a:latin typeface="Bookman Old Style"/>
              </a:rPr>
              <a:t>·50+3,14·24=125,76 metrů.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dlažby je potřeba na vydláždění kruhové místnosti o průměru 8 metrů. Počítej s 15% odpadem</a:t>
            </a:r>
            <a:r>
              <a:rPr lang="cs-CZ" dirty="0" smtClean="0">
                <a:latin typeface="Bookman Old Style" pitchFamily="18" charset="0"/>
              </a:rPr>
              <a:t>.	</a:t>
            </a:r>
            <a:r>
              <a:rPr lang="cs-CZ" b="1" dirty="0" smtClean="0">
                <a:latin typeface="Bookman Old Style" pitchFamily="18" charset="0"/>
              </a:rPr>
              <a:t>S=3,14</a:t>
            </a:r>
            <a:r>
              <a:rPr lang="cs-CZ" b="1" dirty="0" smtClean="0">
                <a:latin typeface="Bookman Old Style"/>
              </a:rPr>
              <a:t> · </a:t>
            </a:r>
            <a:r>
              <a:rPr lang="cs-CZ" b="1" dirty="0" smtClean="0">
                <a:latin typeface="Bookman Old Style"/>
              </a:rPr>
              <a:t>4</a:t>
            </a:r>
            <a:r>
              <a:rPr lang="cs-CZ" b="1" baseline="30000" dirty="0" smtClean="0">
                <a:latin typeface="Bookman Old Style"/>
              </a:rPr>
              <a:t>2</a:t>
            </a:r>
            <a:r>
              <a:rPr lang="cs-CZ" b="1" dirty="0" smtClean="0">
                <a:latin typeface="Bookman Old Style"/>
              </a:rPr>
              <a:t> = 50,24</a:t>
            </a:r>
            <a:r>
              <a:rPr lang="cs-CZ" dirty="0" smtClean="0">
                <a:latin typeface="Bookman Old Style" pitchFamily="18" charset="0"/>
              </a:rPr>
              <a:t>					</a:t>
            </a:r>
            <a:r>
              <a:rPr lang="cs-CZ" b="1" dirty="0" smtClean="0">
                <a:latin typeface="Bookman Old Style" pitchFamily="18" charset="0"/>
              </a:rPr>
              <a:t>x=1,15</a:t>
            </a:r>
            <a:r>
              <a:rPr lang="cs-CZ" b="1" dirty="0" smtClean="0">
                <a:latin typeface="Bookman Old Style"/>
              </a:rPr>
              <a:t> · </a:t>
            </a:r>
            <a:r>
              <a:rPr lang="cs-CZ" b="1" dirty="0" smtClean="0">
                <a:latin typeface="Bookman Old Style"/>
              </a:rPr>
              <a:t>50,24 = 57,776 m</a:t>
            </a:r>
            <a:r>
              <a:rPr lang="cs-CZ" b="1" baseline="30000" dirty="0" smtClean="0">
                <a:latin typeface="Bookman Old Style"/>
              </a:rPr>
              <a:t>2</a:t>
            </a:r>
            <a:r>
              <a:rPr lang="cs-CZ" dirty="0" smtClean="0">
                <a:latin typeface="Bookman Old Style" pitchFamily="18" charset="0"/>
              </a:rPr>
              <a:t>			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Vypočítej průměr kmene starého dubu, když víš, že jeho obvod je 450 cm</a:t>
            </a:r>
            <a:r>
              <a:rPr lang="cs-CZ" dirty="0" smtClean="0">
                <a:latin typeface="Bookman Old Style" pitchFamily="18" charset="0"/>
              </a:rPr>
              <a:t>.						</a:t>
            </a:r>
            <a:r>
              <a:rPr lang="cs-CZ" b="1" dirty="0" smtClean="0">
                <a:latin typeface="Bookman Old Style" pitchFamily="18" charset="0"/>
              </a:rPr>
              <a:t>d=o:</a:t>
            </a:r>
            <a:r>
              <a:rPr lang="el-GR" b="1" dirty="0" smtClean="0">
                <a:latin typeface="Bookman Old Style" pitchFamily="18" charset="0"/>
              </a:rPr>
              <a:t>π</a:t>
            </a:r>
            <a:r>
              <a:rPr lang="cs-CZ" b="1" dirty="0" smtClean="0">
                <a:latin typeface="Bookman Old Style" pitchFamily="18" charset="0"/>
              </a:rPr>
              <a:t>		d=143,31 cm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žluté barvy se spotřebuje na namalování dekorace Slunce v „nadživotní“ velikosti o poloměru 3 metry. 1 litr barvy vystačí na 4,5 m</a:t>
            </a:r>
            <a:r>
              <a:rPr lang="cs-CZ" baseline="30000" dirty="0" smtClean="0">
                <a:latin typeface="Bookman Old Style" pitchFamily="18" charset="0"/>
              </a:rPr>
              <a:t>2</a:t>
            </a:r>
            <a:r>
              <a:rPr lang="cs-CZ" dirty="0" smtClean="0">
                <a:latin typeface="Bookman Old Style" pitchFamily="18" charset="0"/>
              </a:rPr>
              <a:t> nátěru</a:t>
            </a:r>
            <a:r>
              <a:rPr lang="cs-CZ" dirty="0" smtClean="0">
                <a:latin typeface="Bookman Old Style" pitchFamily="18" charset="0"/>
              </a:rPr>
              <a:t>.		</a:t>
            </a:r>
            <a:r>
              <a:rPr lang="cs-CZ" b="1" dirty="0" smtClean="0">
                <a:latin typeface="Bookman Old Style" pitchFamily="18" charset="0"/>
              </a:rPr>
              <a:t>S=3,14</a:t>
            </a:r>
            <a:r>
              <a:rPr lang="cs-CZ" b="1" dirty="0" smtClean="0">
                <a:latin typeface="Bookman Old Style"/>
              </a:rPr>
              <a:t>·3</a:t>
            </a:r>
            <a:r>
              <a:rPr lang="cs-CZ" b="1" baseline="30000" dirty="0" smtClean="0">
                <a:latin typeface="Bookman Old Style"/>
              </a:rPr>
              <a:t>2</a:t>
            </a:r>
            <a:r>
              <a:rPr lang="cs-CZ" b="1" dirty="0" smtClean="0">
                <a:latin typeface="Bookman Old Style"/>
              </a:rPr>
              <a:t>=28,26	barvy</a:t>
            </a:r>
            <a:r>
              <a:rPr lang="cs-CZ" b="1" smtClean="0">
                <a:latin typeface="Bookman Old Style"/>
              </a:rPr>
              <a:t>..28,26:4,5=6,28 litrů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267</TotalTime>
  <Words>181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Kružnice a kruh</vt:lpstr>
      <vt:lpstr>Základní pojmy a vzorce</vt:lpstr>
      <vt:lpstr>Základní pojmy a vzorce</vt:lpstr>
      <vt:lpstr>Vzorový příklad č.1</vt:lpstr>
      <vt:lpstr>Vzorový příklad č.2</vt:lpstr>
      <vt:lpstr>Příklady k řešení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Computer</cp:lastModifiedBy>
  <cp:revision>37</cp:revision>
  <dcterms:created xsi:type="dcterms:W3CDTF">2012-06-11T15:25:58Z</dcterms:created>
  <dcterms:modified xsi:type="dcterms:W3CDTF">2013-02-12T16:29:23Z</dcterms:modified>
</cp:coreProperties>
</file>