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3" r:id="rId2"/>
    <p:sldId id="264" r:id="rId3"/>
    <p:sldId id="256" r:id="rId4"/>
    <p:sldId id="259" r:id="rId5"/>
    <p:sldId id="260" r:id="rId6"/>
    <p:sldId id="261" r:id="rId7"/>
    <p:sldId id="265" r:id="rId8"/>
    <p:sldId id="257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706" autoAdjust="0"/>
  </p:normalViewPr>
  <p:slideViewPr>
    <p:cSldViewPr>
      <p:cViewPr>
        <p:scale>
          <a:sx n="118" d="100"/>
          <a:sy n="118" d="100"/>
        </p:scale>
        <p:origin x="-798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view3D>
      <c:perspective val="30"/>
    </c:view3D>
    <c:plotArea>
      <c:layout>
        <c:manualLayout>
          <c:layoutTarget val="inner"/>
          <c:xMode val="edge"/>
          <c:yMode val="edge"/>
          <c:x val="0.19795951859025926"/>
          <c:y val="4.1927572845405756E-2"/>
          <c:w val="0.70848142844752671"/>
          <c:h val="0.87058582801705697"/>
        </c:manualLayout>
      </c:layout>
      <c:bar3DChart>
        <c:barDir val="col"/>
        <c:grouping val="standard"/>
        <c:ser>
          <c:idx val="0"/>
          <c:order val="0"/>
          <c:tx>
            <c:strRef>
              <c:f>List1!$B$1</c:f>
              <c:strCache>
                <c:ptCount val="1"/>
                <c:pt idx="0">
                  <c:v> 2</c:v>
                </c:pt>
              </c:strCache>
            </c:strRef>
          </c:tx>
          <c:cat>
            <c:numRef>
              <c:f>List1!$A$2:$A$5</c:f>
              <c:numCache>
                <c:formatCode>General</c:formatCode>
                <c:ptCount val="4"/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 3</c:v>
                </c:pt>
              </c:strCache>
            </c:strRef>
          </c:tx>
          <c:cat>
            <c:numRef>
              <c:f>List1!$A$2:$A$5</c:f>
              <c:numCache>
                <c:formatCode>General</c:formatCode>
                <c:ptCount val="4"/>
              </c:numCache>
            </c:numRef>
          </c:cat>
          <c:val>
            <c:numRef>
              <c:f>List1!$C$2:$C$5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 4</c:v>
                </c:pt>
              </c:strCache>
            </c:strRef>
          </c:tx>
          <c:cat>
            <c:numRef>
              <c:f>List1!$A$2:$A$5</c:f>
              <c:numCache>
                <c:formatCode>General</c:formatCode>
                <c:ptCount val="4"/>
              </c:numCache>
            </c:numRef>
          </c:cat>
          <c:val>
            <c:numRef>
              <c:f>List1!$D$2:$D$5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shape val="cylinder"/>
        <c:axId val="67291392"/>
        <c:axId val="67297280"/>
        <c:axId val="64401408"/>
      </c:bar3DChart>
      <c:catAx>
        <c:axId val="67291392"/>
        <c:scaling>
          <c:orientation val="minMax"/>
        </c:scaling>
        <c:axPos val="b"/>
        <c:numFmt formatCode="General" sourceLinked="1"/>
        <c:tickLblPos val="nextTo"/>
        <c:crossAx val="67297280"/>
        <c:crosses val="autoZero"/>
        <c:auto val="1"/>
        <c:lblAlgn val="ctr"/>
        <c:lblOffset val="100"/>
      </c:catAx>
      <c:valAx>
        <c:axId val="67297280"/>
        <c:scaling>
          <c:orientation val="minMax"/>
        </c:scaling>
        <c:axPos val="l"/>
        <c:majorGridlines/>
        <c:numFmt formatCode="General" sourceLinked="1"/>
        <c:tickLblPos val="nextTo"/>
        <c:crossAx val="67291392"/>
        <c:crosses val="autoZero"/>
        <c:crossBetween val="between"/>
      </c:valAx>
      <c:serAx>
        <c:axId val="64401408"/>
        <c:scaling>
          <c:orientation val="minMax"/>
        </c:scaling>
        <c:axPos val="b"/>
        <c:tickLblPos val="nextTo"/>
        <c:crossAx val="67297280"/>
        <c:crosses val="autoZero"/>
      </c:ser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5E6B4-0BF7-45C8-A87F-4CB7BE37744C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tlanka.cz/vyukove-materialy/zemepis/obrazky/klimadiagram_7_v.jpg" TargetMode="External"/><Relationship Id="rId2" Type="http://schemas.openxmlformats.org/officeDocument/2006/relationships/hyperlink" Target="http://teorie-grafu.cz/img/uvod_priklady_grafu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umlaufoviny.com/www/res_publica/reportaze/statni-dluh/Vyvoj-statniho-dluhu-1995-2011.jpg" TargetMode="External"/><Relationship Id="rId5" Type="http://schemas.openxmlformats.org/officeDocument/2006/relationships/hyperlink" Target="http://www.mediaguru.cz/2011/06/sportovni-ct4-vyletl-v-kvetnove-sledovanosti/ct4/" TargetMode="External"/><Relationship Id="rId4" Type="http://schemas.openxmlformats.org/officeDocument/2006/relationships/hyperlink" Target="http://graf.kurzy.cz/graf-kurzu-men/years_2curr.php?c=6&amp;oddate=13.2.2012&amp;dodate=12.2.2013&amp;mena1=EUR&amp;mena2=USD&amp;W=6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1177428" y="404664"/>
            <a:ext cx="7150556" cy="2433944"/>
            <a:chOff x="1108710" y="260648"/>
            <a:chExt cx="7150556" cy="2433944"/>
          </a:xfrm>
        </p:grpSpPr>
        <p:sp>
          <p:nvSpPr>
            <p:cNvPr id="7" name="TextovéPole 6"/>
            <p:cNvSpPr txBox="1"/>
            <p:nvPr/>
          </p:nvSpPr>
          <p:spPr>
            <a:xfrm>
              <a:off x="1977390" y="2306531"/>
              <a:ext cx="5230336" cy="388061"/>
            </a:xfrm>
            <a:prstGeom prst="rect">
              <a:avLst/>
            </a:prstGeom>
            <a:noFill/>
          </p:spPr>
          <p:txBody>
            <a:bodyPr vert="horz" wrap="square" lIns="79507" tIns="39754" rIns="79507" bIns="39754" rtlCol="0">
              <a:spAutoFit/>
            </a:bodyPr>
            <a:lstStyle/>
            <a:p>
              <a:r>
                <a:rPr lang="cs-CZ" sz="2000" dirty="0">
                  <a:solidFill>
                    <a:schemeClr val="bg1"/>
                  </a:solidFill>
                  <a:latin typeface="Book Antiqua" pitchFamily="18" charset="0"/>
                </a:rPr>
                <a:t>CZ.1.07/1.4.00/21.2634 "Učíme se moderně"</a:t>
              </a:r>
            </a:p>
          </p:txBody>
        </p:sp>
        <p:grpSp>
          <p:nvGrpSpPr>
            <p:cNvPr id="8" name="Skupina 7"/>
            <p:cNvGrpSpPr/>
            <p:nvPr/>
          </p:nvGrpSpPr>
          <p:grpSpPr>
            <a:xfrm>
              <a:off x="1108710" y="260648"/>
              <a:ext cx="7150556" cy="1899164"/>
              <a:chOff x="1097280" y="86346"/>
              <a:chExt cx="7150556" cy="1899164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431625" y="86346"/>
                <a:ext cx="6280750" cy="541949"/>
              </a:xfrm>
              <a:prstGeom prst="rect">
                <a:avLst/>
              </a:prstGeom>
              <a:noFill/>
            </p:spPr>
            <p:txBody>
              <a:bodyPr vert="horz" wrap="square" lIns="79507" tIns="39754" rIns="79507" bIns="39754" rtlCol="0">
                <a:spAutoFit/>
              </a:bodyPr>
              <a:lstStyle/>
              <a:p>
                <a:r>
                  <a:rPr lang="cs-CZ" sz="2000" dirty="0">
                    <a:solidFill>
                      <a:srgbClr val="FFFFFF"/>
                    </a:solidFill>
                    <a:latin typeface="Book Antiqua" pitchFamily="18" charset="0"/>
                  </a:rPr>
                  <a:t>Digitální učební </a:t>
                </a:r>
                <a:r>
                  <a:rPr lang="cs-CZ" sz="2000" dirty="0" smtClean="0">
                    <a:solidFill>
                      <a:srgbClr val="FFFFFF"/>
                    </a:solidFill>
                    <a:latin typeface="Book Antiqua" pitchFamily="18" charset="0"/>
                  </a:rPr>
                  <a:t>materiál </a:t>
                </a:r>
                <a:r>
                  <a:rPr lang="cs-CZ" sz="2000" dirty="0">
                    <a:solidFill>
                      <a:srgbClr val="FFFFFF"/>
                    </a:solidFill>
                    <a:latin typeface="Book Antiqua" pitchFamily="18" charset="0"/>
                  </a:rPr>
                  <a:t>zpracovaný v rámci projektu</a:t>
                </a:r>
              </a:p>
              <a:p>
                <a:endParaRPr lang="cs-CZ" sz="1000" dirty="0">
                  <a:solidFill>
                    <a:srgbClr val="FFFFFF"/>
                  </a:solidFill>
                  <a:latin typeface="Arial - 16"/>
                </a:endParaRPr>
              </a:p>
            </p:txBody>
          </p:sp>
          <p:grpSp>
            <p:nvGrpSpPr>
              <p:cNvPr id="10" name="Skupina 9"/>
              <p:cNvGrpSpPr/>
              <p:nvPr/>
            </p:nvGrpSpPr>
            <p:grpSpPr>
              <a:xfrm>
                <a:off x="1097280" y="689366"/>
                <a:ext cx="7150556" cy="1296144"/>
                <a:chOff x="1165860" y="692696"/>
                <a:chExt cx="7150556" cy="1296144"/>
              </a:xfrm>
            </p:grpSpPr>
            <p:sp>
              <p:nvSpPr>
                <p:cNvPr id="11" name="Obdélník 10"/>
                <p:cNvSpPr/>
                <p:nvPr/>
              </p:nvSpPr>
              <p:spPr>
                <a:xfrm>
                  <a:off x="1165860" y="692696"/>
                  <a:ext cx="7150556" cy="1296144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pic>
              <p:nvPicPr>
                <p:cNvPr id="12" name="Obrázek 11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68730" y="840842"/>
                  <a:ext cx="6853657" cy="999852"/>
                </a:xfrm>
                <a:prstGeom prst="rect">
                  <a:avLst/>
                </a:prstGeom>
                <a:solidFill>
                  <a:scrgbClr r="0" g="0" b="0">
                    <a:alpha val="0"/>
                  </a:scrgbClr>
                </a:solidFill>
              </p:spPr>
            </p:pic>
          </p:grpSp>
        </p:grpSp>
      </p:grpSp>
      <p:sp>
        <p:nvSpPr>
          <p:cNvPr id="13" name="Obdélník 12"/>
          <p:cNvSpPr/>
          <p:nvPr/>
        </p:nvSpPr>
        <p:spPr>
          <a:xfrm>
            <a:off x="539552" y="283860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Šablona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III/2 </a:t>
            </a:r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Inovace a zkvalitnění výuky prostřednictvím ICT (DUM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)</a:t>
            </a:r>
          </a:p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Sada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</a:t>
            </a:r>
            <a:r>
              <a:rPr lang="cs-CZ" b="1" dirty="0" smtClean="0">
                <a:latin typeface="Book Antiqua" pitchFamily="18" charset="0"/>
              </a:rPr>
              <a:t>VY_32_INOVACE_08_02_03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DUM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</a:t>
            </a:r>
            <a:r>
              <a:rPr lang="cs-CZ" smtClean="0">
                <a:solidFill>
                  <a:srgbClr val="000000"/>
                </a:solidFill>
                <a:latin typeface="Book Antiqua" pitchFamily="18" charset="0"/>
              </a:rPr>
              <a:t>	18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3861049"/>
            <a:ext cx="8604448" cy="2450164"/>
          </a:xfrm>
          <a:prstGeom prst="rect">
            <a:avLst/>
          </a:prstGeom>
          <a:noFill/>
        </p:spPr>
        <p:txBody>
          <a:bodyPr vert="horz" wrap="square" lIns="79507" tIns="39754" rIns="79507" bIns="39754" rtlCol="0">
            <a:spAutoFit/>
          </a:bodyPr>
          <a:lstStyle/>
          <a:p>
            <a:r>
              <a:rPr lang="cs-CZ" dirty="0" smtClean="0">
                <a:latin typeface="Book Antiqua" pitchFamily="18" charset="0"/>
              </a:rPr>
              <a:t>Datum </a:t>
            </a:r>
            <a:r>
              <a:rPr lang="cs-CZ" dirty="0">
                <a:latin typeface="Book Antiqua" pitchFamily="18" charset="0"/>
              </a:rPr>
              <a:t>ověření ve výuce:</a:t>
            </a:r>
            <a:r>
              <a:rPr lang="cs-CZ" b="1" dirty="0">
                <a:latin typeface="Book Antiqua" pitchFamily="18" charset="0"/>
              </a:rPr>
              <a:t>	</a:t>
            </a:r>
            <a:r>
              <a:rPr lang="cs-CZ" b="1" dirty="0" smtClean="0">
                <a:latin typeface="Book Antiqua" pitchFamily="18" charset="0"/>
              </a:rPr>
              <a:t>11.1.2013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Ročník:</a:t>
            </a:r>
            <a:r>
              <a:rPr lang="cs-CZ" b="1" dirty="0">
                <a:latin typeface="Book Antiqua" pitchFamily="18" charset="0"/>
              </a:rPr>
              <a:t>		</a:t>
            </a:r>
            <a:r>
              <a:rPr lang="cs-CZ" b="1" dirty="0" smtClean="0">
                <a:latin typeface="Book Antiqua" pitchFamily="18" charset="0"/>
              </a:rPr>
              <a:t>	6.</a:t>
            </a:r>
            <a:r>
              <a:rPr lang="cs-CZ" b="1" dirty="0">
                <a:latin typeface="Book Antiqua" pitchFamily="18" charset="0"/>
              </a:rPr>
              <a:t>					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Jméno autora: 		</a:t>
            </a:r>
            <a:r>
              <a:rPr lang="cs-CZ" dirty="0" smtClean="0">
                <a:latin typeface="Book Antiqua" pitchFamily="18" charset="0"/>
              </a:rPr>
              <a:t>Jan </a:t>
            </a:r>
            <a:r>
              <a:rPr lang="cs-CZ" dirty="0">
                <a:latin typeface="Book Antiqua" pitchFamily="18" charset="0"/>
              </a:rPr>
              <a:t>Klimeš</a:t>
            </a:r>
          </a:p>
          <a:p>
            <a:r>
              <a:rPr lang="cs-CZ" dirty="0">
                <a:latin typeface="Book Antiqua" pitchFamily="18" charset="0"/>
              </a:rPr>
              <a:t>Vzdělávací oblast:	</a:t>
            </a:r>
            <a:r>
              <a:rPr lang="cs-CZ" dirty="0" smtClean="0">
                <a:latin typeface="Book Antiqua" pitchFamily="18" charset="0"/>
              </a:rPr>
              <a:t>Matematika </a:t>
            </a:r>
            <a:r>
              <a:rPr lang="cs-CZ" dirty="0">
                <a:latin typeface="Book Antiqua" pitchFamily="18" charset="0"/>
              </a:rPr>
              <a:t>a její aplikace </a:t>
            </a:r>
          </a:p>
          <a:p>
            <a:r>
              <a:rPr lang="cs-CZ" dirty="0">
                <a:latin typeface="Book Antiqua" pitchFamily="18" charset="0"/>
              </a:rPr>
              <a:t>Tematická oblast:		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Grafy a diagramy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Vzdělávací </a:t>
            </a:r>
            <a:r>
              <a:rPr lang="cs-CZ" dirty="0">
                <a:latin typeface="Book Antiqua" pitchFamily="18" charset="0"/>
              </a:rPr>
              <a:t>obor:		Matematika</a:t>
            </a:r>
            <a:r>
              <a:rPr lang="cs-CZ" b="1" dirty="0">
                <a:latin typeface="Book Antiqua" pitchFamily="18" charset="0"/>
              </a:rPr>
              <a:t>		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Téma:		</a:t>
            </a:r>
            <a:r>
              <a:rPr lang="cs-CZ" dirty="0" smtClean="0">
                <a:latin typeface="Book Antiqua" pitchFamily="18" charset="0"/>
              </a:rPr>
              <a:t>	</a:t>
            </a:r>
            <a:r>
              <a:rPr lang="cs-CZ" b="1" dirty="0" smtClean="0">
                <a:solidFill>
                  <a:srgbClr val="000000"/>
                </a:solidFill>
                <a:latin typeface="Book Antiqua" pitchFamily="18" charset="0"/>
              </a:rPr>
              <a:t>Čtení v grafech a diagramech</a:t>
            </a:r>
            <a:endParaRPr lang="cs-CZ" b="1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		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sz="1000" dirty="0" smtClean="0">
                <a:solidFill>
                  <a:srgbClr val="000000"/>
                </a:solidFill>
                <a:latin typeface="Arial - 16"/>
              </a:rPr>
              <a:t>	</a:t>
            </a:r>
            <a:endParaRPr lang="cs-CZ" sz="1000" dirty="0">
              <a:solidFill>
                <a:srgbClr val="000000"/>
              </a:solidFill>
              <a:latin typeface="Arial - 16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3103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298" y="1268760"/>
            <a:ext cx="90730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latin typeface="Book Antiqua" pitchFamily="18" charset="0"/>
              </a:rPr>
              <a:t>Podrobnější </a:t>
            </a:r>
            <a:r>
              <a:rPr lang="cs-CZ" sz="1400" b="1" dirty="0">
                <a:latin typeface="Book Antiqua" pitchFamily="18" charset="0"/>
              </a:rPr>
              <a:t>popis, co je cílem a obsahem</a:t>
            </a:r>
            <a:r>
              <a:rPr lang="cs-CZ" sz="1400" b="1" dirty="0" smtClean="0">
                <a:latin typeface="Book Antiqua" pitchFamily="18" charset="0"/>
              </a:rPr>
              <a:t>:</a:t>
            </a:r>
          </a:p>
          <a:p>
            <a:r>
              <a:rPr lang="cs-CZ" sz="1400" dirty="0" smtClean="0">
                <a:latin typeface="Book Antiqua" pitchFamily="18" charset="0"/>
              </a:rPr>
              <a:t>	Znalost grafů a diagramů</a:t>
            </a:r>
          </a:p>
          <a:p>
            <a:r>
              <a:rPr lang="cs-CZ" sz="1400" b="1" dirty="0" smtClean="0">
                <a:latin typeface="Book Antiqua" pitchFamily="18" charset="0"/>
              </a:rPr>
              <a:t>Konkrétně</a:t>
            </a:r>
            <a:r>
              <a:rPr lang="cs-CZ" sz="1400" b="1" dirty="0">
                <a:latin typeface="Book Antiqua" pitchFamily="18" charset="0"/>
              </a:rPr>
              <a:t>:	</a:t>
            </a:r>
            <a:endParaRPr lang="cs-CZ" sz="1400" dirty="0" smtClean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Naučit se interpretovat informace vyjádřené v grafech a diagramech</a:t>
            </a:r>
          </a:p>
          <a:p>
            <a:r>
              <a:rPr lang="cs-CZ" sz="1400" b="1" dirty="0" smtClean="0">
                <a:latin typeface="Book Antiqua" pitchFamily="18" charset="0"/>
              </a:rPr>
              <a:t>Způsob </a:t>
            </a:r>
            <a:r>
              <a:rPr lang="cs-CZ" sz="1400" b="1" dirty="0">
                <a:latin typeface="Book Antiqua" pitchFamily="18" charset="0"/>
              </a:rPr>
              <a:t>využití:	</a:t>
            </a:r>
            <a:endParaRPr lang="cs-CZ" sz="1400" b="1" dirty="0" smtClean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Vyučující zopakuje se žáky vědomosti o soustavě souřadnic</a:t>
            </a:r>
          </a:p>
          <a:p>
            <a:r>
              <a:rPr lang="cs-CZ" sz="1400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Připomene význam grafů, seznámí žáky se způsobem jejich vytváření</a:t>
            </a:r>
          </a:p>
          <a:p>
            <a:r>
              <a:rPr lang="cs-CZ" sz="1400" dirty="0" smtClean="0">
                <a:latin typeface="Book Antiqua" pitchFamily="18" charset="0"/>
              </a:rPr>
              <a:t>  	Následně  předvede žákům způsob čtení informací z konkrétního grafu</a:t>
            </a:r>
          </a:p>
          <a:p>
            <a:r>
              <a:rPr lang="cs-CZ" sz="1400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Poté </a:t>
            </a:r>
            <a:r>
              <a:rPr lang="cs-CZ" sz="1400" b="1" dirty="0" smtClean="0">
                <a:latin typeface="Book Antiqua" pitchFamily="18" charset="0"/>
              </a:rPr>
              <a:t>ž</a:t>
            </a:r>
            <a:r>
              <a:rPr lang="cs-CZ" sz="1400" dirty="0" smtClean="0">
                <a:latin typeface="Book Antiqua" pitchFamily="18" charset="0"/>
              </a:rPr>
              <a:t>áci </a:t>
            </a:r>
            <a:r>
              <a:rPr lang="cs-CZ" sz="1400" dirty="0">
                <a:latin typeface="Book Antiqua" pitchFamily="18" charset="0"/>
              </a:rPr>
              <a:t>obdrží zadání </a:t>
            </a:r>
            <a:r>
              <a:rPr lang="cs-CZ" sz="1400" dirty="0" smtClean="0">
                <a:latin typeface="Book Antiqua" pitchFamily="18" charset="0"/>
              </a:rPr>
              <a:t>dalších podobných příkladů a společně nebo samostatně je řeší.</a:t>
            </a:r>
          </a:p>
          <a:p>
            <a:r>
              <a:rPr lang="cs-CZ" sz="1400" dirty="0" smtClean="0">
                <a:latin typeface="Book Antiqua" pitchFamily="18" charset="0"/>
              </a:rPr>
              <a:t>	Správné </a:t>
            </a:r>
            <a:r>
              <a:rPr lang="cs-CZ" sz="1400" dirty="0">
                <a:latin typeface="Book Antiqua" pitchFamily="18" charset="0"/>
              </a:rPr>
              <a:t>řešení lze </a:t>
            </a:r>
            <a:r>
              <a:rPr lang="cs-CZ" sz="1400" dirty="0" smtClean="0">
                <a:latin typeface="Book Antiqua" pitchFamily="18" charset="0"/>
              </a:rPr>
              <a:t>poté vysvětlit </a:t>
            </a:r>
            <a:r>
              <a:rPr lang="cs-CZ" sz="1400" dirty="0">
                <a:latin typeface="Book Antiqua" pitchFamily="18" charset="0"/>
              </a:rPr>
              <a:t>za využití interaktivní </a:t>
            </a:r>
            <a:r>
              <a:rPr lang="cs-CZ" sz="1400" dirty="0" smtClean="0">
                <a:latin typeface="Book Antiqua" pitchFamily="18" charset="0"/>
              </a:rPr>
              <a:t>tabule nebo projektoru.</a:t>
            </a:r>
          </a:p>
          <a:p>
            <a:r>
              <a:rPr lang="cs-CZ" sz="1400" b="1" dirty="0" smtClean="0">
                <a:latin typeface="Book Antiqua" pitchFamily="18" charset="0"/>
              </a:rPr>
              <a:t>Čas:</a:t>
            </a:r>
            <a:r>
              <a:rPr lang="cs-CZ" sz="1400" dirty="0" smtClean="0">
                <a:latin typeface="Book Antiqua" pitchFamily="18" charset="0"/>
              </a:rPr>
              <a:t>	Vyučovací hodina nebo i hodiny (lze upravit dle vyspělosti žáků)</a:t>
            </a:r>
            <a:endParaRPr lang="cs-CZ" sz="1400" dirty="0">
              <a:latin typeface="Book Antiqua" pitchFamily="18" charset="0"/>
            </a:endParaRPr>
          </a:p>
          <a:p>
            <a:endParaRPr lang="cs-CZ" sz="1400" b="1" dirty="0" smtClean="0">
              <a:latin typeface="Book Antiqua" pitchFamily="18" charset="0"/>
            </a:endParaRPr>
          </a:p>
          <a:p>
            <a:r>
              <a:rPr lang="cs-CZ" sz="1400" b="1" dirty="0" smtClean="0">
                <a:latin typeface="Book Antiqua" pitchFamily="18" charset="0"/>
              </a:rPr>
              <a:t>Očekávané </a:t>
            </a:r>
            <a:r>
              <a:rPr lang="cs-CZ" sz="1400" b="1" dirty="0">
                <a:latin typeface="Book Antiqua" pitchFamily="18" charset="0"/>
              </a:rPr>
              <a:t>výstupy:</a:t>
            </a:r>
            <a:endParaRPr lang="cs-CZ" sz="1400" dirty="0">
              <a:latin typeface="Book Antiqua" pitchFamily="18" charset="0"/>
            </a:endParaRPr>
          </a:p>
          <a:p>
            <a:r>
              <a:rPr lang="cs-CZ" sz="1400" dirty="0" smtClean="0">
                <a:latin typeface="Book Antiqua" pitchFamily="18" charset="0"/>
              </a:rPr>
              <a:t>	Žáci jsou schopni získávat informace zprostředkované pomocí grafů</a:t>
            </a:r>
          </a:p>
          <a:p>
            <a:endParaRPr lang="cs-CZ" sz="1400" dirty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Druh výukového zdroje:</a:t>
            </a:r>
            <a:endParaRPr lang="cs-CZ" sz="1400" dirty="0">
              <a:latin typeface="Book Antiqua" pitchFamily="18" charset="0"/>
            </a:endParaRPr>
          </a:p>
          <a:p>
            <a:r>
              <a:rPr lang="cs-CZ" sz="1400" dirty="0" smtClean="0">
                <a:latin typeface="Book Antiqua" pitchFamily="18" charset="0"/>
              </a:rPr>
              <a:t>	Výukový </a:t>
            </a:r>
            <a:r>
              <a:rPr lang="cs-CZ" sz="1400" dirty="0">
                <a:latin typeface="Book Antiqua" pitchFamily="18" charset="0"/>
              </a:rPr>
              <a:t>software a interaktivní tabule</a:t>
            </a:r>
          </a:p>
          <a:p>
            <a:r>
              <a:rPr lang="cs-CZ" sz="1400" b="1" dirty="0">
                <a:latin typeface="Book Antiqua" pitchFamily="18" charset="0"/>
              </a:rPr>
              <a:t>Klíčová slova:</a:t>
            </a:r>
            <a:endParaRPr lang="cs-CZ" sz="1400" dirty="0"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	graf, soustava souřadnic, data</a:t>
            </a:r>
            <a:endParaRPr lang="cs-CZ" dirty="0">
              <a:latin typeface="Book Antiqua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75856" y="404664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>
                <a:latin typeface="Book Antiqua" pitchFamily="18" charset="0"/>
              </a:rPr>
              <a:t>ANOTACE</a:t>
            </a:r>
            <a:r>
              <a:rPr lang="cs-CZ" b="1" dirty="0"/>
              <a:t>	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8409" y="6021288"/>
            <a:ext cx="88667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Book Antiqua" pitchFamily="18" charset="0"/>
              </a:rPr>
              <a:t>Škola:	</a:t>
            </a:r>
            <a:endParaRPr lang="cs-CZ" dirty="0">
              <a:latin typeface="Book Antiqua" pitchFamily="18" charset="0"/>
            </a:endParaRPr>
          </a:p>
          <a:p>
            <a:r>
              <a:rPr lang="cs-CZ" b="1" dirty="0">
                <a:latin typeface="Book Antiqua" pitchFamily="18" charset="0"/>
              </a:rPr>
              <a:t>Základní škola Brno, Tuháčkova 25, příspěvková organizace </a:t>
            </a:r>
            <a:endParaRPr lang="cs-CZ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9760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b="1" dirty="0" smtClean="0">
                <a:latin typeface="Bookman Old Style" pitchFamily="18" charset="0"/>
              </a:rPr>
              <a:t>Graf</a:t>
            </a:r>
            <a:endParaRPr lang="cs-CZ" sz="7200" b="1" dirty="0">
              <a:latin typeface="Bookman Old Style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03648" y="2060848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Bookman Old Style" pitchFamily="18" charset="0"/>
              </a:rPr>
              <a:t>Slovní úlohy</a:t>
            </a:r>
          </a:p>
          <a:p>
            <a:r>
              <a:rPr lang="cs-CZ" sz="1600" dirty="0" smtClean="0">
                <a:solidFill>
                  <a:schemeClr val="tx1"/>
                </a:solidFill>
                <a:latin typeface="Bookman Old Style" pitchFamily="18" charset="0"/>
              </a:rPr>
              <a:t>Vzorové řešení + příklady k řešení</a:t>
            </a:r>
            <a:endParaRPr lang="cs-CZ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="" xmlns:p14="http://schemas.microsoft.com/office/powerpoint/2010/main" val="2411443815"/>
              </p:ext>
            </p:extLst>
          </p:nvPr>
        </p:nvGraphicFramePr>
        <p:xfrm>
          <a:off x="2195736" y="3284984"/>
          <a:ext cx="4704184" cy="3328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ookman Old Style" pitchFamily="18" charset="0"/>
              </a:rPr>
              <a:t>Co je to GRAF?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sz="2600" b="1" dirty="0" smtClean="0">
                <a:latin typeface="Bookman Old Style" pitchFamily="18" charset="0"/>
              </a:rPr>
              <a:t>Grafy</a:t>
            </a:r>
            <a:r>
              <a:rPr lang="cs-CZ" sz="2600" dirty="0" smtClean="0">
                <a:latin typeface="Bookman Old Style" pitchFamily="18" charset="0"/>
              </a:rPr>
              <a:t> jsou matematické objekty popisující různé úlohy z reálného života pomocí bodů (tzv. </a:t>
            </a:r>
            <a:r>
              <a:rPr lang="cs-CZ" sz="2600" b="1" dirty="0" smtClean="0">
                <a:latin typeface="Bookman Old Style" pitchFamily="18" charset="0"/>
              </a:rPr>
              <a:t>vrcholů</a:t>
            </a:r>
            <a:r>
              <a:rPr lang="cs-CZ" sz="2600" dirty="0" smtClean="0">
                <a:latin typeface="Bookman Old Style" pitchFamily="18" charset="0"/>
              </a:rPr>
              <a:t>), které jsou pospojovány tzv. </a:t>
            </a:r>
            <a:r>
              <a:rPr lang="cs-CZ" sz="2600" b="1" dirty="0" smtClean="0">
                <a:latin typeface="Bookman Old Style" pitchFamily="18" charset="0"/>
              </a:rPr>
              <a:t>hranami</a:t>
            </a:r>
            <a:r>
              <a:rPr lang="cs-CZ" sz="2600" dirty="0" smtClean="0">
                <a:latin typeface="Bookman Old Style" pitchFamily="18" charset="0"/>
              </a:rPr>
              <a:t>. (viz.obr.1) </a:t>
            </a:r>
          </a:p>
          <a:p>
            <a:pPr>
              <a:buNone/>
            </a:pPr>
            <a:r>
              <a:rPr lang="cs-CZ" dirty="0" smtClean="0">
                <a:latin typeface="Bookman Old Style" pitchFamily="18" charset="0"/>
              </a:rPr>
              <a:t> </a:t>
            </a:r>
          </a:p>
          <a:p>
            <a:pPr>
              <a:buNone/>
            </a:pPr>
            <a:r>
              <a:rPr lang="cs-CZ" dirty="0" smtClean="0">
                <a:latin typeface="Bookman Old Style" pitchFamily="18" charset="0"/>
              </a:rPr>
              <a:t>	Pro naše potřeby bude lepší si pamatovat jen to, že graf znázorňuje vztah dvou nebo více veličin.(růst ceny benzínu v čase, množství srážek v jednotlivých měsících, sledovanost pořadů v určitém čase na různých kanálech...) </a:t>
            </a:r>
          </a:p>
          <a:p>
            <a:pPr>
              <a:buNone/>
            </a:pPr>
            <a:r>
              <a:rPr lang="cs-CZ" dirty="0" smtClean="0">
                <a:latin typeface="Bookman Old Style" pitchFamily="18" charset="0"/>
              </a:rPr>
              <a:t>	</a:t>
            </a:r>
          </a:p>
          <a:p>
            <a:pPr>
              <a:buNone/>
            </a:pPr>
            <a:r>
              <a:rPr lang="cs-CZ" dirty="0" smtClean="0">
                <a:latin typeface="Bookman Old Style" pitchFamily="18" charset="0"/>
              </a:rPr>
              <a:t>	Naučme se v takových grafech číst, abychom nebyli jen nechápavými diváky bez vlastního názoru na věc.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2285992"/>
            <a:ext cx="20288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Vzorový příklad č.1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14678" y="980728"/>
            <a:ext cx="5338450" cy="1428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Calisto MT" pitchFamily="18" charset="0"/>
              </a:rPr>
              <a:t>	</a:t>
            </a:r>
            <a:endParaRPr lang="cs-CZ" sz="2600" dirty="0">
              <a:latin typeface="Bookman Old Style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86116" y="2357430"/>
            <a:ext cx="5514956" cy="4214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Řešení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Na</a:t>
            </a:r>
            <a:r>
              <a:rPr kumimoji="0" lang="cs-CZ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vodorovné lince jsou měsíce, na svislé teplota(levá stupnice) a srážky (pravá stupnice)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latin typeface="Bookman Old Style" pitchFamily="18" charset="0"/>
                <a:ea typeface="+mj-ea"/>
                <a:cs typeface="+mj-cs"/>
              </a:rPr>
              <a:t>Nejteplejší</a:t>
            </a:r>
            <a:r>
              <a:rPr lang="cs-CZ" sz="2000" b="1" dirty="0" smtClean="0">
                <a:latin typeface="Bookman Old Style" pitchFamily="18" charset="0"/>
                <a:ea typeface="+mj-ea"/>
                <a:cs typeface="+mj-cs"/>
              </a:rPr>
              <a:t> měsíc</a:t>
            </a:r>
            <a:r>
              <a:rPr lang="cs-CZ" sz="2000" dirty="0" smtClean="0">
                <a:latin typeface="Bookman Old Style" pitchFamily="18" charset="0"/>
                <a:ea typeface="+mj-ea"/>
                <a:cs typeface="+mj-cs"/>
              </a:rPr>
              <a:t>...VII(červenec)...16°C</a:t>
            </a:r>
          </a:p>
          <a:p>
            <a:pPr>
              <a:spcBef>
                <a:spcPct val="0"/>
              </a:spcBef>
              <a:defRPr/>
            </a:pPr>
            <a:r>
              <a:rPr lang="cs-CZ" sz="2000" b="1" dirty="0" smtClean="0">
                <a:latin typeface="Bookman Old Style" pitchFamily="18" charset="0"/>
              </a:rPr>
              <a:t>Nejchladnější měsíc</a:t>
            </a:r>
            <a:r>
              <a:rPr lang="cs-CZ" sz="2000" dirty="0" smtClean="0">
                <a:latin typeface="Bookman Old Style" pitchFamily="18" charset="0"/>
              </a:rPr>
              <a:t>... I(leden)...-48°C</a:t>
            </a:r>
          </a:p>
          <a:p>
            <a:pPr>
              <a:spcBef>
                <a:spcPct val="0"/>
              </a:spcBef>
              <a:defRPr/>
            </a:pPr>
            <a:endParaRPr lang="cs-CZ" sz="2000" dirty="0" smtClean="0">
              <a:latin typeface="Bookman Old Style" pitchFamily="18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000" b="1" dirty="0" smtClean="0">
                <a:latin typeface="Bookman Old Style" pitchFamily="18" charset="0"/>
              </a:rPr>
              <a:t>Nejvíce srážek</a:t>
            </a:r>
            <a:r>
              <a:rPr lang="cs-CZ" sz="2000" dirty="0" smtClean="0">
                <a:latin typeface="Bookman Old Style" pitchFamily="18" charset="0"/>
              </a:rPr>
              <a:t>...VII(červenec)...36 mm</a:t>
            </a:r>
          </a:p>
          <a:p>
            <a:pPr>
              <a:spcBef>
                <a:spcPct val="0"/>
              </a:spcBef>
              <a:defRPr/>
            </a:pPr>
            <a:r>
              <a:rPr lang="cs-CZ" sz="2000" b="1" dirty="0" smtClean="0">
                <a:latin typeface="Bookman Old Style" pitchFamily="18" charset="0"/>
              </a:rPr>
              <a:t>Nejméně srážek</a:t>
            </a:r>
            <a:r>
              <a:rPr lang="cs-CZ" sz="2000" dirty="0" smtClean="0">
                <a:latin typeface="Bookman Old Style" pitchFamily="18" charset="0"/>
              </a:rPr>
              <a:t>...II až V...asi 5 mm</a:t>
            </a:r>
          </a:p>
          <a:p>
            <a:pPr>
              <a:spcBef>
                <a:spcPct val="0"/>
              </a:spcBef>
              <a:defRPr/>
            </a:pPr>
            <a:endParaRPr lang="cs-CZ" sz="2000" dirty="0" smtClean="0">
              <a:latin typeface="Bookman Old Style" pitchFamily="18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Bookman Old Style" pitchFamily="18" charset="0"/>
              </a:rPr>
              <a:t>jedná se o </a:t>
            </a:r>
            <a:r>
              <a:rPr lang="cs-CZ" sz="2000" dirty="0" err="1" smtClean="0">
                <a:latin typeface="Bookman Old Style" pitchFamily="18" charset="0"/>
              </a:rPr>
              <a:t>Verchojansk</a:t>
            </a:r>
            <a:r>
              <a:rPr lang="cs-CZ" sz="2000" dirty="0" smtClean="0">
                <a:latin typeface="Bookman Old Style" pitchFamily="18" charset="0"/>
              </a:rPr>
              <a:t> na Sibiři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pic>
        <p:nvPicPr>
          <p:cNvPr id="7170" name="Picture 2" descr="http://www.zatlanka.cz/vyukove-materialy/zemepis/obrazky/klimadiagram_7_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2619375" cy="4762500"/>
          </a:xfrm>
          <a:prstGeom prst="rect">
            <a:avLst/>
          </a:prstGeom>
          <a:noFill/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3286116" y="1000108"/>
            <a:ext cx="5514956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Z klimadiagramu urči v kterém měsíci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v roce je na daném místě nejvíce a kdy nejméně srážek. Kdy je největší teplo a kdy největší zima. Jaká je zde nejnižší teplota. Poznáš, kde na Zemi je místo s takovými klimatickými podmínkami?</a:t>
            </a: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28596" y="6061092"/>
            <a:ext cx="2643206" cy="439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obrázek 2:</a:t>
            </a:r>
            <a:r>
              <a:rPr kumimoji="0" lang="cs-CZ" sz="44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klimadiagram</a:t>
            </a:r>
            <a:endParaRPr kumimoji="0" lang="cs-CZ" sz="4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1214414" y="1000108"/>
            <a:ext cx="6357982" cy="3357586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Příklad </a:t>
            </a:r>
            <a:r>
              <a:rPr lang="cs-CZ" b="1" dirty="0" smtClean="0">
                <a:latin typeface="Bookman Old Style" pitchFamily="18" charset="0"/>
              </a:rPr>
              <a:t>č.2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28596" y="4786322"/>
            <a:ext cx="8229600" cy="1857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sto MT" pitchFamily="18" charset="0"/>
                <a:ea typeface="+mn-ea"/>
                <a:cs typeface="+mn-cs"/>
              </a:rPr>
              <a:t>	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Z grafu vyčti. Za kolik Kč šlo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 koupit Euro nebo Dolar v lednu 2012? V kterém ročním období byly cizí měny nejdražší? Zkus zdůvodnit. Vypočítej, jaký je kurz mezi Eurem a Dolarem.</a:t>
            </a:r>
            <a:endParaRPr kumimoji="0" lang="cs-CZ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5124" name="Picture 4" descr="Graf euro a americký dol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000108"/>
            <a:ext cx="6381750" cy="333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4071942"/>
            <a:ext cx="8229600" cy="2054221"/>
          </a:xfrm>
        </p:spPr>
        <p:txBody>
          <a:bodyPr/>
          <a:lstStyle/>
          <a:p>
            <a:r>
              <a:rPr lang="cs-CZ" dirty="0" smtClean="0"/>
              <a:t>Z grafu sledovanosti zjisti, které stanice byly v daném období nejvíce sledované. Víš, jakým způsobem je sledovanost zjišťována?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 smtClean="0">
                <a:latin typeface="Bookman Old Style" pitchFamily="18" charset="0"/>
              </a:rPr>
              <a:t>Příklad </a:t>
            </a:r>
            <a:r>
              <a:rPr lang="cs-CZ" b="1" dirty="0" smtClean="0">
                <a:latin typeface="Bookman Old Style" pitchFamily="18" charset="0"/>
              </a:rPr>
              <a:t>č.3</a:t>
            </a:r>
            <a:r>
              <a:rPr lang="cs-CZ" b="1" dirty="0" smtClean="0">
                <a:latin typeface="Bookman Old Style" pitchFamily="18" charset="0"/>
              </a:rPr>
              <a:t/>
            </a:r>
            <a:br>
              <a:rPr lang="cs-CZ" b="1" dirty="0" smtClean="0">
                <a:latin typeface="Bookman Old Style" pitchFamily="18" charset="0"/>
              </a:rPr>
            </a:br>
            <a:endParaRPr lang="cs-CZ" dirty="0"/>
          </a:p>
        </p:txBody>
      </p:sp>
      <p:pic>
        <p:nvPicPr>
          <p:cNvPr id="4098" name="Picture 2" descr="graf_T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000108"/>
            <a:ext cx="4562475" cy="2752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ookman Old Style" pitchFamily="18" charset="0"/>
              </a:rPr>
              <a:t>Příklad </a:t>
            </a:r>
            <a:r>
              <a:rPr lang="cs-CZ" b="1" dirty="0" smtClean="0">
                <a:latin typeface="Bookman Old Style" pitchFamily="18" charset="0"/>
              </a:rPr>
              <a:t>č.4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143380"/>
            <a:ext cx="8229600" cy="1982783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None/>
            </a:pPr>
            <a:r>
              <a:rPr lang="cs-CZ" dirty="0" smtClean="0">
                <a:latin typeface="Bookman Old Style" pitchFamily="18" charset="0"/>
              </a:rPr>
              <a:t>	Z grafu vývoje českého státního dluhu zjisti, kolikrát se zvětšil dluh od roku 1995 do roku 2011. Vypočítej, kolik v průměru dlužil každý občan ČR v roce 1995 a kolik v roce 2011. O kolik miliard vzrostl státní dluh </a:t>
            </a:r>
            <a:r>
              <a:rPr lang="cs-CZ" smtClean="0">
                <a:latin typeface="Bookman Old Style" pitchFamily="18" charset="0"/>
              </a:rPr>
              <a:t>od roku 2010 do roku 2011.</a:t>
            </a:r>
            <a:endParaRPr lang="cs-CZ" dirty="0">
              <a:latin typeface="Bookman Old Style" pitchFamily="18" charset="0"/>
            </a:endParaRPr>
          </a:p>
        </p:txBody>
      </p:sp>
      <p:pic>
        <p:nvPicPr>
          <p:cNvPr id="3074" name="Picture 2" descr="http://www.euroekonom.cz/foto-vzhled/graf-modr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-136525"/>
            <a:ext cx="142875" cy="0"/>
          </a:xfrm>
          <a:prstGeom prst="rect">
            <a:avLst/>
          </a:prstGeom>
          <a:noFill/>
        </p:spPr>
      </p:pic>
      <p:pic>
        <p:nvPicPr>
          <p:cNvPr id="3078" name="Picture 6" descr="http://www.umlaufoviny.com/www/res_publica/reportaze/statni-dluh/Vyvoj-statniho-dluhu-1995-2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142984"/>
            <a:ext cx="5786478" cy="2685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obrázek 1:	</a:t>
            </a:r>
            <a:r>
              <a:rPr lang="cs-CZ" sz="2000" dirty="0" smtClean="0">
                <a:hlinkClick r:id="rId2"/>
              </a:rPr>
              <a:t>http://teorie-grafu.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img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uvod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priklady</a:t>
            </a:r>
            <a:r>
              <a:rPr lang="cs-CZ" sz="2000" dirty="0" smtClean="0">
                <a:hlinkClick r:id="rId2"/>
              </a:rPr>
              <a:t>_grafu.</a:t>
            </a:r>
            <a:r>
              <a:rPr lang="cs-CZ" sz="2000" dirty="0" err="1" smtClean="0">
                <a:hlinkClick r:id="rId2"/>
              </a:rPr>
              <a:t>png</a:t>
            </a:r>
            <a:endParaRPr lang="cs-CZ" sz="2000" dirty="0" smtClean="0"/>
          </a:p>
          <a:p>
            <a:r>
              <a:rPr lang="cs-CZ" sz="2000" dirty="0" smtClean="0"/>
              <a:t>obrázek 2:	</a:t>
            </a: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zatlanka.cz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vyukove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materialy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zemepis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obrazky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klimadiagram</a:t>
            </a:r>
            <a:r>
              <a:rPr lang="cs-CZ" sz="2000" dirty="0" smtClean="0">
                <a:hlinkClick r:id="rId3"/>
              </a:rPr>
              <a:t>_7_v.</a:t>
            </a:r>
            <a:r>
              <a:rPr lang="cs-CZ" sz="2000" dirty="0" err="1" smtClean="0">
                <a:hlinkClick r:id="rId3"/>
              </a:rPr>
              <a:t>jpg</a:t>
            </a:r>
            <a:endParaRPr lang="cs-CZ" sz="2000" dirty="0" smtClean="0"/>
          </a:p>
          <a:p>
            <a:r>
              <a:rPr lang="cs-CZ" sz="2000" dirty="0" smtClean="0"/>
              <a:t>obrázek 3-kurzy měn</a:t>
            </a:r>
            <a:r>
              <a:rPr lang="cs-CZ" sz="2000" dirty="0" smtClean="0"/>
              <a:t>:		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 smtClean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graf.kurzy.</a:t>
            </a:r>
            <a:r>
              <a:rPr lang="cs-CZ" sz="2000" dirty="0" err="1" smtClean="0">
                <a:hlinkClick r:id="rId4"/>
              </a:rPr>
              <a:t>cz</a:t>
            </a:r>
            <a:r>
              <a:rPr lang="cs-CZ" sz="2000" dirty="0" smtClean="0">
                <a:hlinkClick r:id="rId4"/>
              </a:rPr>
              <a:t>/graf-kurzu-</a:t>
            </a:r>
            <a:r>
              <a:rPr lang="cs-CZ" sz="2000" dirty="0" err="1" smtClean="0">
                <a:hlinkClick r:id="rId4"/>
              </a:rPr>
              <a:t>men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years</a:t>
            </a:r>
            <a:r>
              <a:rPr lang="cs-CZ" sz="2000" dirty="0" smtClean="0">
                <a:hlinkClick r:id="rId4"/>
              </a:rPr>
              <a:t>_2curr.php?c=6&amp;</a:t>
            </a:r>
            <a:r>
              <a:rPr lang="cs-CZ" sz="2000" dirty="0" err="1" smtClean="0">
                <a:hlinkClick r:id="rId4"/>
              </a:rPr>
              <a:t>oddate</a:t>
            </a:r>
            <a:r>
              <a:rPr lang="cs-CZ" sz="2000" dirty="0" smtClean="0">
                <a:hlinkClick r:id="rId4"/>
              </a:rPr>
              <a:t>=13.2.2012&amp;</a:t>
            </a:r>
            <a:r>
              <a:rPr lang="cs-CZ" sz="2000" dirty="0" err="1" smtClean="0">
                <a:hlinkClick r:id="rId4"/>
              </a:rPr>
              <a:t>dodate</a:t>
            </a:r>
            <a:r>
              <a:rPr lang="cs-CZ" sz="2000" dirty="0" smtClean="0">
                <a:hlinkClick r:id="rId4"/>
              </a:rPr>
              <a:t>=12.2.2013&amp;mena1=EUR&amp;mena2=USD&amp;W=670</a:t>
            </a:r>
            <a:endParaRPr lang="cs-CZ" sz="2000" dirty="0" smtClean="0"/>
          </a:p>
          <a:p>
            <a:r>
              <a:rPr lang="cs-CZ" sz="2000" dirty="0" smtClean="0"/>
              <a:t>obrázek 4-sledovanost </a:t>
            </a:r>
            <a:r>
              <a:rPr lang="cs-CZ" sz="2000" dirty="0" err="1" smtClean="0"/>
              <a:t>Tv</a:t>
            </a:r>
            <a:r>
              <a:rPr lang="cs-CZ" sz="2000" dirty="0" smtClean="0"/>
              <a:t>:	</a:t>
            </a:r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mediaguru.cz</a:t>
            </a:r>
            <a:r>
              <a:rPr lang="cs-CZ" sz="2000" dirty="0" smtClean="0">
                <a:hlinkClick r:id="rId5"/>
              </a:rPr>
              <a:t>/2011/06/</a:t>
            </a:r>
            <a:r>
              <a:rPr lang="cs-CZ" sz="2000" dirty="0" err="1" smtClean="0">
                <a:hlinkClick r:id="rId5"/>
              </a:rPr>
              <a:t>sportovni</a:t>
            </a:r>
            <a:r>
              <a:rPr lang="cs-CZ" sz="2000" dirty="0" smtClean="0">
                <a:hlinkClick r:id="rId5"/>
              </a:rPr>
              <a:t>-ct4-</a:t>
            </a:r>
            <a:r>
              <a:rPr lang="cs-CZ" sz="2000" dirty="0" err="1" smtClean="0">
                <a:hlinkClick r:id="rId5"/>
              </a:rPr>
              <a:t>vyletl</a:t>
            </a:r>
            <a:r>
              <a:rPr lang="cs-CZ" sz="2000" dirty="0" smtClean="0">
                <a:hlinkClick r:id="rId5"/>
              </a:rPr>
              <a:t>-v-</a:t>
            </a:r>
            <a:r>
              <a:rPr lang="cs-CZ" sz="2000" dirty="0" err="1" smtClean="0">
                <a:hlinkClick r:id="rId5"/>
              </a:rPr>
              <a:t>kvetnove</a:t>
            </a:r>
            <a:r>
              <a:rPr lang="cs-CZ" sz="2000" dirty="0" smtClean="0">
                <a:hlinkClick r:id="rId5"/>
              </a:rPr>
              <a:t>-sledovanosti/ct4</a:t>
            </a:r>
            <a:r>
              <a:rPr lang="cs-CZ" sz="2000" dirty="0" smtClean="0">
                <a:hlinkClick r:id="rId5"/>
              </a:rPr>
              <a:t>/</a:t>
            </a:r>
            <a:endParaRPr lang="cs-CZ" sz="2000" dirty="0" smtClean="0"/>
          </a:p>
          <a:p>
            <a:r>
              <a:rPr lang="cs-CZ" sz="2000" dirty="0" smtClean="0"/>
              <a:t>obrázek 5- </a:t>
            </a:r>
            <a:r>
              <a:rPr lang="cs-CZ" sz="2000" dirty="0" smtClean="0"/>
              <a:t>státní dluh ČR:	 </a:t>
            </a:r>
            <a:r>
              <a:rPr lang="cs-CZ" sz="2000" dirty="0" smtClean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</a:t>
            </a:r>
            <a:r>
              <a:rPr lang="cs-CZ" sz="2000" dirty="0" err="1" smtClean="0">
                <a:hlinkClick r:id="rId6"/>
              </a:rPr>
              <a:t>umlaufoviny.com</a:t>
            </a:r>
            <a:r>
              <a:rPr lang="cs-CZ" sz="2000" dirty="0" smtClean="0">
                <a:hlinkClick r:id="rId6"/>
              </a:rPr>
              <a:t>/www/res_publica/</a:t>
            </a:r>
            <a:r>
              <a:rPr lang="cs-CZ" sz="2000" dirty="0" err="1" smtClean="0">
                <a:hlinkClick r:id="rId6"/>
              </a:rPr>
              <a:t>reportaze</a:t>
            </a:r>
            <a:r>
              <a:rPr lang="cs-CZ" sz="2000" dirty="0" smtClean="0">
                <a:hlinkClick r:id="rId6"/>
              </a:rPr>
              <a:t>/statni-dluh/</a:t>
            </a:r>
            <a:r>
              <a:rPr lang="cs-CZ" sz="2000" dirty="0" err="1" smtClean="0">
                <a:hlinkClick r:id="rId6"/>
              </a:rPr>
              <a:t>Vyvoj</a:t>
            </a:r>
            <a:r>
              <a:rPr lang="cs-CZ" sz="2000" dirty="0" smtClean="0">
                <a:hlinkClick r:id="rId6"/>
              </a:rPr>
              <a:t>-</a:t>
            </a:r>
            <a:r>
              <a:rPr lang="cs-CZ" sz="2000" dirty="0" err="1" smtClean="0">
                <a:hlinkClick r:id="rId6"/>
              </a:rPr>
              <a:t>statniho</a:t>
            </a:r>
            <a:r>
              <a:rPr lang="cs-CZ" sz="2000" dirty="0" smtClean="0">
                <a:hlinkClick r:id="rId6"/>
              </a:rPr>
              <a:t>-dluhu-1995-2011.jpg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</TotalTime>
  <Words>183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Graf</vt:lpstr>
      <vt:lpstr>Co je to GRAF?</vt:lpstr>
      <vt:lpstr>Vzorový příklad č.1</vt:lpstr>
      <vt:lpstr>Příklad č.2</vt:lpstr>
      <vt:lpstr>Příklad č.3 </vt:lpstr>
      <vt:lpstr>Příklad č.4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Computer</dc:creator>
  <cp:lastModifiedBy>Computer</cp:lastModifiedBy>
  <cp:revision>43</cp:revision>
  <dcterms:created xsi:type="dcterms:W3CDTF">2012-06-11T15:25:58Z</dcterms:created>
  <dcterms:modified xsi:type="dcterms:W3CDTF">2013-02-13T09:05:05Z</dcterms:modified>
</cp:coreProperties>
</file>