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56" r:id="rId4"/>
    <p:sldId id="259" r:id="rId5"/>
    <p:sldId id="260" r:id="rId6"/>
    <p:sldId id="261" r:id="rId7"/>
    <p:sldId id="257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798" y="2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4zscheb.cz/elearning/matematika/celacisla1/vykl_soubory/Obr3.gi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=""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VY_32_INOVACE_08_02_03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20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29.10.2012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7.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Celá čísla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Slovní úlohy s celými čísly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Znalost celých čísel a její aplikace ve slovních úlohách</a:t>
            </a: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Naučit se řešit slovní úlohy ve kterých se vyskytují celá čísla s důrazem na finance</a:t>
            </a: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zopakuje se žáky vědomosti o celých číslech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Připomene postupy pro počítání s celými čísly</a:t>
            </a:r>
          </a:p>
          <a:p>
            <a:r>
              <a:rPr lang="cs-CZ" sz="1400" dirty="0" smtClean="0">
                <a:latin typeface="Book Antiqua" pitchFamily="18" charset="0"/>
              </a:rPr>
              <a:t>  	Následně  předvede vzorové řešení typické slovní úlohy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žáci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nebo i hodiny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vyřešit slovní úlohu s celými čísly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celá čísla, slovní úlohy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b="1" smtClean="0">
                <a:latin typeface="Bookman Old Style" pitchFamily="18" charset="0"/>
              </a:rPr>
              <a:t>Celá čísla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75656" y="364502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000232" y="1214422"/>
            <a:ext cx="4857784" cy="150019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Základní pojmy a vzorce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4686"/>
            <a:ext cx="8229600" cy="3429024"/>
          </a:xfrm>
        </p:spPr>
        <p:txBody>
          <a:bodyPr>
            <a:normAutofit fontScale="62500" lnSpcReduction="20000"/>
          </a:bodyPr>
          <a:lstStyle/>
          <a:p>
            <a:pPr algn="ctr">
              <a:buNone/>
            </a:pPr>
            <a:r>
              <a:rPr lang="cs-CZ" b="1" dirty="0" smtClean="0">
                <a:latin typeface="Bookman Old Style" pitchFamily="18" charset="0"/>
              </a:rPr>
              <a:t>Při sčítání (i odčítání):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1.	znaménko výsledku určuje číslo s 	větší absolutní hodnotou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2.	</a:t>
            </a:r>
            <a:r>
              <a:rPr lang="cs-CZ" b="1" u="sng" dirty="0" smtClean="0">
                <a:latin typeface="Bookman Old Style" pitchFamily="18" charset="0"/>
              </a:rPr>
              <a:t>s</a:t>
            </a:r>
            <a:r>
              <a:rPr lang="cs-CZ" dirty="0" smtClean="0">
                <a:latin typeface="Bookman Old Style" pitchFamily="18" charset="0"/>
              </a:rPr>
              <a:t>tejná znaménka..</a:t>
            </a:r>
            <a:r>
              <a:rPr lang="cs-CZ" b="1" u="sng" dirty="0" smtClean="0">
                <a:latin typeface="Bookman Old Style" pitchFamily="18" charset="0"/>
              </a:rPr>
              <a:t>s</a:t>
            </a:r>
            <a:r>
              <a:rPr lang="cs-CZ" dirty="0" smtClean="0">
                <a:latin typeface="Bookman Old Style" pitchFamily="18" charset="0"/>
              </a:rPr>
              <a:t>ečteme hodnoty 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b="1" u="sng" dirty="0" smtClean="0">
                <a:latin typeface="Bookman Old Style" pitchFamily="18" charset="0"/>
              </a:rPr>
              <a:t>o</a:t>
            </a:r>
            <a:r>
              <a:rPr lang="cs-CZ" dirty="0" smtClean="0">
                <a:latin typeface="Bookman Old Style" pitchFamily="18" charset="0"/>
              </a:rPr>
              <a:t>pačná znaménka..</a:t>
            </a:r>
            <a:r>
              <a:rPr lang="cs-CZ" b="1" u="sng" dirty="0" smtClean="0">
                <a:latin typeface="Bookman Old Style" pitchFamily="18" charset="0"/>
              </a:rPr>
              <a:t>o</a:t>
            </a:r>
            <a:r>
              <a:rPr lang="cs-CZ" dirty="0" smtClean="0">
                <a:latin typeface="Bookman Old Style" pitchFamily="18" charset="0"/>
              </a:rPr>
              <a:t>dečteme hodnoty</a:t>
            </a:r>
          </a:p>
          <a:p>
            <a:pPr>
              <a:buNone/>
            </a:pPr>
            <a:endParaRPr lang="cs-CZ" dirty="0" smtClean="0">
              <a:latin typeface="Bookman Old Style" pitchFamily="18" charset="0"/>
            </a:endParaRPr>
          </a:p>
          <a:p>
            <a:pPr algn="ctr">
              <a:buNone/>
            </a:pPr>
            <a:r>
              <a:rPr lang="cs-CZ" b="1" dirty="0" smtClean="0">
                <a:latin typeface="Bookman Old Style" pitchFamily="18" charset="0"/>
              </a:rPr>
              <a:t>Při násobení a dělení: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1.znaménko výsledku	...stejná </a:t>
            </a:r>
            <a:r>
              <a:rPr lang="cs-CZ" dirty="0" err="1" smtClean="0">
                <a:latin typeface="Bookman Old Style" pitchFamily="18" charset="0"/>
              </a:rPr>
              <a:t>znaménka</a:t>
            </a:r>
            <a:r>
              <a:rPr lang="cs-CZ" dirty="0" smtClean="0">
                <a:latin typeface="Bookman Old Style"/>
              </a:rPr>
              <a:t>→</a:t>
            </a:r>
            <a:r>
              <a:rPr lang="cs-CZ" sz="5700" dirty="0" smtClean="0">
                <a:latin typeface="Bookman Old Style"/>
              </a:rPr>
              <a:t>+</a:t>
            </a:r>
          </a:p>
          <a:p>
            <a:pPr>
              <a:buNone/>
            </a:pPr>
            <a:r>
              <a:rPr lang="cs-CZ" dirty="0" smtClean="0">
                <a:latin typeface="Bookman Old Style"/>
              </a:rPr>
              <a:t>				...různá znaménka →</a:t>
            </a:r>
            <a:r>
              <a:rPr lang="cs-CZ" sz="6400" dirty="0" smtClean="0">
                <a:latin typeface="Bookman Old Style"/>
              </a:rPr>
              <a:t>-</a:t>
            </a:r>
            <a:endParaRPr lang="cs-CZ" dirty="0" smtClean="0">
              <a:latin typeface="Bookman Old Style" pitchFamily="18" charset="0"/>
            </a:endParaRPr>
          </a:p>
        </p:txBody>
      </p:sp>
      <p:pic>
        <p:nvPicPr>
          <p:cNvPr id="6148" name="Picture 4" descr="http://www.4zscheb.cz/elearning/matematika/celacisla1/vykl_soubory/Obr3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1428736"/>
            <a:ext cx="4514850" cy="1123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273402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Helena </a:t>
            </a:r>
            <a:r>
              <a:rPr lang="cs-CZ" dirty="0" smtClean="0">
                <a:latin typeface="Calisto MT" pitchFamily="18" charset="0"/>
              </a:rPr>
              <a:t>si prohlížela výpis z účtu. Za poslední týden tam měla </a:t>
            </a:r>
            <a:r>
              <a:rPr lang="cs-CZ" dirty="0" smtClean="0">
                <a:latin typeface="Calisto MT" pitchFamily="18" charset="0"/>
              </a:rPr>
              <a:t>položky:</a:t>
            </a:r>
          </a:p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 		</a:t>
            </a:r>
            <a:r>
              <a:rPr lang="cs-CZ" sz="2000" dirty="0" smtClean="0">
                <a:latin typeface="Bookman Old Style" pitchFamily="18" charset="0"/>
              </a:rPr>
              <a:t>platba kartou.................-568,-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	připsaný úrok................+ 12,-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	poplatek za položky........- 55,-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	poplatek za vedení účtu.- 75,-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	</a:t>
            </a:r>
            <a:r>
              <a:rPr lang="cs-CZ" sz="2000" dirty="0" smtClean="0">
                <a:latin typeface="Bookman Old Style" pitchFamily="18" charset="0"/>
              </a:rPr>
              <a:t>	platba od Jan Novák.....+465,-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	</a:t>
            </a:r>
            <a:r>
              <a:rPr lang="cs-CZ" sz="2800" dirty="0" smtClean="0">
                <a:latin typeface="Bookman Old Style" pitchFamily="18" charset="0"/>
              </a:rPr>
              <a:t>Vypočítej, jaký je stav jejího konta, jestliže minulý týden měla zůstatek – 2 834 Kč.</a:t>
            </a:r>
            <a:endParaRPr lang="cs-CZ" sz="2000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	</a:t>
            </a:r>
            <a:endParaRPr lang="cs-CZ" sz="20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3714752"/>
            <a:ext cx="8229600" cy="29289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Stačí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 jen sečíst řadu celých čísel: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aseline="0" dirty="0" smtClean="0">
                <a:latin typeface="Bookman Old Style" pitchFamily="18" charset="0"/>
                <a:ea typeface="+mj-ea"/>
                <a:cs typeface="+mj-cs"/>
              </a:rPr>
              <a:t>-2834+(-568)+(+12)+(-55)+(-75)+(+465)</a:t>
            </a:r>
            <a:r>
              <a:rPr lang="cs-CZ" sz="2800" dirty="0" smtClean="0">
                <a:latin typeface="Bookman Old Style" pitchFamily="18" charset="0"/>
                <a:ea typeface="+mj-ea"/>
                <a:cs typeface="+mj-cs"/>
              </a:rPr>
              <a:t> =</a:t>
            </a:r>
          </a:p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atin typeface="Bookman Old Style" pitchFamily="18" charset="0"/>
              </a:rPr>
              <a:t>-</a:t>
            </a:r>
            <a:r>
              <a:rPr lang="cs-CZ" sz="2800" dirty="0" smtClean="0">
                <a:latin typeface="Bookman Old Style" pitchFamily="18" charset="0"/>
              </a:rPr>
              <a:t>2834-568+12-55-75+465 = </a:t>
            </a:r>
            <a:r>
              <a:rPr lang="cs-CZ" sz="2800" b="1" dirty="0" smtClean="0">
                <a:latin typeface="Bookman Old Style" pitchFamily="18" charset="0"/>
              </a:rPr>
              <a:t>- 3055</a:t>
            </a:r>
          </a:p>
          <a:p>
            <a:pPr lvl="0">
              <a:spcBef>
                <a:spcPct val="0"/>
              </a:spcBef>
              <a:defRPr/>
            </a:pPr>
            <a:endParaRPr lang="cs-CZ" sz="2800" b="1" dirty="0" smtClean="0">
              <a:latin typeface="Bookman Old Style" pitchFamily="18" charset="0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Helena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 má nyní na účtu zůstatek – 3 055 Kč.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257176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dirty="0" smtClean="0">
                <a:latin typeface="Calisto MT" pitchFamily="18" charset="0"/>
              </a:rPr>
              <a:t>Převeď slovní zadání do matematického zápisu a vypočítej:</a:t>
            </a:r>
          </a:p>
          <a:p>
            <a:pPr>
              <a:buNone/>
            </a:pPr>
            <a:r>
              <a:rPr lang="cs-CZ" sz="2600" dirty="0" smtClean="0">
                <a:latin typeface="Bookman Old Style" pitchFamily="18" charset="0"/>
              </a:rPr>
              <a:t>a)sečti čtyřnásobek čísla -34 s rozdílem čísel 24 a -64</a:t>
            </a:r>
          </a:p>
          <a:p>
            <a:pPr>
              <a:buNone/>
            </a:pPr>
            <a:r>
              <a:rPr lang="cs-CZ" sz="2600" dirty="0" smtClean="0">
                <a:latin typeface="Bookman Old Style" pitchFamily="18" charset="0"/>
              </a:rPr>
              <a:t>b)od součinu čísel -12 a -23 odečti podíl čísla 65 a -13 </a:t>
            </a:r>
            <a:r>
              <a:rPr lang="cs-CZ" sz="2000" dirty="0" smtClean="0">
                <a:latin typeface="Bookman Old Style" pitchFamily="18" charset="0"/>
              </a:rPr>
              <a:t>(v tomto pořadí)</a:t>
            </a:r>
          </a:p>
          <a:p>
            <a:pPr>
              <a:buNone/>
            </a:pPr>
            <a:r>
              <a:rPr lang="cs-CZ" sz="2600" dirty="0" smtClean="0">
                <a:latin typeface="Bookman Old Style" pitchFamily="18" charset="0"/>
              </a:rPr>
              <a:t>c)vypočítej rozdíl součtu čísel 54 a -124 a rozdílu čísel – 47 a 38</a:t>
            </a:r>
            <a:endParaRPr lang="cs-CZ" sz="26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3429000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4143380"/>
            <a:ext cx="8229600" cy="1714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lphaLcParenR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4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∙(-34)+[24-(-64)] = -136+88 =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-48</a:t>
            </a:r>
          </a:p>
          <a:p>
            <a:pPr marL="514350" lvl="0" indent="-514350">
              <a:spcBef>
                <a:spcPct val="20000"/>
              </a:spcBef>
              <a:buFont typeface="Arial" pitchFamily="34" charset="0"/>
              <a:buAutoNum type="alphaLcParenR"/>
              <a:defRPr/>
            </a:pP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[(-12)</a:t>
            </a:r>
            <a:r>
              <a:rPr lang="cs-CZ" sz="2800" dirty="0" smtClean="0">
                <a:latin typeface="Bookman Old Style"/>
              </a:rPr>
              <a:t>∙(-23)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]-[65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  <a:sym typeface="Wingdings" pitchFamily="2" charset="2"/>
              </a:rPr>
              <a:t>:(-13)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] = 276-(-5) = 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281</a:t>
            </a:r>
          </a:p>
          <a:p>
            <a:pPr marL="514350" lvl="0" indent="-514350">
              <a:spcBef>
                <a:spcPct val="20000"/>
              </a:spcBef>
              <a:buFont typeface="Arial" pitchFamily="34" charset="0"/>
              <a:buAutoNum type="alphaLcParenR"/>
              <a:defRPr/>
            </a:pPr>
            <a:r>
              <a:rPr lang="cs-CZ" sz="2800" dirty="0" smtClean="0">
                <a:latin typeface="Bookman Old Style" pitchFamily="18" charset="0"/>
              </a:rPr>
              <a:t>[54+(-124)]-[(-47)-38] = -70-(-85) = </a:t>
            </a:r>
            <a:r>
              <a:rPr lang="cs-CZ" sz="2800" b="1" dirty="0" smtClean="0">
                <a:latin typeface="Bookman Old Style" pitchFamily="18" charset="0"/>
              </a:rPr>
              <a:t>15</a:t>
            </a:r>
            <a:endParaRPr kumimoji="0" lang="cs-CZ" sz="28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514350" lvl="0" indent="-514350">
              <a:spcBef>
                <a:spcPct val="20000"/>
              </a:spcBef>
              <a:buFont typeface="Arial" pitchFamily="34" charset="0"/>
              <a:buAutoNum type="alphaLcParenR"/>
              <a:defRPr/>
            </a:pP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 prvním lednovém týdnu naměřily na meteorologické stanici tyto teploty:	-2°C;-3°C;0°C;4°C;-3°C;-4°C;-6°C	Vypočítej průměrnou teplotu v těchto sedmi dnech.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Kamila šla do města na nákupy. Koupila si tričko za 99,-Kč a ponožky za 65,-Kč. Potom si v bankomatu vybrala 5OO,-Kč. Nakonec se stavila v KFC a koupila si twister za 49 a kolu v bezedném kelímku za 39,-Kč. Má teď v peněžence víc nebo míň peněz než na začátku a o kolik?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Převeď slovní zadání do matematického zápisu a vypočítej: </a:t>
            </a:r>
            <a:r>
              <a:rPr lang="cs-CZ" dirty="0" smtClean="0">
                <a:latin typeface="Bookman Old Style" pitchFamily="18" charset="0"/>
              </a:rPr>
              <a:t>	</a:t>
            </a: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a)osminásobek součtu čísel –49 a +34 zmenšený o číslo -92</a:t>
            </a: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	b)součet podílu čísel 245 a -5 s rozdílem čísel 37 a -214</a:t>
            </a: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	c)podíl rozdílu čísel 42 a 77 a součinu čísel -7 a 5</a:t>
            </a: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	d)rozdíl osminy čísla -152 a čtyřnásobku čísla 51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Bookman Old Style" pitchFamily="18" charset="0"/>
              </a:rPr>
              <a:t>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7"/>
          </a:xfrm>
        </p:spPr>
        <p:txBody>
          <a:bodyPr>
            <a:normAutofit fontScale="5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 prvním lednovém týdnu naměřily na meteorologické stanici tyto teploty:	-2°C;-3°C;0°C;4°C;-3°C;-4°C;-6°C	Vypočítej průměrnou teplotu v těchto sedmi dnech</a:t>
            </a:r>
            <a:r>
              <a:rPr lang="cs-CZ" dirty="0" smtClean="0">
                <a:latin typeface="Bookman Old Style" pitchFamily="18" charset="0"/>
              </a:rPr>
              <a:t>.		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b="1" dirty="0" smtClean="0">
                <a:latin typeface="Bookman Old Style" pitchFamily="18" charset="0"/>
              </a:rPr>
              <a:t>(-2-3+0+4-3-4-6):7 = -14:7 = -2°C</a:t>
            </a:r>
            <a:endParaRPr lang="cs-CZ" b="1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Kamila šla do města na nákupy. Koupila si tričko za 99,-Kč a ponožky za 65,-Kč. Potom si v bankomatu vybrala 5OO,-Kč. Nakonec se stavila v KFC a koupila si twister za 49 a kolu v bezedném kelímku za 39,-Kč. Má teď v peněžence víc nebo míň peněz než na začátku a o kolik</a:t>
            </a:r>
            <a:r>
              <a:rPr lang="cs-CZ" dirty="0" smtClean="0">
                <a:latin typeface="Bookman Old Style" pitchFamily="18" charset="0"/>
              </a:rPr>
              <a:t>?			</a:t>
            </a:r>
            <a:r>
              <a:rPr lang="cs-CZ" b="1" dirty="0" smtClean="0">
                <a:latin typeface="Bookman Old Style" pitchFamily="18" charset="0"/>
              </a:rPr>
              <a:t>-99-65+500-49-39=+248	Má o 248 Kč více než na začátku.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Převeď slovní zadání do matematického zápisu a vypočítej: 	</a:t>
            </a: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	a)osminásobek součtu čísel –49 a +34 zmenšený o číslo -</a:t>
            </a:r>
            <a:r>
              <a:rPr lang="cs-CZ" dirty="0" smtClean="0">
                <a:latin typeface="Bookman Old Style" pitchFamily="18" charset="0"/>
              </a:rPr>
              <a:t>92</a:t>
            </a: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b="1" dirty="0" smtClean="0">
                <a:latin typeface="Bookman Old Style" pitchFamily="18" charset="0"/>
              </a:rPr>
              <a:t>8</a:t>
            </a:r>
            <a:r>
              <a:rPr lang="cs-CZ" b="1" dirty="0" smtClean="0">
                <a:latin typeface="Bookman Old Style"/>
              </a:rPr>
              <a:t>∙[(-49)+(+34)]-(-92) = - 28</a:t>
            </a:r>
            <a:r>
              <a:rPr lang="cs-CZ" dirty="0" smtClean="0">
                <a:latin typeface="Bookman Old Style" pitchFamily="18" charset="0"/>
              </a:rPr>
              <a:t>	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	b)součet podílu čísel 245 a -5 s rozdílem čísel 37 a -</a:t>
            </a:r>
            <a:r>
              <a:rPr lang="cs-CZ" dirty="0" smtClean="0">
                <a:latin typeface="Bookman Old Style" pitchFamily="18" charset="0"/>
              </a:rPr>
              <a:t>214</a:t>
            </a: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b="1" dirty="0" smtClean="0">
                <a:latin typeface="Bookman Old Style" pitchFamily="18" charset="0"/>
              </a:rPr>
              <a:t>[245</a:t>
            </a:r>
            <a:r>
              <a:rPr lang="cs-CZ" b="1" dirty="0" smtClean="0">
                <a:latin typeface="Bookman Old Style" pitchFamily="18" charset="0"/>
                <a:sym typeface="Wingdings" pitchFamily="2" charset="2"/>
              </a:rPr>
              <a:t>:(-5)</a:t>
            </a:r>
            <a:r>
              <a:rPr lang="cs-CZ" b="1" dirty="0" smtClean="0">
                <a:latin typeface="Bookman Old Style" pitchFamily="18" charset="0"/>
              </a:rPr>
              <a:t>]+[37-(-214)] = 202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	c)podíl rozdílu čísel 42 a 77 a součinu čísel -7 a </a:t>
            </a:r>
            <a:r>
              <a:rPr lang="cs-CZ" dirty="0" smtClean="0">
                <a:latin typeface="Bookman Old Style" pitchFamily="18" charset="0"/>
              </a:rPr>
              <a:t>5</a:t>
            </a: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b="1" dirty="0" smtClean="0">
                <a:latin typeface="Bookman Old Style" pitchFamily="18" charset="0"/>
              </a:rPr>
              <a:t>(42-77):[(-7)</a:t>
            </a:r>
            <a:r>
              <a:rPr lang="cs-CZ" b="1" dirty="0" smtClean="0">
                <a:latin typeface="Bookman Old Style"/>
              </a:rPr>
              <a:t> </a:t>
            </a:r>
            <a:r>
              <a:rPr lang="cs-CZ" b="1" dirty="0" smtClean="0">
                <a:latin typeface="Bookman Old Style"/>
              </a:rPr>
              <a:t>∙5</a:t>
            </a:r>
            <a:r>
              <a:rPr lang="cs-CZ" b="1" dirty="0" smtClean="0">
                <a:latin typeface="Bookman Old Style" pitchFamily="18" charset="0"/>
              </a:rPr>
              <a:t>] = 1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	</a:t>
            </a:r>
            <a:r>
              <a:rPr lang="cs-CZ" dirty="0" smtClean="0">
                <a:latin typeface="Bookman Old Style" pitchFamily="18" charset="0"/>
              </a:rPr>
              <a:t>d)rozdíl </a:t>
            </a:r>
            <a:r>
              <a:rPr lang="cs-CZ" dirty="0" smtClean="0">
                <a:latin typeface="Bookman Old Style" pitchFamily="18" charset="0"/>
              </a:rPr>
              <a:t>osminy čísla -152 a čtyřnásobku čísla </a:t>
            </a:r>
            <a:r>
              <a:rPr lang="cs-CZ" dirty="0" smtClean="0">
                <a:latin typeface="Bookman Old Style" pitchFamily="18" charset="0"/>
              </a:rPr>
              <a:t>51</a:t>
            </a: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b="1" dirty="0" smtClean="0">
                <a:latin typeface="Bookman Old Style" pitchFamily="18" charset="0"/>
              </a:rPr>
              <a:t>[(-152):8] - 4</a:t>
            </a:r>
            <a:r>
              <a:rPr lang="cs-CZ" b="1" dirty="0" smtClean="0">
                <a:latin typeface="Bookman Old Style"/>
              </a:rPr>
              <a:t> </a:t>
            </a:r>
            <a:r>
              <a:rPr lang="cs-CZ" b="1" dirty="0" smtClean="0">
                <a:latin typeface="Bookman Old Style"/>
              </a:rPr>
              <a:t>∙51 = -223</a:t>
            </a:r>
            <a:endParaRPr lang="cs-CZ" b="1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 – číselná osa:	</a:t>
            </a:r>
            <a:r>
              <a:rPr lang="cs-CZ" dirty="0" smtClean="0">
                <a:hlinkClick r:id="rId2"/>
              </a:rPr>
              <a:t>http://www.4zscheb.cz/</a:t>
            </a:r>
            <a:r>
              <a:rPr lang="cs-CZ" dirty="0" err="1" smtClean="0">
                <a:hlinkClick r:id="rId2"/>
              </a:rPr>
              <a:t>elearning</a:t>
            </a:r>
            <a:r>
              <a:rPr lang="cs-CZ" dirty="0" smtClean="0">
                <a:hlinkClick r:id="rId2"/>
              </a:rPr>
              <a:t>/matematika/celacisla1/vykl_soubory/Obr3.gif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350</TotalTime>
  <Words>182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Celá čísla</vt:lpstr>
      <vt:lpstr>Základní pojmy a vzorce</vt:lpstr>
      <vt:lpstr>Vzorový příklad č.1</vt:lpstr>
      <vt:lpstr>Vzorový příklad č.2</vt:lpstr>
      <vt:lpstr>Příklady k řešení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Computer</cp:lastModifiedBy>
  <cp:revision>47</cp:revision>
  <dcterms:created xsi:type="dcterms:W3CDTF">2012-06-11T15:25:58Z</dcterms:created>
  <dcterms:modified xsi:type="dcterms:W3CDTF">2013-02-13T17:57:57Z</dcterms:modified>
</cp:coreProperties>
</file>