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6" r:id="rId2"/>
    <p:sldId id="265" r:id="rId3"/>
    <p:sldId id="260" r:id="rId4"/>
    <p:sldId id="257" r:id="rId5"/>
    <p:sldId id="259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13F39-C0E3-4281-A8A2-6EB7043E75D7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E31D2-7B31-4A97-BEDC-D87A97F642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6705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vyškrtnou v </a:t>
            </a:r>
            <a:r>
              <a:rPr lang="cs-CZ" baseline="0" dirty="0" err="1" smtClean="0"/>
              <a:t>osmisměrce</a:t>
            </a:r>
            <a:r>
              <a:rPr lang="cs-CZ" baseline="0" dirty="0" smtClean="0"/>
              <a:t> slova, která se skloňují podle vzoru ŽENA. Pak klik na červenou šipku – zde kontrola.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6E31D2-7B31-4A97-BEDC-D87A97F6426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755650" y="404530"/>
            <a:ext cx="5148076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>
              <a:solidFill>
                <a:prstClr val="black"/>
              </a:solidFill>
            </a:endParaRPr>
          </a:p>
          <a:p>
            <a:pPr eaLnBrk="0" hangingPunct="0"/>
            <a:endParaRPr lang="cs-CZ" sz="900" dirty="0">
              <a:solidFill>
                <a:prstClr val="black"/>
              </a:solidFill>
            </a:endParaRPr>
          </a:p>
          <a:p>
            <a:pPr eaLnBrk="0" hangingPunct="0"/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AUTOR: Mgr. Jana Šváchová</a:t>
            </a:r>
          </a:p>
          <a:p>
            <a:pPr eaLnBrk="0" hangingPunct="0"/>
            <a:endParaRPr lang="cs-CZ" sz="1600" dirty="0">
              <a:solidFill>
                <a:prstClr val="black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únor 2013</a:t>
            </a:r>
            <a:endParaRPr lang="cs-CZ" sz="1600" dirty="0">
              <a:solidFill>
                <a:prstClr val="black"/>
              </a:solidFill>
              <a:cs typeface="Times New Roman" pitchFamily="18" charset="0"/>
            </a:endParaRPr>
          </a:p>
          <a:p>
            <a:pPr eaLnBrk="0" hangingPunct="0"/>
            <a:endParaRPr lang="cs-CZ" sz="900" dirty="0">
              <a:solidFill>
                <a:prstClr val="black"/>
              </a:solidFill>
            </a:endParaRPr>
          </a:p>
          <a:p>
            <a:pPr eaLnBrk="0" hangingPunct="0"/>
            <a:endParaRPr lang="cs-CZ" sz="900" dirty="0">
              <a:solidFill>
                <a:prstClr val="black"/>
              </a:solidFill>
            </a:endParaRPr>
          </a:p>
          <a:p>
            <a:pPr eaLnBrk="0" hangingPunct="0"/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NÁZEV</a:t>
            </a:r>
            <a:r>
              <a:rPr lang="cs-CZ" sz="1600">
                <a:solidFill>
                  <a:prstClr val="black"/>
                </a:solidFill>
                <a:cs typeface="Times New Roman" pitchFamily="18" charset="0"/>
              </a:rPr>
              <a:t>: </a:t>
            </a:r>
            <a:r>
              <a:rPr lang="cs-CZ" sz="1600" smtClean="0">
                <a:solidFill>
                  <a:prstClr val="black"/>
                </a:solidFill>
                <a:cs typeface="Times New Roman" pitchFamily="18" charset="0"/>
              </a:rPr>
              <a:t>VY_32_INOVACE_04_Skloňování </a:t>
            </a:r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podstatných jmen</a:t>
            </a:r>
          </a:p>
          <a:p>
            <a:pPr eaLnBrk="0" hangingPunct="0"/>
            <a:endParaRPr lang="cs-CZ" sz="1600" dirty="0">
              <a:solidFill>
                <a:prstClr val="black"/>
              </a:solidFill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VZDĚLÁVACÍ OBLAST: Český jazyk a literatura</a:t>
            </a:r>
          </a:p>
          <a:p>
            <a:pPr eaLnBrk="0" hangingPunct="0"/>
            <a:endParaRPr lang="cs-CZ" sz="900" dirty="0">
              <a:solidFill>
                <a:prstClr val="black"/>
              </a:solidFill>
            </a:endParaRPr>
          </a:p>
          <a:p>
            <a:pPr eaLnBrk="0" hangingPunct="0"/>
            <a:endParaRPr lang="cs-CZ" sz="900" dirty="0">
              <a:solidFill>
                <a:prstClr val="black"/>
              </a:solidFill>
            </a:endParaRPr>
          </a:p>
          <a:p>
            <a:pPr eaLnBrk="0" hangingPunct="0"/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TÉMA: Podstatná jména rodu </a:t>
            </a:r>
            <a:r>
              <a:rPr lang="cs-CZ" sz="1600" dirty="0" smtClean="0">
                <a:solidFill>
                  <a:prstClr val="black"/>
                </a:solidFill>
                <a:cs typeface="Times New Roman" pitchFamily="18" charset="0"/>
              </a:rPr>
              <a:t>ženského</a:t>
            </a:r>
            <a:endParaRPr lang="cs-CZ" sz="1600" dirty="0">
              <a:solidFill>
                <a:prstClr val="black"/>
              </a:solidFill>
              <a:cs typeface="Times New Roman" pitchFamily="18" charset="0"/>
            </a:endParaRPr>
          </a:p>
          <a:p>
            <a:pPr eaLnBrk="0" hangingPunct="0"/>
            <a:endParaRPr lang="cs-CZ" sz="1600" dirty="0">
              <a:solidFill>
                <a:prstClr val="black"/>
              </a:solidFill>
            </a:endParaRPr>
          </a:p>
          <a:p>
            <a:pPr eaLnBrk="0" hangingPunct="0"/>
            <a:endParaRPr lang="cs-CZ" sz="900" dirty="0">
              <a:solidFill>
                <a:prstClr val="black"/>
              </a:solidFill>
            </a:endParaRPr>
          </a:p>
          <a:p>
            <a:pPr eaLnBrk="0" hangingPunct="0"/>
            <a:r>
              <a:rPr lang="cs-CZ" sz="1600" dirty="0">
                <a:solidFill>
                  <a:prstClr val="black"/>
                </a:solidFill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</a:endParaRPr>
          </a:p>
          <a:p>
            <a:pPr eaLnBrk="0" hangingPunct="0"/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814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Rod ženský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06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Výukový materiál obsahuje </a:t>
            </a:r>
            <a:r>
              <a:rPr lang="cs-CZ" sz="2400" dirty="0" err="1" smtClean="0"/>
              <a:t>osmisměrku</a:t>
            </a:r>
            <a:r>
              <a:rPr lang="cs-CZ" sz="2400" dirty="0" smtClean="0"/>
              <a:t> s podstatnými jmény</a:t>
            </a:r>
          </a:p>
          <a:p>
            <a:pPr>
              <a:buNone/>
            </a:pPr>
            <a:r>
              <a:rPr lang="cs-CZ" sz="2400" dirty="0" smtClean="0"/>
              <a:t>	rodu ženského, vzor ŽENA.</a:t>
            </a:r>
          </a:p>
          <a:p>
            <a:pPr>
              <a:buNone/>
            </a:pPr>
            <a:r>
              <a:rPr lang="cs-CZ" sz="2400" dirty="0" smtClean="0"/>
              <a:t>	Dále žáci doplňují správné tvary podstatných jmen rodu ženského do vět.</a:t>
            </a:r>
          </a:p>
          <a:p>
            <a:pPr>
              <a:buNone/>
            </a:pPr>
            <a:r>
              <a:rPr lang="cs-CZ" sz="2400" dirty="0" smtClean="0"/>
              <a:t>	Určují mluvnické kategorie podstatných jmen rodu ženského.</a:t>
            </a:r>
          </a:p>
          <a:p>
            <a:pPr>
              <a:buNone/>
            </a:pPr>
            <a:r>
              <a:rPr lang="cs-CZ" sz="1800" dirty="0" smtClean="0"/>
              <a:t>	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29058" y="1428736"/>
          <a:ext cx="2857520" cy="237744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  <a:gridCol w="35719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Á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R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71538" y="4786322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DCERA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00760" y="4786322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LIDKA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58082" y="4786322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LÁVA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1538" y="5429264"/>
            <a:ext cx="915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PALUBA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72198" y="5429264"/>
            <a:ext cx="574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LÍPA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86050" y="4786322"/>
            <a:ext cx="809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ALENA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3438" y="4786322"/>
            <a:ext cx="770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TAŠKA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488" y="5429264"/>
            <a:ext cx="699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LIŠKA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4876" y="5429264"/>
            <a:ext cx="644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INKA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QH2RJPIC\MC90023218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785794"/>
            <a:ext cx="1875576" cy="1782024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71480"/>
            <a:ext cx="2571736" cy="2928958"/>
          </a:xfrm>
          <a:prstGeom prst="rect">
            <a:avLst/>
          </a:prstGeom>
          <a:noFill/>
        </p:spPr>
      </p:pic>
      <p:sp>
        <p:nvSpPr>
          <p:cNvPr id="24" name="Pětiúhelník 23"/>
          <p:cNvSpPr/>
          <p:nvPr/>
        </p:nvSpPr>
        <p:spPr>
          <a:xfrm>
            <a:off x="785786" y="4572008"/>
            <a:ext cx="7786742" cy="1500198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 vyluštění zde klikni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ulicemi, skříní, době, slevy, peněženku, radost, procházky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	</a:t>
            </a:r>
            <a:r>
              <a:rPr lang="cs-CZ" sz="2800" dirty="0" smtClean="0"/>
              <a:t>Chodím </a:t>
            </a:r>
            <a:r>
              <a:rPr lang="cs-CZ" sz="2800" dirty="0" smtClean="0">
                <a:solidFill>
                  <a:srgbClr val="C00000"/>
                </a:solidFill>
              </a:rPr>
              <a:t>(</a:t>
            </a:r>
            <a:r>
              <a:rPr lang="cs-CZ" sz="2800" dirty="0" smtClean="0">
                <a:solidFill>
                  <a:srgbClr val="C00000"/>
                </a:solidFill>
              </a:rPr>
              <a:t>ulice, </a:t>
            </a:r>
            <a:r>
              <a:rPr lang="cs-CZ" sz="2800" dirty="0" smtClean="0">
                <a:solidFill>
                  <a:srgbClr val="C00000"/>
                </a:solidFill>
              </a:rPr>
              <a:t>č. mn.) </a:t>
            </a:r>
            <a:r>
              <a:rPr lang="cs-CZ" sz="2800" dirty="0" smtClean="0"/>
              <a:t>______________ města a dívám se do výkladních </a:t>
            </a:r>
            <a:r>
              <a:rPr lang="cs-CZ" sz="2800" dirty="0" smtClean="0">
                <a:solidFill>
                  <a:srgbClr val="C00000"/>
                </a:solidFill>
              </a:rPr>
              <a:t>(skříň, č. mn.) </a:t>
            </a:r>
            <a:r>
              <a:rPr lang="cs-CZ" sz="2800" dirty="0" smtClean="0"/>
              <a:t>____________. V této </a:t>
            </a:r>
            <a:r>
              <a:rPr lang="cs-CZ" sz="2800" dirty="0" smtClean="0">
                <a:solidFill>
                  <a:srgbClr val="C00000"/>
                </a:solidFill>
              </a:rPr>
              <a:t>(doba, č. </a:t>
            </a:r>
            <a:r>
              <a:rPr lang="cs-CZ" sz="2800" dirty="0" err="1" smtClean="0">
                <a:solidFill>
                  <a:srgbClr val="C00000"/>
                </a:solidFill>
              </a:rPr>
              <a:t>j</a:t>
            </a:r>
            <a:r>
              <a:rPr lang="cs-CZ" sz="2800" dirty="0" smtClean="0">
                <a:solidFill>
                  <a:srgbClr val="C00000"/>
                </a:solidFill>
              </a:rPr>
              <a:t>.) </a:t>
            </a:r>
            <a:r>
              <a:rPr lang="cs-CZ" sz="2800" dirty="0" smtClean="0"/>
              <a:t>__________ jsou všude </a:t>
            </a:r>
            <a:r>
              <a:rPr lang="cs-CZ" sz="2800" dirty="0" smtClean="0">
                <a:solidFill>
                  <a:srgbClr val="C00000"/>
                </a:solidFill>
              </a:rPr>
              <a:t>(sleva, č. mn.)</a:t>
            </a:r>
            <a:r>
              <a:rPr lang="cs-CZ" sz="2800" dirty="0" smtClean="0"/>
              <a:t> ________________. To, že mám prázdnou </a:t>
            </a:r>
            <a:r>
              <a:rPr lang="cs-CZ" sz="2800" dirty="0" smtClean="0">
                <a:solidFill>
                  <a:srgbClr val="C00000"/>
                </a:solidFill>
              </a:rPr>
              <a:t>(peněženka, č. </a:t>
            </a:r>
            <a:r>
              <a:rPr lang="cs-CZ" sz="2800" dirty="0" err="1" smtClean="0">
                <a:solidFill>
                  <a:srgbClr val="C00000"/>
                </a:solidFill>
              </a:rPr>
              <a:t>j</a:t>
            </a:r>
            <a:r>
              <a:rPr lang="cs-CZ" sz="2800" dirty="0" smtClean="0">
                <a:solidFill>
                  <a:srgbClr val="C00000"/>
                </a:solidFill>
              </a:rPr>
              <a:t>.)</a:t>
            </a:r>
            <a:r>
              <a:rPr lang="cs-CZ" sz="2800" dirty="0" smtClean="0"/>
              <a:t> ________________, mi nezkazí </a:t>
            </a:r>
            <a:r>
              <a:rPr lang="cs-CZ" sz="2800" dirty="0" smtClean="0">
                <a:solidFill>
                  <a:srgbClr val="C00000"/>
                </a:solidFill>
              </a:rPr>
              <a:t>(radost, č. </a:t>
            </a:r>
            <a:r>
              <a:rPr lang="cs-CZ" sz="2800" dirty="0" err="1" smtClean="0">
                <a:solidFill>
                  <a:srgbClr val="C00000"/>
                </a:solidFill>
              </a:rPr>
              <a:t>j</a:t>
            </a:r>
            <a:r>
              <a:rPr lang="cs-CZ" sz="2800" dirty="0" smtClean="0">
                <a:solidFill>
                  <a:srgbClr val="C00000"/>
                </a:solidFill>
              </a:rPr>
              <a:t>.) </a:t>
            </a:r>
            <a:r>
              <a:rPr lang="cs-CZ" sz="2800" dirty="0" smtClean="0"/>
              <a:t>________________ z </a:t>
            </a:r>
            <a:r>
              <a:rPr lang="cs-CZ" sz="2800" dirty="0" smtClean="0">
                <a:solidFill>
                  <a:srgbClr val="C00000"/>
                </a:solidFill>
              </a:rPr>
              <a:t>(procházka, č. </a:t>
            </a:r>
            <a:r>
              <a:rPr lang="cs-CZ" sz="2800" dirty="0" err="1" smtClean="0">
                <a:solidFill>
                  <a:srgbClr val="C00000"/>
                </a:solidFill>
              </a:rPr>
              <a:t>j</a:t>
            </a:r>
            <a:r>
              <a:rPr lang="cs-CZ" sz="2800" dirty="0" smtClean="0">
                <a:solidFill>
                  <a:srgbClr val="C00000"/>
                </a:solidFill>
              </a:rPr>
              <a:t>.)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	___________________.</a:t>
            </a:r>
          </a:p>
        </p:txBody>
      </p:sp>
      <p:sp>
        <p:nvSpPr>
          <p:cNvPr id="4" name="Šipka doleva 3"/>
          <p:cNvSpPr/>
          <p:nvPr/>
        </p:nvSpPr>
        <p:spPr>
          <a:xfrm>
            <a:off x="714348" y="428604"/>
            <a:ext cx="7572428" cy="92869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</a:rPr>
              <a:t>Správné tvary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Určete </a:t>
            </a:r>
            <a:r>
              <a:rPr lang="cs-CZ" sz="2800" i="1" dirty="0" smtClean="0">
                <a:solidFill>
                  <a:srgbClr val="FF0000"/>
                </a:solidFill>
              </a:rPr>
              <a:t>pád, číslo, rod a vzor </a:t>
            </a:r>
            <a:r>
              <a:rPr lang="cs-CZ" sz="2800" i="1" dirty="0" smtClean="0"/>
              <a:t>těchto podstatných jmen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114536" cy="452596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ulicemi 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(do) skříní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(v) době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slevy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285984" y="1600200"/>
            <a:ext cx="6400816" cy="452596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  <a:buFontTx/>
              <a:buChar char="-"/>
            </a:pPr>
            <a:r>
              <a:rPr lang="cs-CZ" dirty="0" smtClean="0"/>
              <a:t>_______________________________________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7. p., č. mn., r. žen., růže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cs-CZ" dirty="0" smtClean="0"/>
              <a:t>_______________________________________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cs-CZ" dirty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smtClean="0">
                <a:solidFill>
                  <a:srgbClr val="FF0000"/>
                </a:solidFill>
              </a:rPr>
              <a:t>p., č. mn., r. žen., píseň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cs-CZ" dirty="0" smtClean="0"/>
              <a:t>_______________________________________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6. p., č. </a:t>
            </a:r>
            <a:r>
              <a:rPr lang="cs-CZ" dirty="0" err="1" smtClean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., r. žen., žena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cs-CZ" dirty="0" smtClean="0"/>
              <a:t>_______________________________________</a:t>
            </a:r>
          </a:p>
          <a:p>
            <a:pPr>
              <a:lnSpc>
                <a:spcPct val="160000"/>
              </a:lnSpc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1. p., č. mn., r. žen., žena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Šipka doprava se zářezem 4"/>
          <p:cNvSpPr/>
          <p:nvPr/>
        </p:nvSpPr>
        <p:spPr>
          <a:xfrm>
            <a:off x="2143108" y="1946982"/>
            <a:ext cx="3929090" cy="1000132"/>
          </a:xfrm>
          <a:prstGeom prst="notch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prava se zářezem 5"/>
          <p:cNvSpPr/>
          <p:nvPr/>
        </p:nvSpPr>
        <p:spPr>
          <a:xfrm>
            <a:off x="2143108" y="3068960"/>
            <a:ext cx="3929090" cy="1000132"/>
          </a:xfrm>
          <a:prstGeom prst="notch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doprava se zářezem 6"/>
          <p:cNvSpPr/>
          <p:nvPr/>
        </p:nvSpPr>
        <p:spPr>
          <a:xfrm>
            <a:off x="2143108" y="4214818"/>
            <a:ext cx="3929090" cy="1000132"/>
          </a:xfrm>
          <a:prstGeom prst="notch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ipka doprava se zářezem 7"/>
          <p:cNvSpPr/>
          <p:nvPr/>
        </p:nvSpPr>
        <p:spPr>
          <a:xfrm>
            <a:off x="2143108" y="5286388"/>
            <a:ext cx="3929090" cy="1000132"/>
          </a:xfrm>
          <a:prstGeom prst="notch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zde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/>
              <a:t>Určete </a:t>
            </a:r>
            <a:r>
              <a:rPr lang="cs-CZ" sz="2800" i="1" dirty="0" smtClean="0">
                <a:solidFill>
                  <a:srgbClr val="FF0000"/>
                </a:solidFill>
              </a:rPr>
              <a:t>pád, číslo, rod a vzor </a:t>
            </a:r>
            <a:r>
              <a:rPr lang="cs-CZ" sz="2800" i="1" dirty="0" smtClean="0"/>
              <a:t>těchto podstatných jmen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28596" y="1571612"/>
            <a:ext cx="2257412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peněženku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(</a:t>
            </a:r>
            <a:r>
              <a:rPr lang="cs-CZ" sz="2200" dirty="0" smtClean="0"/>
              <a:t>nezkalí</a:t>
            </a:r>
            <a:r>
              <a:rPr lang="cs-CZ" dirty="0" smtClean="0"/>
              <a:t>) radost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(z) procházky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43174" y="1600200"/>
            <a:ext cx="6043626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_______________________________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4. p., č. </a:t>
            </a:r>
            <a:r>
              <a:rPr lang="cs-CZ" dirty="0" err="1" smtClean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., r. žen., žena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_______________________________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4. p., č. </a:t>
            </a:r>
            <a:r>
              <a:rPr lang="cs-CZ" dirty="0" err="1" smtClean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., r. žen., kost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_______________________________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>
                <a:solidFill>
                  <a:srgbClr val="FF0000"/>
                </a:solidFill>
              </a:rPr>
              <a:t>2. p., č. </a:t>
            </a:r>
            <a:r>
              <a:rPr lang="cs-CZ" dirty="0" err="1" smtClean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., r. žen., žena</a:t>
            </a:r>
          </a:p>
        </p:txBody>
      </p:sp>
      <p:sp>
        <p:nvSpPr>
          <p:cNvPr id="5" name="Šipka doprava se zářezem 4"/>
          <p:cNvSpPr/>
          <p:nvPr/>
        </p:nvSpPr>
        <p:spPr>
          <a:xfrm>
            <a:off x="2428860" y="2214554"/>
            <a:ext cx="3929090" cy="1000132"/>
          </a:xfrm>
          <a:prstGeom prst="notch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ipka doprava se zářezem 5"/>
          <p:cNvSpPr/>
          <p:nvPr/>
        </p:nvSpPr>
        <p:spPr>
          <a:xfrm>
            <a:off x="2428860" y="3643314"/>
            <a:ext cx="3929090" cy="1000132"/>
          </a:xfrm>
          <a:prstGeom prst="notch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ipka doprava se zářezem 6"/>
          <p:cNvSpPr/>
          <p:nvPr/>
        </p:nvSpPr>
        <p:spPr>
          <a:xfrm>
            <a:off x="2428860" y="5143512"/>
            <a:ext cx="3929090" cy="1000132"/>
          </a:xfrm>
          <a:prstGeom prst="notch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zde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Text: vlastní text autora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309</Words>
  <Application>Microsoft Office PowerPoint</Application>
  <PresentationFormat>Předvádění na obrazovce (4:3)</PresentationFormat>
  <Paragraphs>126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Podstatná jména</vt:lpstr>
      <vt:lpstr>Anotace</vt:lpstr>
      <vt:lpstr>Prezentace aplikace PowerPoint</vt:lpstr>
      <vt:lpstr>ulicemi, skříní, době, slevy, peněženku, radost, procházky</vt:lpstr>
      <vt:lpstr>Určete pád, číslo, rod a vzor těchto podstatných jmen</vt:lpstr>
      <vt:lpstr>Určete pád, číslo, rod a vzor těchto podstatných jmen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Jana</dc:creator>
  <cp:lastModifiedBy>sb</cp:lastModifiedBy>
  <cp:revision>14</cp:revision>
  <dcterms:created xsi:type="dcterms:W3CDTF">2013-02-01T13:01:32Z</dcterms:created>
  <dcterms:modified xsi:type="dcterms:W3CDTF">2013-02-18T12:33:17Z</dcterms:modified>
</cp:coreProperties>
</file>