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0" r:id="rId3"/>
    <p:sldId id="257" r:id="rId4"/>
    <p:sldId id="259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0A57F-64A7-4744-9815-E022C0007B12}" type="datetimeFigureOut">
              <a:rPr lang="cs-CZ" smtClean="0"/>
              <a:t>26.1.2012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AF07B-9A35-4206-B8A5-1F6EC7DDEFC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0A57F-64A7-4744-9815-E022C0007B12}" type="datetimeFigureOut">
              <a:rPr lang="cs-CZ" smtClean="0"/>
              <a:t>26.1.2012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AF07B-9A35-4206-B8A5-1F6EC7DDEFC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0A57F-64A7-4744-9815-E022C0007B12}" type="datetimeFigureOut">
              <a:rPr lang="cs-CZ" smtClean="0"/>
              <a:t>26.1.2012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AF07B-9A35-4206-B8A5-1F6EC7DDEF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0A57F-64A7-4744-9815-E022C0007B12}" type="datetimeFigureOut">
              <a:rPr lang="cs-CZ" smtClean="0"/>
              <a:t>26.1.2012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AF07B-9A35-4206-B8A5-1F6EC7DDEFC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0A57F-64A7-4744-9815-E022C0007B12}" type="datetimeFigureOut">
              <a:rPr lang="cs-CZ" smtClean="0"/>
              <a:t>26.1.2012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AF07B-9A35-4206-B8A5-1F6EC7DDEFC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0A57F-64A7-4744-9815-E022C0007B12}" type="datetimeFigureOut">
              <a:rPr lang="cs-CZ" smtClean="0"/>
              <a:t>26.1.2012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AF07B-9A35-4206-B8A5-1F6EC7DDEF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0A57F-64A7-4744-9815-E022C0007B12}" type="datetimeFigureOut">
              <a:rPr lang="cs-CZ" smtClean="0"/>
              <a:t>26.1.2012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AF07B-9A35-4206-B8A5-1F6EC7DDEF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0A57F-64A7-4744-9815-E022C0007B12}" type="datetimeFigureOut">
              <a:rPr lang="cs-CZ" smtClean="0"/>
              <a:t>26.1.2012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AF07B-9A35-4206-B8A5-1F6EC7DDEF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0A57F-64A7-4744-9815-E022C0007B12}" type="datetimeFigureOut">
              <a:rPr lang="cs-CZ" smtClean="0"/>
              <a:t>26.1.2012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AF07B-9A35-4206-B8A5-1F6EC7DDEFC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0A57F-64A7-4744-9815-E022C0007B12}" type="datetimeFigureOut">
              <a:rPr lang="cs-CZ" smtClean="0"/>
              <a:t>26.1.2012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AF07B-9A35-4206-B8A5-1F6EC7DDEF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0A57F-64A7-4744-9815-E022C0007B12}" type="datetimeFigureOut">
              <a:rPr lang="cs-CZ" smtClean="0"/>
              <a:t>26.1.2012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AF07B-9A35-4206-B8A5-1F6EC7DDEF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7B0A57F-64A7-4744-9815-E022C0007B12}" type="datetimeFigureOut">
              <a:rPr lang="cs-CZ" smtClean="0"/>
              <a:t>26.1.2012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6AAF07B-9A35-4206-B8A5-1F6EC7DDEFC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3880045"/>
              </p:ext>
            </p:extLst>
          </p:nvPr>
        </p:nvGraphicFramePr>
        <p:xfrm>
          <a:off x="683568" y="1700808"/>
          <a:ext cx="8229600" cy="1981200"/>
        </p:xfrm>
        <a:graphic>
          <a:graphicData uri="http://schemas.openxmlformats.org/drawingml/2006/table">
            <a:tbl>
              <a:tblPr firstRow="1" bandRow="1"/>
              <a:tblGrid>
                <a:gridCol w="2242592"/>
                <a:gridCol w="5987008"/>
              </a:tblGrid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/>
                      <a:r>
                        <a:rPr lang="cs-CZ" sz="2000" dirty="0" smtClean="0"/>
                        <a:t>Název školy:</a:t>
                      </a:r>
                      <a:endParaRPr lang="cs-CZ" sz="20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/>
                      <a:r>
                        <a:rPr lang="cs-CZ" sz="2000" dirty="0" smtClean="0"/>
                        <a:t>ZŠ a MŠ T. G. Masaryka Fulnek</a:t>
                      </a:r>
                      <a:endParaRPr lang="cs-CZ" sz="20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/>
                      <a:r>
                        <a:rPr lang="cs-CZ" sz="2000" dirty="0" smtClean="0"/>
                        <a:t>Autor:</a:t>
                      </a:r>
                      <a:endParaRPr lang="cs-CZ" sz="20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/>
                      <a:r>
                        <a:rPr lang="cs-CZ" sz="2000" dirty="0" smtClean="0"/>
                        <a:t>Mgr</a:t>
                      </a:r>
                      <a:r>
                        <a:rPr lang="cs-CZ" sz="2000" smtClean="0"/>
                        <a:t>. Dagmar Šaflová</a:t>
                      </a:r>
                      <a:endParaRPr lang="cs-CZ" sz="20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Název:</a:t>
                      </a:r>
                      <a:endParaRPr lang="cs-CZ" sz="20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/>
                      <a:r>
                        <a:rPr lang="cs-CZ" sz="2000" baseline="0" smtClean="0"/>
                        <a:t>VY_32_INOVACE_ČJ.4.2.-17</a:t>
                      </a:r>
                      <a:endParaRPr lang="cs-CZ" sz="20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/>
                      <a:r>
                        <a:rPr lang="cs-CZ" sz="2000" dirty="0" smtClean="0"/>
                        <a:t>Téma:</a:t>
                      </a:r>
                      <a:endParaRPr lang="cs-CZ" sz="20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/>
                      <a:r>
                        <a:rPr lang="cs-CZ" sz="2000" smtClean="0"/>
                        <a:t>Tvrdé souhlásky</a:t>
                      </a:r>
                      <a:endParaRPr lang="cs-CZ" sz="20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/>
                      <a:r>
                        <a:rPr lang="cs-CZ" sz="2000" dirty="0" smtClean="0"/>
                        <a:t>Číslo projektu:</a:t>
                      </a:r>
                      <a:endParaRPr lang="cs-CZ" sz="20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/>
                      <a:r>
                        <a:rPr lang="cs-CZ" sz="2000" dirty="0" smtClean="0"/>
                        <a:t>CZ.1.07/1.4.00/21.0903</a:t>
                      </a:r>
                      <a:endParaRPr lang="cs-CZ" sz="20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964" y="5085184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725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751344"/>
            <a:ext cx="7704856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/>
              <a:t>Anotace : </a:t>
            </a:r>
          </a:p>
          <a:p>
            <a:r>
              <a:rPr lang="cs-CZ"/>
              <a:t>   	</a:t>
            </a:r>
          </a:p>
          <a:p>
            <a:r>
              <a:rPr lang="cs-CZ" sz="2000"/>
              <a:t>Autor: Mgr. Dagmar Šaflová</a:t>
            </a:r>
          </a:p>
          <a:p>
            <a:r>
              <a:rPr lang="cs-CZ" sz="2000"/>
              <a:t>Základní škola a mateřská škola T. G. Masaryka Fulnek</a:t>
            </a:r>
          </a:p>
          <a:p>
            <a:r>
              <a:rPr lang="cs-CZ" sz="2000"/>
              <a:t>Jazyk: Český jazyk</a:t>
            </a:r>
          </a:p>
          <a:p>
            <a:r>
              <a:rPr lang="cs-CZ" sz="2000"/>
              <a:t>Očekávaný </a:t>
            </a:r>
            <a:r>
              <a:rPr lang="cs-CZ" sz="2000" smtClean="0"/>
              <a:t>výstup: Žák si procvičí používání tvrdých souhlásek v praxi.</a:t>
            </a:r>
            <a:endParaRPr lang="cs-CZ" sz="2000"/>
          </a:p>
          <a:p>
            <a:r>
              <a:rPr lang="cs-CZ" sz="2000" smtClean="0"/>
              <a:t>Klíčová </a:t>
            </a:r>
            <a:r>
              <a:rPr lang="cs-CZ" sz="2000"/>
              <a:t>slova : slovo nadřazené a podřízené</a:t>
            </a:r>
          </a:p>
          <a:p>
            <a:r>
              <a:rPr lang="cs-CZ" sz="2000"/>
              <a:t>Druh učebního materiálu: prezentace </a:t>
            </a:r>
          </a:p>
          <a:p>
            <a:r>
              <a:rPr lang="cs-CZ" sz="2000"/>
              <a:t>Druh interaktivity: výklad, aktivita žáků</a:t>
            </a:r>
          </a:p>
          <a:p>
            <a:r>
              <a:rPr lang="cs-CZ" sz="2000"/>
              <a:t>Cílová skupina: Žák</a:t>
            </a:r>
          </a:p>
          <a:p>
            <a:r>
              <a:rPr lang="cs-CZ" sz="2000"/>
              <a:t>Stupeň a typ vzdělávání : základní vzdělávání – první  stupeň</a:t>
            </a:r>
          </a:p>
          <a:p>
            <a:r>
              <a:rPr lang="cs-CZ" sz="2000"/>
              <a:t>Typická věková skupina: 7- 8 let</a:t>
            </a:r>
          </a:p>
          <a:p>
            <a:r>
              <a:rPr lang="cs-CZ" sz="2000"/>
              <a:t>Vytvořeno: </a:t>
            </a:r>
            <a:r>
              <a:rPr lang="cs-CZ" sz="2000" smtClean="0"/>
              <a:t>13.12.2011</a:t>
            </a:r>
            <a:endParaRPr lang="cs-CZ" sz="2000"/>
          </a:p>
          <a:p>
            <a:endParaRPr lang="cs-CZ" sz="2000"/>
          </a:p>
        </p:txBody>
      </p:sp>
    </p:spTree>
    <p:extLst>
      <p:ext uri="{BB962C8B-B14F-4D97-AF65-F5344CB8AC3E}">
        <p14:creationId xmlns:p14="http://schemas.microsoft.com/office/powerpoint/2010/main" val="3897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17021" y="501628"/>
            <a:ext cx="5891100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3600" smtClean="0"/>
              <a:t>Zopakuj  si tvrdé souhlásky.</a:t>
            </a:r>
            <a:endParaRPr lang="cs-CZ" sz="3600"/>
          </a:p>
        </p:txBody>
      </p:sp>
      <p:sp>
        <p:nvSpPr>
          <p:cNvPr id="3" name="Ovál 2"/>
          <p:cNvSpPr/>
          <p:nvPr/>
        </p:nvSpPr>
        <p:spPr>
          <a:xfrm>
            <a:off x="-4109" y="1147959"/>
            <a:ext cx="2160240" cy="1546359"/>
          </a:xfrm>
          <a:prstGeom prst="ellipse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" name="Ovál 3"/>
          <p:cNvSpPr/>
          <p:nvPr/>
        </p:nvSpPr>
        <p:spPr>
          <a:xfrm>
            <a:off x="568979" y="2437923"/>
            <a:ext cx="1440160" cy="1080120"/>
          </a:xfrm>
          <a:prstGeom prst="ellipse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smtClean="0"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h</a:t>
            </a:r>
            <a:endParaRPr lang="cs-CZ" sz="6000"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" name="Ovál 4"/>
          <p:cNvSpPr/>
          <p:nvPr/>
        </p:nvSpPr>
        <p:spPr>
          <a:xfrm>
            <a:off x="1618362" y="3176972"/>
            <a:ext cx="1729502" cy="1332148"/>
          </a:xfrm>
          <a:prstGeom prst="ellipse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smtClean="0"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ch</a:t>
            </a:r>
            <a:endParaRPr lang="cs-CZ" sz="6600"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Ovál 5"/>
          <p:cNvSpPr/>
          <p:nvPr/>
        </p:nvSpPr>
        <p:spPr>
          <a:xfrm>
            <a:off x="2627784" y="2405932"/>
            <a:ext cx="1584176" cy="1239091"/>
          </a:xfrm>
          <a:prstGeom prst="ellipse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smtClean="0"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k</a:t>
            </a:r>
            <a:endParaRPr lang="cs-CZ" sz="6600"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Ovál 6"/>
          <p:cNvSpPr/>
          <p:nvPr/>
        </p:nvSpPr>
        <p:spPr>
          <a:xfrm>
            <a:off x="4067944" y="2096852"/>
            <a:ext cx="1440160" cy="1080120"/>
          </a:xfrm>
          <a:prstGeom prst="ellipse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smtClean="0"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r</a:t>
            </a:r>
            <a:endParaRPr lang="cs-CZ" sz="7200"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" name="Ovál 7"/>
          <p:cNvSpPr/>
          <p:nvPr/>
        </p:nvSpPr>
        <p:spPr>
          <a:xfrm>
            <a:off x="5508104" y="2382772"/>
            <a:ext cx="1440160" cy="1080120"/>
          </a:xfrm>
          <a:prstGeom prst="ellipse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smtClean="0"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d</a:t>
            </a:r>
            <a:endParaRPr lang="cs-CZ" sz="6000"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9" name="Ovál 8"/>
          <p:cNvSpPr/>
          <p:nvPr/>
        </p:nvSpPr>
        <p:spPr>
          <a:xfrm>
            <a:off x="6948264" y="2096852"/>
            <a:ext cx="1440160" cy="1080120"/>
          </a:xfrm>
          <a:prstGeom prst="ellipse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smtClean="0"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t</a:t>
            </a:r>
            <a:endParaRPr lang="cs-CZ" sz="7200"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0" name="Ovál 9"/>
          <p:cNvSpPr/>
          <p:nvPr/>
        </p:nvSpPr>
        <p:spPr>
          <a:xfrm>
            <a:off x="7505956" y="3223472"/>
            <a:ext cx="1440160" cy="1080120"/>
          </a:xfrm>
          <a:prstGeom prst="ellipse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smtClean="0"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n</a:t>
            </a:r>
            <a:endParaRPr lang="cs-CZ" sz="7200"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1" name="Ovál 10"/>
          <p:cNvSpPr/>
          <p:nvPr/>
        </p:nvSpPr>
        <p:spPr>
          <a:xfrm>
            <a:off x="568979" y="1700808"/>
            <a:ext cx="186597" cy="21572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00B0F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982713" y="1705414"/>
            <a:ext cx="186597" cy="21572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00B0F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567936" y="2119711"/>
            <a:ext cx="648072" cy="4571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2483113" y="5301208"/>
            <a:ext cx="64652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smtClean="0"/>
              <a:t>píšem vždycky tvrdé y </a:t>
            </a:r>
            <a:endParaRPr lang="cs-CZ" sz="4800"/>
          </a:p>
        </p:txBody>
      </p:sp>
    </p:spTree>
    <p:extLst>
      <p:ext uri="{BB962C8B-B14F-4D97-AF65-F5344CB8AC3E}">
        <p14:creationId xmlns:p14="http://schemas.microsoft.com/office/powerpoint/2010/main" val="4072434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692696"/>
            <a:ext cx="8352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smtClean="0"/>
              <a:t>Označ barevným kroužkem  </a:t>
            </a:r>
            <a:r>
              <a:rPr lang="cs-CZ" sz="2800"/>
              <a:t>tvrdé slabiky DY, TY, NY/DÝ, TÝ, </a:t>
            </a:r>
            <a:r>
              <a:rPr lang="cs-CZ" sz="2800" smtClean="0"/>
              <a:t>NÝ ve slovech.</a:t>
            </a:r>
            <a:endParaRPr lang="cs-CZ" sz="2800"/>
          </a:p>
        </p:txBody>
      </p:sp>
      <p:sp>
        <p:nvSpPr>
          <p:cNvPr id="3" name="Obdélník 2"/>
          <p:cNvSpPr/>
          <p:nvPr/>
        </p:nvSpPr>
        <p:spPr>
          <a:xfrm>
            <a:off x="197768" y="1916832"/>
            <a:ext cx="87484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/>
              <a:t>dýně, tykadlo, jahody, boty, chudý, statný, schody, zvony, mladý, černý, dým, hodný, dudy, dýmka, u Aleny, týden, postýlka, obratný, Nymburk, ledy, tykev</a:t>
            </a:r>
            <a:r>
              <a:rPr lang="cs-CZ" sz="4400" smtClean="0"/>
              <a:t>,</a:t>
            </a:r>
          </a:p>
          <a:p>
            <a:r>
              <a:rPr lang="cs-CZ" sz="4400" smtClean="0"/>
              <a:t> </a:t>
            </a:r>
            <a:r>
              <a:rPr lang="cs-CZ" sz="4400"/>
              <a:t>u Dany</a:t>
            </a:r>
          </a:p>
        </p:txBody>
      </p:sp>
      <p:sp>
        <p:nvSpPr>
          <p:cNvPr id="5" name="Ovál 4"/>
          <p:cNvSpPr/>
          <p:nvPr/>
        </p:nvSpPr>
        <p:spPr>
          <a:xfrm>
            <a:off x="225535" y="2076694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6876256" y="2792729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1139935" y="3418260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1160267" y="2777387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148064" y="2792729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5148064" y="2019788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6660232" y="2076694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3059832" y="2803670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1769751" y="2093462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5585284" y="4718975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/>
              <a:t>c</a:t>
            </a:r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2555776" y="4718975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7" y="3389272"/>
            <a:ext cx="665163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Ovál 17"/>
          <p:cNvSpPr/>
          <p:nvPr/>
        </p:nvSpPr>
        <p:spPr>
          <a:xfrm>
            <a:off x="1540817" y="4718975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225535" y="4073639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3591929" y="4142911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4263496" y="4073639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6975140" y="4027860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7812360" y="3435028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6215100" y="3406040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6519000" y="4718975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899993" y="5489026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2962113" y="3479908"/>
            <a:ext cx="629816" cy="576064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6236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6700" y="1124744"/>
            <a:ext cx="8928992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/>
              <a:t>poraněné  no _ _	</a:t>
            </a:r>
            <a:r>
              <a:rPr lang="cs-CZ" sz="4000" smtClean="0"/>
              <a:t>ohnuté  </a:t>
            </a:r>
            <a:r>
              <a:rPr lang="cs-CZ" sz="4000"/>
              <a:t>ro _ </a:t>
            </a:r>
            <a:r>
              <a:rPr lang="cs-CZ" sz="4000" smtClean="0"/>
              <a:t>_</a:t>
            </a:r>
          </a:p>
          <a:p>
            <a:r>
              <a:rPr lang="cs-CZ" sz="4000" smtClean="0"/>
              <a:t>velk </a:t>
            </a:r>
            <a:r>
              <a:rPr lang="cs-CZ" sz="4000"/>
              <a:t>_ _   </a:t>
            </a:r>
            <a:r>
              <a:rPr lang="cs-CZ" sz="4000" smtClean="0"/>
              <a:t>strom        hlad </a:t>
            </a:r>
            <a:r>
              <a:rPr lang="cs-CZ" sz="4000"/>
              <a:t>_ _   </a:t>
            </a:r>
            <a:r>
              <a:rPr lang="cs-CZ" sz="4000" smtClean="0"/>
              <a:t>stůl</a:t>
            </a:r>
          </a:p>
          <a:p>
            <a:r>
              <a:rPr lang="cs-CZ" sz="4000" smtClean="0"/>
              <a:t>hor </a:t>
            </a:r>
            <a:r>
              <a:rPr lang="cs-CZ" sz="4000"/>
              <a:t>_ _     </a:t>
            </a:r>
            <a:r>
              <a:rPr lang="cs-CZ" sz="4000" smtClean="0"/>
              <a:t>lívanec  </a:t>
            </a:r>
            <a:r>
              <a:rPr lang="cs-CZ" sz="4000"/>
              <a:t>	</a:t>
            </a:r>
            <a:r>
              <a:rPr lang="cs-CZ" sz="4000" smtClean="0"/>
              <a:t> velká   </a:t>
            </a:r>
            <a:r>
              <a:rPr lang="cs-CZ" sz="4000"/>
              <a:t>_ _ ba	</a:t>
            </a:r>
            <a:endParaRPr lang="cs-CZ" sz="4000" smtClean="0"/>
          </a:p>
          <a:p>
            <a:r>
              <a:rPr lang="cs-CZ" sz="4000" smtClean="0"/>
              <a:t>vlašské   </a:t>
            </a:r>
            <a:r>
              <a:rPr lang="cs-CZ" sz="4000"/>
              <a:t>oře _ _		</a:t>
            </a:r>
            <a:r>
              <a:rPr lang="cs-CZ" sz="4000" smtClean="0"/>
              <a:t> červený   </a:t>
            </a:r>
            <a:r>
              <a:rPr lang="cs-CZ" sz="4000"/>
              <a:t>_ _ </a:t>
            </a:r>
            <a:r>
              <a:rPr lang="cs-CZ" sz="4000" smtClean="0"/>
              <a:t>bíz             vařené  </a:t>
            </a:r>
            <a:r>
              <a:rPr lang="cs-CZ" sz="4000"/>
              <a:t>brambo _ </a:t>
            </a:r>
            <a:r>
              <a:rPr lang="cs-CZ" sz="4000" smtClean="0"/>
              <a:t>_   velké   </a:t>
            </a:r>
            <a:r>
              <a:rPr lang="cs-CZ" sz="4000"/>
              <a:t>scho _ </a:t>
            </a:r>
            <a:r>
              <a:rPr lang="cs-CZ" sz="4000" smtClean="0"/>
              <a:t>zakopané   </a:t>
            </a:r>
            <a:r>
              <a:rPr lang="cs-CZ" sz="4000"/>
              <a:t>pokla _ </a:t>
            </a:r>
            <a:r>
              <a:rPr lang="cs-CZ" sz="4000" smtClean="0"/>
              <a:t>_  psí   </a:t>
            </a:r>
            <a:r>
              <a:rPr lang="cs-CZ" sz="4000"/>
              <a:t>bou _ </a:t>
            </a:r>
            <a:r>
              <a:rPr lang="cs-CZ" sz="4000" smtClean="0"/>
              <a:t>otevřené   </a:t>
            </a:r>
            <a:r>
              <a:rPr lang="cs-CZ" sz="4000"/>
              <a:t>obcho _ </a:t>
            </a:r>
            <a:r>
              <a:rPr lang="cs-CZ" sz="4000" smtClean="0"/>
              <a:t>_  byl  </a:t>
            </a:r>
            <a:r>
              <a:rPr lang="cs-CZ" sz="4000"/>
              <a:t>u    vo _ _		</a:t>
            </a:r>
          </a:p>
          <a:p>
            <a:endParaRPr lang="cs-CZ" sz="4000"/>
          </a:p>
          <a:p>
            <a:endParaRPr lang="cs-CZ" sz="4000"/>
          </a:p>
          <a:p>
            <a:endParaRPr lang="cs-CZ" sz="4000"/>
          </a:p>
          <a:p>
            <a:endParaRPr lang="cs-CZ" sz="4000"/>
          </a:p>
        </p:txBody>
      </p:sp>
      <p:sp>
        <p:nvSpPr>
          <p:cNvPr id="4" name="TextovéPole 3"/>
          <p:cNvSpPr txBox="1"/>
          <p:nvPr/>
        </p:nvSpPr>
        <p:spPr>
          <a:xfrm>
            <a:off x="796291" y="764704"/>
            <a:ext cx="42555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solidFill>
                  <a:srgbClr val="FF0000"/>
                </a:solidFill>
              </a:rPr>
              <a:t>Doplň správné  tvrdé slabiky. </a:t>
            </a:r>
            <a:endParaRPr lang="cs-CZ" sz="24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614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836712"/>
            <a:ext cx="24672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smtClean="0"/>
              <a:t>Doplň y,ý.</a:t>
            </a:r>
            <a:endParaRPr lang="cs-CZ" sz="4000"/>
          </a:p>
        </p:txBody>
      </p:sp>
      <p:sp>
        <p:nvSpPr>
          <p:cNvPr id="3" name="Obdélník 2"/>
          <p:cNvSpPr/>
          <p:nvPr/>
        </p:nvSpPr>
        <p:spPr>
          <a:xfrm>
            <a:off x="395536" y="1700808"/>
            <a:ext cx="8388424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smtClean="0"/>
              <a:t>Rampou</a:t>
            </a:r>
            <a:r>
              <a:rPr lang="cs-CZ" sz="4400" smtClean="0">
                <a:solidFill>
                  <a:srgbClr val="FF0000"/>
                </a:solidFill>
              </a:rPr>
              <a:t>ch</a:t>
            </a:r>
            <a:r>
              <a:rPr lang="cs-CZ" sz="4400" smtClean="0"/>
              <a:t>_, tvaro</a:t>
            </a:r>
            <a:r>
              <a:rPr lang="cs-CZ" sz="4400" smtClean="0">
                <a:solidFill>
                  <a:srgbClr val="FF0000"/>
                </a:solidFill>
              </a:rPr>
              <a:t>h</a:t>
            </a:r>
            <a:r>
              <a:rPr lang="cs-CZ" sz="4400" smtClean="0"/>
              <a:t>_, nena</a:t>
            </a:r>
            <a:r>
              <a:rPr lang="cs-CZ" sz="4400" smtClean="0">
                <a:solidFill>
                  <a:srgbClr val="FF0000"/>
                </a:solidFill>
              </a:rPr>
              <a:t>h</a:t>
            </a:r>
            <a:r>
              <a:rPr lang="cs-CZ" sz="4400" smtClean="0"/>
              <a:t>_bejte </a:t>
            </a:r>
            <a:r>
              <a:rPr lang="cs-CZ" sz="4400"/>
              <a:t>se, </a:t>
            </a:r>
            <a:r>
              <a:rPr lang="cs-CZ" sz="4400" smtClean="0"/>
              <a:t>punčo</a:t>
            </a:r>
            <a:r>
              <a:rPr lang="cs-CZ" sz="4400" smtClean="0">
                <a:solidFill>
                  <a:srgbClr val="FF0000"/>
                </a:solidFill>
              </a:rPr>
              <a:t>ch</a:t>
            </a:r>
            <a:r>
              <a:rPr lang="cs-CZ" sz="4400" smtClean="0"/>
              <a:t>_, pastel</a:t>
            </a:r>
            <a:r>
              <a:rPr lang="cs-CZ" sz="4400" smtClean="0">
                <a:solidFill>
                  <a:srgbClr val="FF0000"/>
                </a:solidFill>
              </a:rPr>
              <a:t>k</a:t>
            </a:r>
            <a:r>
              <a:rPr lang="cs-CZ" sz="4400" smtClean="0"/>
              <a:t>_, </a:t>
            </a:r>
            <a:r>
              <a:rPr lang="cs-CZ" sz="4400" smtClean="0">
                <a:solidFill>
                  <a:srgbClr val="FF0000"/>
                </a:solidFill>
              </a:rPr>
              <a:t>H</a:t>
            </a:r>
            <a:r>
              <a:rPr lang="cs-CZ" sz="4400" smtClean="0"/>
              <a:t>_nek</a:t>
            </a:r>
            <a:r>
              <a:rPr lang="cs-CZ" sz="4400"/>
              <a:t>, </a:t>
            </a:r>
            <a:r>
              <a:rPr lang="cs-CZ" sz="4400" smtClean="0"/>
              <a:t>oh</a:t>
            </a:r>
            <a:r>
              <a:rPr lang="cs-CZ" sz="4400" smtClean="0">
                <a:solidFill>
                  <a:srgbClr val="FF0000"/>
                </a:solidFill>
              </a:rPr>
              <a:t>r</a:t>
            </a:r>
            <a:r>
              <a:rPr lang="cs-CZ" sz="4400" smtClean="0"/>
              <a:t>_zky</a:t>
            </a:r>
            <a:r>
              <a:rPr lang="cs-CZ" sz="4400"/>
              <a:t>, </a:t>
            </a:r>
            <a:r>
              <a:rPr lang="cs-CZ" sz="4400" smtClean="0"/>
              <a:t>kyt</a:t>
            </a:r>
            <a:r>
              <a:rPr lang="cs-CZ" sz="4400" smtClean="0">
                <a:solidFill>
                  <a:srgbClr val="FF0000"/>
                </a:solidFill>
              </a:rPr>
              <a:t>k</a:t>
            </a:r>
            <a:r>
              <a:rPr lang="cs-CZ" sz="4400" smtClean="0"/>
              <a:t>_, </a:t>
            </a:r>
            <a:r>
              <a:rPr lang="cs-CZ" sz="4400" smtClean="0">
                <a:solidFill>
                  <a:srgbClr val="FF0000"/>
                </a:solidFill>
              </a:rPr>
              <a:t>r</a:t>
            </a:r>
            <a:r>
              <a:rPr lang="cs-CZ" sz="4400" smtClean="0"/>
              <a:t>_ba</a:t>
            </a:r>
            <a:r>
              <a:rPr lang="cs-CZ" sz="4400"/>
              <a:t>, </a:t>
            </a:r>
            <a:r>
              <a:rPr lang="cs-CZ" sz="4400" smtClean="0"/>
              <a:t>st</a:t>
            </a:r>
            <a:r>
              <a:rPr lang="cs-CZ" sz="4400" smtClean="0">
                <a:solidFill>
                  <a:srgbClr val="FF0000"/>
                </a:solidFill>
              </a:rPr>
              <a:t>r</a:t>
            </a:r>
            <a:r>
              <a:rPr lang="cs-CZ" sz="4400" smtClean="0"/>
              <a:t>_c</a:t>
            </a:r>
            <a:r>
              <a:rPr lang="cs-CZ" sz="4400"/>
              <a:t>, </a:t>
            </a:r>
            <a:r>
              <a:rPr lang="cs-CZ" sz="4400" smtClean="0">
                <a:solidFill>
                  <a:srgbClr val="FF0000"/>
                </a:solidFill>
              </a:rPr>
              <a:t>r</a:t>
            </a:r>
            <a:r>
              <a:rPr lang="cs-CZ" sz="4400" smtClean="0"/>
              <a:t>_bník, hruš</a:t>
            </a:r>
            <a:r>
              <a:rPr lang="cs-CZ" sz="4400" smtClean="0">
                <a:solidFill>
                  <a:srgbClr val="FF0000"/>
                </a:solidFill>
              </a:rPr>
              <a:t>k</a:t>
            </a:r>
            <a:r>
              <a:rPr lang="cs-CZ" sz="4400" smtClean="0"/>
              <a:t>_, vla</a:t>
            </a:r>
            <a:r>
              <a:rPr lang="cs-CZ" sz="4400" smtClean="0">
                <a:solidFill>
                  <a:srgbClr val="FF0000"/>
                </a:solidFill>
              </a:rPr>
              <a:t>k</a:t>
            </a:r>
            <a:r>
              <a:rPr lang="cs-CZ" sz="4400" smtClean="0"/>
              <a:t>_, no</a:t>
            </a:r>
            <a:r>
              <a:rPr lang="cs-CZ" sz="4400" smtClean="0">
                <a:solidFill>
                  <a:srgbClr val="FF0000"/>
                </a:solidFill>
              </a:rPr>
              <a:t>t</a:t>
            </a:r>
            <a:r>
              <a:rPr lang="cs-CZ" sz="4400" smtClean="0"/>
              <a:t>_, mos</a:t>
            </a:r>
            <a:r>
              <a:rPr lang="cs-CZ" sz="4400" smtClean="0">
                <a:solidFill>
                  <a:srgbClr val="FF0000"/>
                </a:solidFill>
              </a:rPr>
              <a:t>t</a:t>
            </a:r>
            <a:r>
              <a:rPr lang="cs-CZ" sz="4400" smtClean="0"/>
              <a:t>_, stře</a:t>
            </a:r>
            <a:r>
              <a:rPr lang="cs-CZ" sz="4400" smtClean="0">
                <a:solidFill>
                  <a:srgbClr val="FF0000"/>
                </a:solidFill>
              </a:rPr>
              <a:t>ch</a:t>
            </a:r>
            <a:r>
              <a:rPr lang="cs-CZ" sz="4400" smtClean="0"/>
              <a:t>_, strom</a:t>
            </a:r>
            <a:r>
              <a:rPr lang="cs-CZ" sz="4400" smtClean="0">
                <a:solidFill>
                  <a:srgbClr val="FF0000"/>
                </a:solidFill>
              </a:rPr>
              <a:t>k</a:t>
            </a:r>
            <a:r>
              <a:rPr lang="cs-CZ" sz="4400" smtClean="0"/>
              <a:t>_, </a:t>
            </a:r>
            <a:r>
              <a:rPr lang="cs-CZ" sz="4400" smtClean="0">
                <a:solidFill>
                  <a:srgbClr val="FF0000"/>
                </a:solidFill>
              </a:rPr>
              <a:t>r</a:t>
            </a:r>
            <a:r>
              <a:rPr lang="cs-CZ" sz="4400" smtClean="0"/>
              <a:t>_č</a:t>
            </a:r>
            <a:r>
              <a:rPr lang="cs-CZ" sz="4400"/>
              <a:t>, </a:t>
            </a:r>
            <a:r>
              <a:rPr lang="cs-CZ" sz="4400" smtClean="0">
                <a:solidFill>
                  <a:srgbClr val="FF0000"/>
                </a:solidFill>
              </a:rPr>
              <a:t>ch</a:t>
            </a:r>
            <a:r>
              <a:rPr lang="cs-CZ" sz="4400" smtClean="0"/>
              <a:t>_ba.</a:t>
            </a:r>
            <a:endParaRPr lang="cs-CZ" sz="4400"/>
          </a:p>
          <a:p>
            <a:r>
              <a:rPr lang="cs-CZ" sz="2800" smtClean="0"/>
              <a:t>Odůvodni pravopis.</a:t>
            </a:r>
            <a:endParaRPr lang="cs-CZ" sz="2800"/>
          </a:p>
        </p:txBody>
      </p:sp>
    </p:spTree>
    <p:extLst>
      <p:ext uri="{BB962C8B-B14F-4D97-AF65-F5344CB8AC3E}">
        <p14:creationId xmlns:p14="http://schemas.microsoft.com/office/powerpoint/2010/main" val="283326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96</TotalTime>
  <Words>168</Words>
  <Application>Microsoft Office PowerPoint</Application>
  <PresentationFormat>Předvádění na obrazovce (4:3)</PresentationFormat>
  <Paragraphs>46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PROCVIČUJEME  TVRDÉ SOUHLÁSKY</dc:title>
  <dc:creator>131M</dc:creator>
  <cp:lastModifiedBy>131M</cp:lastModifiedBy>
  <cp:revision>11</cp:revision>
  <dcterms:created xsi:type="dcterms:W3CDTF">2012-01-25T15:01:23Z</dcterms:created>
  <dcterms:modified xsi:type="dcterms:W3CDTF">2012-01-26T09:45:01Z</dcterms:modified>
</cp:coreProperties>
</file>