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68" r:id="rId3"/>
    <p:sldId id="256" r:id="rId4"/>
    <p:sldId id="257" r:id="rId5"/>
    <p:sldId id="263" r:id="rId6"/>
    <p:sldId id="258" r:id="rId7"/>
    <p:sldId id="264" r:id="rId8"/>
    <p:sldId id="270" r:id="rId9"/>
    <p:sldId id="260" r:id="rId10"/>
    <p:sldId id="265" r:id="rId11"/>
    <p:sldId id="271" r:id="rId12"/>
    <p:sldId id="261" r:id="rId13"/>
    <p:sldId id="266" r:id="rId14"/>
    <p:sldId id="262" r:id="rId15"/>
    <p:sldId id="259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 varScale="1">
        <p:scale>
          <a:sx n="70" d="100"/>
          <a:sy n="70" d="100"/>
        </p:scale>
        <p:origin x="-13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F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6 - Ostnokožci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4A7C6A-2E7A-44D2-B30A-E41D22AA72E1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937A94-8468-46AB-B7EB-5EE8088F5126}" type="presOf" srcId="{D8197B8C-B260-4A16-BDF4-0947B075E274}" destId="{25B08C86-7E15-44DC-BE7F-FFB55DD49D12}" srcOrd="0" destOrd="0" presId="urn:microsoft.com/office/officeart/2005/8/layout/target3"/>
    <dgm:cxn modelId="{2DEB1F7F-462A-4701-B2CD-DAAC738DB8A8}" type="presOf" srcId="{D1D4F407-5343-4D3F-B5B9-D407B03CAEB4}" destId="{D005CE8C-CC26-4C3E-AC11-E15060ECD759}" srcOrd="0" destOrd="0" presId="urn:microsoft.com/office/officeart/2005/8/layout/target3"/>
    <dgm:cxn modelId="{D4243053-0856-4F96-88E1-2584A8176610}" type="presOf" srcId="{D8197B8C-B260-4A16-BDF4-0947B075E274}" destId="{5A5FFA88-C948-4069-8E93-59FA12366E83}" srcOrd="1" destOrd="0" presId="urn:microsoft.com/office/officeart/2005/8/layout/target3"/>
    <dgm:cxn modelId="{92B3226B-BBE1-4B1D-B4EE-10462D5492EB}" type="presOf" srcId="{B651F6E3-6281-48DB-9319-2AEAFDAE7572}" destId="{619D679B-A015-4ECF-8348-D1034C574F40}" srcOrd="0" destOrd="0" presId="urn:microsoft.com/office/officeart/2005/8/layout/target3"/>
    <dgm:cxn modelId="{521C4797-D7D1-433A-9BBA-00B80C52D38D}" type="presOf" srcId="{B651F6E3-6281-48DB-9319-2AEAFDAE7572}" destId="{6BB5E863-4638-4E1D-BFDE-399D028AC4ED}" srcOrd="1" destOrd="0" presId="urn:microsoft.com/office/officeart/2005/8/layout/target3"/>
    <dgm:cxn modelId="{3029FB9B-1E6A-4F80-BBB6-A6E27CEEF0E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B7084AF-94F9-4900-97AF-411B2218BFBD}" type="presOf" srcId="{D1D4F407-5343-4D3F-B5B9-D407B03CAEB4}" destId="{AED2198E-93D5-4001-81B4-73124B309672}" srcOrd="1" destOrd="0" presId="urn:microsoft.com/office/officeart/2005/8/layout/target3"/>
    <dgm:cxn modelId="{A984F82A-2909-43F5-9E3E-D4704836B2D9}" type="presOf" srcId="{D1B46980-6531-4606-95E6-44980827E919}" destId="{6140AFEC-043D-4C43-A2F9-D0F5331DF3A3}" srcOrd="0" destOrd="0" presId="urn:microsoft.com/office/officeart/2005/8/layout/target3"/>
    <dgm:cxn modelId="{085DE7D5-BFD3-4916-91EF-60577B1A395F}" type="presOf" srcId="{757F3AB3-0718-4624-B441-E567A8F0AB56}" destId="{333A1088-737F-45CB-B68E-254E46348037}" srcOrd="0" destOrd="0" presId="urn:microsoft.com/office/officeart/2005/8/layout/target3"/>
    <dgm:cxn modelId="{57C9018A-7E3C-4328-862E-C0D5C5485FDA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BB180AE-2FCA-4296-BA38-B42DA40AB9B4}" type="presParOf" srcId="{333A1088-737F-45CB-B68E-254E46348037}" destId="{F5ABB229-8D3B-4694-996A-96F23CF14429}" srcOrd="0" destOrd="0" presId="urn:microsoft.com/office/officeart/2005/8/layout/target3"/>
    <dgm:cxn modelId="{59CFA2E0-BC99-4E40-B064-204B2549BBAD}" type="presParOf" srcId="{333A1088-737F-45CB-B68E-254E46348037}" destId="{F41139FD-01EE-4571-8B17-4FB00FC51163}" srcOrd="1" destOrd="0" presId="urn:microsoft.com/office/officeart/2005/8/layout/target3"/>
    <dgm:cxn modelId="{B5A96719-E277-417F-BA43-A9CA7DC64F33}" type="presParOf" srcId="{333A1088-737F-45CB-B68E-254E46348037}" destId="{D005CE8C-CC26-4C3E-AC11-E15060ECD759}" srcOrd="2" destOrd="0" presId="urn:microsoft.com/office/officeart/2005/8/layout/target3"/>
    <dgm:cxn modelId="{028BE846-6DA5-48C2-A66C-C35A5BFD199C}" type="presParOf" srcId="{333A1088-737F-45CB-B68E-254E46348037}" destId="{2C702D82-9B77-49B7-9568-BB8EB47C3372}" srcOrd="3" destOrd="0" presId="urn:microsoft.com/office/officeart/2005/8/layout/target3"/>
    <dgm:cxn modelId="{985A1747-AB5C-4F0D-AE57-A7B5D8C08C6D}" type="presParOf" srcId="{333A1088-737F-45CB-B68E-254E46348037}" destId="{A52A0455-90FF-4808-ABD0-F02540D31D5A}" srcOrd="4" destOrd="0" presId="urn:microsoft.com/office/officeart/2005/8/layout/target3"/>
    <dgm:cxn modelId="{B6AB3F8B-788F-4D11-8533-9F0434C6E3FD}" type="presParOf" srcId="{333A1088-737F-45CB-B68E-254E46348037}" destId="{6140AFEC-043D-4C43-A2F9-D0F5331DF3A3}" srcOrd="5" destOrd="0" presId="urn:microsoft.com/office/officeart/2005/8/layout/target3"/>
    <dgm:cxn modelId="{FF629032-DAF0-4627-AB40-7A9E91BE20F2}" type="presParOf" srcId="{333A1088-737F-45CB-B68E-254E46348037}" destId="{9358AC05-5D7D-4327-9F80-1AD486AEA664}" srcOrd="6" destOrd="0" presId="urn:microsoft.com/office/officeart/2005/8/layout/target3"/>
    <dgm:cxn modelId="{EE6606C2-CC95-4DC2-9A75-501958DA4A7A}" type="presParOf" srcId="{333A1088-737F-45CB-B68E-254E46348037}" destId="{313FC574-E1CD-4FB4-B054-0B805CE0447D}" srcOrd="7" destOrd="0" presId="urn:microsoft.com/office/officeart/2005/8/layout/target3"/>
    <dgm:cxn modelId="{41986A12-F15D-4DF3-A0DC-96897AFFD441}" type="presParOf" srcId="{333A1088-737F-45CB-B68E-254E46348037}" destId="{619D679B-A015-4ECF-8348-D1034C574F40}" srcOrd="8" destOrd="0" presId="urn:microsoft.com/office/officeart/2005/8/layout/target3"/>
    <dgm:cxn modelId="{FB515A6A-62FE-494B-B0E1-D2B0D6E682D8}" type="presParOf" srcId="{333A1088-737F-45CB-B68E-254E46348037}" destId="{322283A8-4A27-4CDA-BAE3-F381106A9174}" srcOrd="9" destOrd="0" presId="urn:microsoft.com/office/officeart/2005/8/layout/target3"/>
    <dgm:cxn modelId="{5C1E5210-C742-4EF1-B556-20C03185DC57}" type="presParOf" srcId="{333A1088-737F-45CB-B68E-254E46348037}" destId="{FFC9F71D-1B4F-4AD9-A4A6-86ADEFC8AF5C}" srcOrd="10" destOrd="0" presId="urn:microsoft.com/office/officeart/2005/8/layout/target3"/>
    <dgm:cxn modelId="{05D61970-62E7-44DE-848A-AF2E0F7F6198}" type="presParOf" srcId="{333A1088-737F-45CB-B68E-254E46348037}" destId="{25B08C86-7E15-44DC-BE7F-FFB55DD49D12}" srcOrd="11" destOrd="0" presId="urn:microsoft.com/office/officeart/2005/8/layout/target3"/>
    <dgm:cxn modelId="{9C632FED-C70D-4333-807F-578AC382D180}" type="presParOf" srcId="{333A1088-737F-45CB-B68E-254E46348037}" destId="{76644BE8-9D7C-4C09-B250-3D10AF48CBB7}" srcOrd="12" destOrd="0" presId="urn:microsoft.com/office/officeart/2005/8/layout/target3"/>
    <dgm:cxn modelId="{DE6A1776-CE2D-4D65-93C3-094AC5744DAA}" type="presParOf" srcId="{333A1088-737F-45CB-B68E-254E46348037}" destId="{EE85B701-7295-41C0-BA7A-34D3756A2AE6}" srcOrd="13" destOrd="0" presId="urn:microsoft.com/office/officeart/2005/8/layout/target3"/>
    <dgm:cxn modelId="{A011D8EC-88DE-41DF-A1AA-8FAA948A57EE}" type="presParOf" srcId="{333A1088-737F-45CB-B68E-254E46348037}" destId="{8BEBB6EC-1DAA-4CAC-8A25-BC0FCBD5DBD5}" srcOrd="14" destOrd="0" presId="urn:microsoft.com/office/officeart/2005/8/layout/target3"/>
    <dgm:cxn modelId="{D4C989A4-BB1D-4DE8-B0B2-33C1FFCF7C99}" type="presParOf" srcId="{333A1088-737F-45CB-B68E-254E46348037}" destId="{AED2198E-93D5-4001-81B4-73124B309672}" srcOrd="15" destOrd="0" presId="urn:microsoft.com/office/officeart/2005/8/layout/target3"/>
    <dgm:cxn modelId="{D69C12FF-175A-4B15-9B2F-0EE9B368FF5A}" type="presParOf" srcId="{333A1088-737F-45CB-B68E-254E46348037}" destId="{2BE915AB-18AA-4053-B92C-3BFC9ED204BB}" srcOrd="16" destOrd="0" presId="urn:microsoft.com/office/officeart/2005/8/layout/target3"/>
    <dgm:cxn modelId="{F3000F51-D44C-4BEF-ABCC-55ACC1C063B3}" type="presParOf" srcId="{333A1088-737F-45CB-B68E-254E46348037}" destId="{6BB5E863-4638-4E1D-BFDE-399D028AC4ED}" srcOrd="17" destOrd="0" presId="urn:microsoft.com/office/officeart/2005/8/layout/target3"/>
    <dgm:cxn modelId="{CF4F2720-898F-4719-96F4-CB7FB7EEC875}" type="presParOf" srcId="{333A1088-737F-45CB-B68E-254E46348037}" destId="{5A5FFA88-C948-4069-8E93-59FA12366E83}" srcOrd="18" destOrd="0" presId="urn:microsoft.com/office/officeart/2005/8/layout/target3"/>
    <dgm:cxn modelId="{6F0B1700-BA7C-4B63-9BBF-D89A20EA365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F 20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6 - Ostnokožci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F5774-D437-4834-8C96-0D3FDBC6216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FCE68-9B17-4995-BD55-416C53D39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673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545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622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251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385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624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737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993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99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342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451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206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E837A-1AD8-48AB-9584-9BF2D0D6096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72156-C2DC-47EB-9B17-C45CC29457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162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rongylocentrotus_purpuratus_P1160330.jpg" TargetMode="External"/><Relationship Id="rId2" Type="http://schemas.openxmlformats.org/officeDocument/2006/relationships/hyperlink" Target="http://cs.wikipedia.org/wiki/Soubor:Asterias_ruben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hv%C4%9Bzdice&amp;ex=1&amp;origin=FX010132103" TargetMode="External"/><Relationship Id="rId4" Type="http://schemas.openxmlformats.org/officeDocument/2006/relationships/hyperlink" Target="http://commons.wikimedia.org/wiki/File:Sea_cucumber_at_Pulau_Redang.jpg?uselang=cs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176063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41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Kmen: Ostnokožci</a:t>
            </a:r>
            <a:r>
              <a:rPr lang="cs-CZ" b="1" dirty="0">
                <a:latin typeface="Comic Sans MS" pitchFamily="66" charset="0"/>
              </a:rPr>
              <a:t/>
            </a:r>
            <a:br>
              <a:rPr lang="cs-CZ" b="1" dirty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Tento materiál je určen pro žáky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6. ročníku ZŠ</a:t>
            </a:r>
          </a:p>
          <a:p>
            <a:r>
              <a:rPr lang="cs-CZ" dirty="0" smtClean="0">
                <a:latin typeface="Comic Sans MS" pitchFamily="66" charset="0"/>
              </a:rPr>
              <a:t>definuje hlavní znaky zástupců kmene ostnokožců 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popisuje a ukazuje zástupce hvězdic, ježovek a sumýšů  a jejich hlavní znaky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574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cs-CZ" sz="4800" dirty="0" smtClean="0">
                <a:latin typeface="Comic Sans MS" pitchFamily="66" charset="0"/>
              </a:rPr>
              <a:t>Kmen: Ostnokožc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636912"/>
            <a:ext cx="6400800" cy="3672408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Třídy:</a:t>
            </a:r>
          </a:p>
          <a:p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Hvězdice</a:t>
            </a:r>
          </a:p>
          <a:p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Ježovky</a:t>
            </a:r>
          </a:p>
          <a:p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Sumýši</a:t>
            </a:r>
            <a:endParaRPr lang="cs-CZ" sz="48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74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Comic Sans MS" pitchFamily="66" charset="0"/>
              </a:rPr>
              <a:t>         Ostnokožci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Mořští živočichové</a:t>
            </a:r>
          </a:p>
          <a:p>
            <a:r>
              <a:rPr lang="cs-CZ" dirty="0" smtClean="0">
                <a:latin typeface="Comic Sans MS" pitchFamily="66" charset="0"/>
              </a:rPr>
              <a:t>Paprsčitě souměrné tělo</a:t>
            </a:r>
          </a:p>
          <a:p>
            <a:r>
              <a:rPr lang="cs-CZ" dirty="0" smtClean="0">
                <a:latin typeface="Comic Sans MS" pitchFamily="66" charset="0"/>
              </a:rPr>
              <a:t>Vyvinuta tzv. soustava vodních cév, které mají několik funkcí: dýchací,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cévní,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vylučovací a umožňují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pohyb</a:t>
            </a:r>
          </a:p>
          <a:p>
            <a:r>
              <a:rPr lang="cs-CZ" dirty="0" smtClean="0">
                <a:latin typeface="Comic Sans MS" pitchFamily="66" charset="0"/>
              </a:rPr>
              <a:t>Velká regenerační schopnost</a:t>
            </a:r>
          </a:p>
          <a:p>
            <a:r>
              <a:rPr lang="cs-CZ" dirty="0" smtClean="0">
                <a:latin typeface="Comic Sans MS" pitchFamily="66" charset="0"/>
              </a:rPr>
              <a:t>Povrch těla- vápenaté destičky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nebo ostny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FiedlerovaI\AppData\Local\Microsoft\Windows\Temporary Internet Files\Content.IE5\22IXZC8B\MP9001825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9000"/>
            <a:ext cx="2040379" cy="30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edlerovaI\AppData\Local\Microsoft\Windows\Temporary Internet Files\Content.IE5\NIAWPEHL\MP9004019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697" y="404664"/>
            <a:ext cx="3030840" cy="201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04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Comic Sans MS" pitchFamily="66" charset="0"/>
              </a:rPr>
              <a:t>Kmen:Ostnokožci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Regenerační schopnost </a:t>
            </a:r>
            <a:r>
              <a:rPr lang="cs-CZ" dirty="0" smtClean="0">
                <a:latin typeface="Comic Sans MS" pitchFamily="66" charset="0"/>
              </a:rPr>
              <a:t>– z oddělené části jejich těla může vyrůst celý nový jedinec</a:t>
            </a:r>
            <a:r>
              <a:rPr lang="cs-CZ" dirty="0" smtClean="0"/>
              <a:t>.</a:t>
            </a:r>
          </a:p>
          <a:p>
            <a:r>
              <a:rPr lang="cs-CZ" dirty="0" smtClean="0"/>
              <a:t>Hvězdice – volně pohybliví ostnokožci, tvar pěticípé hvězdy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22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18" y="476672"/>
            <a:ext cx="9093182" cy="6239452"/>
          </a:xfrm>
        </p:spPr>
      </p:pic>
      <p:sp>
        <p:nvSpPr>
          <p:cNvPr id="6" name="TextovéPole 5"/>
          <p:cNvSpPr txBox="1"/>
          <p:nvPr/>
        </p:nvSpPr>
        <p:spPr>
          <a:xfrm>
            <a:off x="2771800" y="640875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Hvězdice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9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Hvězdice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latin typeface="Comic Sans MS" pitchFamily="66" charset="0"/>
              </a:rPr>
              <a:t>Hvězdice – </a:t>
            </a:r>
            <a:r>
              <a:rPr lang="cs-CZ" b="1" dirty="0">
                <a:latin typeface="Comic Sans MS" pitchFamily="66" charset="0"/>
              </a:rPr>
              <a:t>volně pohybliví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ostnokožci, lezou po dně</a:t>
            </a:r>
          </a:p>
          <a:p>
            <a:r>
              <a:rPr lang="cs-CZ" dirty="0" smtClean="0">
                <a:latin typeface="Comic Sans MS" pitchFamily="66" charset="0"/>
              </a:rPr>
              <a:t>Tělo - tvar </a:t>
            </a:r>
            <a:r>
              <a:rPr lang="cs-CZ" dirty="0">
                <a:latin typeface="Comic Sans MS" pitchFamily="66" charset="0"/>
              </a:rPr>
              <a:t>pěticípé </a:t>
            </a:r>
            <a:r>
              <a:rPr lang="cs-CZ" dirty="0" smtClean="0">
                <a:latin typeface="Comic Sans MS" pitchFamily="66" charset="0"/>
              </a:rPr>
              <a:t>hvězdy</a:t>
            </a:r>
          </a:p>
          <a:p>
            <a:r>
              <a:rPr lang="cs-CZ" dirty="0" smtClean="0">
                <a:latin typeface="Comic Sans MS" pitchFamily="66" charset="0"/>
              </a:rPr>
              <a:t>Ústa – na spodní ploše těla</a:t>
            </a:r>
          </a:p>
          <a:p>
            <a:r>
              <a:rPr lang="cs-CZ" dirty="0" smtClean="0">
                <a:latin typeface="Comic Sans MS" pitchFamily="66" charset="0"/>
              </a:rPr>
              <a:t>Jsou </a:t>
            </a:r>
            <a:r>
              <a:rPr lang="cs-CZ" b="1" dirty="0" smtClean="0">
                <a:latin typeface="Comic Sans MS" pitchFamily="66" charset="0"/>
              </a:rPr>
              <a:t>dravci</a:t>
            </a:r>
          </a:p>
          <a:p>
            <a:r>
              <a:rPr lang="cs-CZ" dirty="0" smtClean="0">
                <a:latin typeface="Comic Sans MS" pitchFamily="66" charset="0"/>
              </a:rPr>
              <a:t>Živí se polypy, korýši, měkkýši nebo ježovkami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Mají </a:t>
            </a:r>
            <a:r>
              <a:rPr lang="cs-CZ" b="1" dirty="0" smtClean="0">
                <a:latin typeface="Comic Sans MS" pitchFamily="66" charset="0"/>
              </a:rPr>
              <a:t>vychlípitelný žaludek </a:t>
            </a:r>
            <a:r>
              <a:rPr lang="cs-CZ" dirty="0" smtClean="0">
                <a:latin typeface="Comic Sans MS" pitchFamily="66" charset="0"/>
              </a:rPr>
              <a:t>– na kořist vyvrhne trávicí šťávy, natrávenou kořist vysávají, drobnější polykají a tráví uvnitř těla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FiedlerovaI\AppData\Local\Microsoft\Windows\Temporary Internet Files\Content.IE5\XJTZ2ED6\MP900255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606863"/>
            <a:ext cx="1686509" cy="25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11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Comic Sans MS" pitchFamily="66" charset="0"/>
              </a:rPr>
              <a:t>Panožky hvězdice. Uprostřed je ústní otvor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44824"/>
            <a:ext cx="5506588" cy="4525963"/>
          </a:xfrm>
        </p:spPr>
      </p:pic>
    </p:spTree>
    <p:extLst>
      <p:ext uri="{BB962C8B-B14F-4D97-AF65-F5344CB8AC3E}">
        <p14:creationId xmlns:p14="http://schemas.microsoft.com/office/powerpoint/2010/main" val="3044155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Ježovky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908720"/>
            <a:ext cx="7560840" cy="5670630"/>
          </a:xfrm>
        </p:spPr>
      </p:pic>
    </p:spTree>
    <p:extLst>
      <p:ext uri="{BB962C8B-B14F-4D97-AF65-F5344CB8AC3E}">
        <p14:creationId xmlns:p14="http://schemas.microsoft.com/office/powerpoint/2010/main" val="77197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Ježovky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Tělo je kulovité, bochníčkovité nebo srdčité</a:t>
            </a:r>
          </a:p>
          <a:p>
            <a:r>
              <a:rPr lang="cs-CZ" dirty="0" smtClean="0">
                <a:latin typeface="Comic Sans MS" pitchFamily="66" charset="0"/>
              </a:rPr>
              <a:t>Nemají ramena</a:t>
            </a:r>
          </a:p>
          <a:p>
            <a:r>
              <a:rPr lang="cs-CZ" dirty="0" smtClean="0">
                <a:latin typeface="Comic Sans MS" pitchFamily="66" charset="0"/>
              </a:rPr>
              <a:t>Ostny jsou dlouhé a pohyblivé</a:t>
            </a:r>
          </a:p>
          <a:p>
            <a:r>
              <a:rPr lang="cs-CZ" dirty="0" smtClean="0">
                <a:latin typeface="Comic Sans MS" pitchFamily="66" charset="0"/>
              </a:rPr>
              <a:t>Ústa na spodní straně těla</a:t>
            </a:r>
          </a:p>
          <a:p>
            <a:r>
              <a:rPr lang="cs-CZ" dirty="0" smtClean="0">
                <a:latin typeface="Comic Sans MS" pitchFamily="66" charset="0"/>
              </a:rPr>
              <a:t>Živí se organismy a organickými částicemi ze dna</a:t>
            </a:r>
          </a:p>
          <a:p>
            <a:r>
              <a:rPr lang="cs-CZ" dirty="0" smtClean="0">
                <a:latin typeface="Comic Sans MS" pitchFamily="66" charset="0"/>
              </a:rPr>
              <a:t>Jsou potravou ryb, hvězdic a dravých plžů</a:t>
            </a:r>
          </a:p>
          <a:p>
            <a:r>
              <a:rPr lang="cs-CZ" dirty="0" smtClean="0">
                <a:latin typeface="Comic Sans MS" pitchFamily="66" charset="0"/>
              </a:rPr>
              <a:t>Člověk loví </a:t>
            </a:r>
            <a:r>
              <a:rPr lang="cs-CZ" b="1" dirty="0" smtClean="0">
                <a:latin typeface="Comic Sans MS" pitchFamily="66" charset="0"/>
              </a:rPr>
              <a:t>ježovku jedlou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58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64704"/>
            <a:ext cx="7875719" cy="5978797"/>
          </a:xfrm>
        </p:spPr>
      </p:pic>
    </p:spTree>
    <p:extLst>
      <p:ext uri="{BB962C8B-B14F-4D97-AF65-F5344CB8AC3E}">
        <p14:creationId xmlns:p14="http://schemas.microsoft.com/office/powerpoint/2010/main" val="3049977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Sumýši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771" y="1268760"/>
            <a:ext cx="7059629" cy="5294722"/>
          </a:xfrm>
        </p:spPr>
      </p:pic>
    </p:spTree>
    <p:extLst>
      <p:ext uri="{BB962C8B-B14F-4D97-AF65-F5344CB8AC3E}">
        <p14:creationId xmlns:p14="http://schemas.microsoft.com/office/powerpoint/2010/main" val="139752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2088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Sumýši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6166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Žijí v přílivové zóně tropických moří, i ve velkých hloubkách</a:t>
            </a:r>
          </a:p>
          <a:p>
            <a:r>
              <a:rPr lang="cs-CZ" dirty="0" smtClean="0">
                <a:latin typeface="Comic Sans MS" pitchFamily="66" charset="0"/>
              </a:rPr>
              <a:t>Vakovitý tvar těla, nesouvislá podkožní vrstva mikroskopických destiček</a:t>
            </a:r>
          </a:p>
          <a:p>
            <a:r>
              <a:rPr lang="cs-CZ" dirty="0" smtClean="0">
                <a:latin typeface="Comic Sans MS" pitchFamily="66" charset="0"/>
              </a:rPr>
              <a:t>Jsou </a:t>
            </a:r>
            <a:r>
              <a:rPr lang="cs-CZ" dirty="0" err="1" smtClean="0">
                <a:latin typeface="Comic Sans MS" pitchFamily="66" charset="0"/>
              </a:rPr>
              <a:t>dvojstranně</a:t>
            </a:r>
            <a:r>
              <a:rPr lang="cs-CZ" dirty="0" smtClean="0">
                <a:latin typeface="Comic Sans MS" pitchFamily="66" charset="0"/>
              </a:rPr>
              <a:t> souměrní</a:t>
            </a:r>
          </a:p>
          <a:p>
            <a:r>
              <a:rPr lang="cs-CZ" dirty="0" smtClean="0">
                <a:latin typeface="Comic Sans MS" pitchFamily="66" charset="0"/>
              </a:rPr>
              <a:t>U některých druhů dlouhá rozvětvená příústní chapadla</a:t>
            </a:r>
          </a:p>
          <a:p>
            <a:r>
              <a:rPr lang="cs-CZ" dirty="0" smtClean="0">
                <a:latin typeface="Comic Sans MS" pitchFamily="66" charset="0"/>
              </a:rPr>
              <a:t>V případě nebezpečí  mohou  vyvrhnout  část útrob a oddělit je, chybějící část orgánů postupně regeneruje – odpoutají pozornost predátora</a:t>
            </a:r>
          </a:p>
          <a:p>
            <a:r>
              <a:rPr lang="cs-CZ" dirty="0" smtClean="0">
                <a:latin typeface="Comic Sans MS" pitchFamily="66" charset="0"/>
              </a:rPr>
              <a:t>Živí planktonními živočichy, některé druhy požírají bahno a tráví všechny organické zbytky z tohoto substrátu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078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Sumýš</a:t>
            </a:r>
            <a:r>
              <a:rPr lang="cs-CZ" dirty="0" smtClean="0"/>
              <a:t>i - „</a:t>
            </a:r>
            <a:r>
              <a:rPr lang="cs-CZ" b="1" dirty="0" smtClean="0">
                <a:latin typeface="Comic Sans MS" pitchFamily="66" charset="0"/>
              </a:rPr>
              <a:t>mořské okurky</a:t>
            </a:r>
            <a:r>
              <a:rPr lang="cs-CZ" dirty="0" smtClean="0">
                <a:latin typeface="Comic Sans MS" pitchFamily="66" charset="0"/>
              </a:rPr>
              <a:t>“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8504" y="2492896"/>
            <a:ext cx="5088325" cy="417646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94483"/>
            <a:ext cx="3825853" cy="252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42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5760640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>
                <a:effectLst/>
              </a:rPr>
              <a:t>Mořská hvězdice: foto.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2012-01-17]. Dostupné z: </a:t>
            </a:r>
            <a:r>
              <a:rPr lang="cs-CZ" sz="2000" dirty="0" smtClean="0">
                <a:effectLst/>
                <a:hlinkClick r:id="rId2"/>
              </a:rPr>
              <a:t>http://cs.wikipedia.org/wiki/Soubor:Asterias_rubens.jpg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Ježovka: foto.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2012-01-17]. Dostupné z: </a:t>
            </a:r>
            <a:r>
              <a:rPr lang="cs-CZ" sz="2000" dirty="0" smtClean="0">
                <a:effectLst/>
                <a:hlinkClick r:id="rId3"/>
              </a:rPr>
              <a:t>http://cs.wikipedia.org/wiki/Soubor:Strongylocentrotus_purpuratus_P1160330.jpg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Sumýš- mořská okurka: foto.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2012-01-17]. Dostupné z: </a:t>
            </a:r>
            <a:r>
              <a:rPr lang="cs-CZ" sz="2000" dirty="0" smtClean="0">
                <a:effectLst/>
                <a:hlinkClick r:id="rId4"/>
              </a:rPr>
              <a:t>http://commons.wikimedia.org/wiki/File:Sea_cucumber_at_Pulau_Redang.jpg?uselang=cs</a:t>
            </a:r>
            <a:endParaRPr lang="cs-CZ" sz="2000" dirty="0" smtClean="0">
              <a:effectLst/>
            </a:endParaRPr>
          </a:p>
          <a:p>
            <a:r>
              <a:rPr lang="it-IT" sz="2000" dirty="0"/>
              <a:t>Galerie obrázků: hvězdice. </a:t>
            </a:r>
            <a:r>
              <a:rPr lang="it-IT" sz="2000" i="1" dirty="0"/>
              <a:t>Offiece.com</a:t>
            </a:r>
            <a:r>
              <a:rPr lang="it-IT" sz="2000" dirty="0"/>
              <a:t> [online]. 2011 [cit. 2012-01-17]. Dostupné z: </a:t>
            </a:r>
            <a:r>
              <a:rPr lang="it-IT" sz="2000" dirty="0">
                <a:hlinkClick r:id="rId5"/>
              </a:rPr>
              <a:t>http://</a:t>
            </a:r>
            <a:r>
              <a:rPr lang="it-IT" sz="2000" dirty="0" smtClean="0">
                <a:hlinkClick r:id="rId5"/>
              </a:rPr>
              <a:t>office.microsoft.com/cs-cz/images/results.aspx?qu=hv%C4%9Bzdice&amp;ex=1&amp;origin=FX010132103</a:t>
            </a:r>
            <a:endParaRPr lang="cs-CZ" sz="2000" dirty="0" smtClean="0"/>
          </a:p>
          <a:p>
            <a:r>
              <a:rPr lang="cs-CZ" sz="2000" dirty="0"/>
              <a:t>PAPÁČEK, Miroslav, Vlasta MATĚNOVÁ, Josef MATĚNA a Tomáš SOLDÁN. </a:t>
            </a:r>
            <a:r>
              <a:rPr lang="cs-CZ" sz="2000" i="1" dirty="0"/>
              <a:t>Zoologie</a:t>
            </a:r>
            <a:r>
              <a:rPr lang="cs-CZ" sz="2000" dirty="0"/>
              <a:t>. 3. upravené vydání. Praha: </a:t>
            </a:r>
            <a:r>
              <a:rPr lang="cs-CZ" sz="2000" dirty="0" err="1"/>
              <a:t>Scientia</a:t>
            </a:r>
            <a:r>
              <a:rPr lang="cs-CZ" sz="2000" dirty="0"/>
              <a:t>, </a:t>
            </a:r>
            <a:r>
              <a:rPr lang="cs-CZ" sz="2000" dirty="0" err="1"/>
              <a:t>spol.s</a:t>
            </a:r>
            <a:r>
              <a:rPr lang="cs-CZ" sz="2000" dirty="0"/>
              <a:t> r. o., pedagogické nakladatelství, 2000. ISBN 80-7183-203-0. </a:t>
            </a:r>
            <a:endParaRPr lang="cs-CZ" sz="2000" dirty="0" smtClean="0"/>
          </a:p>
          <a:p>
            <a:r>
              <a:rPr lang="cs-CZ" sz="2000" dirty="0"/>
              <a:t>Ostnokožci- hvězdice: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2012-01-17]. Dostupné z: http://cs.wikipedia.org/wiki/Soubor:Nerr0878.jpg</a:t>
            </a:r>
          </a:p>
        </p:txBody>
      </p:sp>
    </p:spTree>
    <p:extLst>
      <p:ext uri="{BB962C8B-B14F-4D97-AF65-F5344CB8AC3E}">
        <p14:creationId xmlns:p14="http://schemas.microsoft.com/office/powerpoint/2010/main" val="165688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</p:spPr>
        <p:txBody>
          <a:bodyPr/>
          <a:lstStyle/>
          <a:p>
            <a:r>
              <a:rPr lang="cs-CZ" sz="2000" dirty="0"/>
              <a:t>Panožky hvězdice: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2012-03-04]. Dostupné z: http://cs.wikipedia.org/wiki/Soubor:730px-Woda-4_ubt_modyf.jpg</a:t>
            </a:r>
          </a:p>
        </p:txBody>
      </p:sp>
    </p:spTree>
    <p:extLst>
      <p:ext uri="{BB962C8B-B14F-4D97-AF65-F5344CB8AC3E}">
        <p14:creationId xmlns:p14="http://schemas.microsoft.com/office/powerpoint/2010/main" val="294896281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508</Words>
  <Application>Microsoft Office PowerPoint</Application>
  <PresentationFormat>Předvádění na obrazovce (4:3)</PresentationFormat>
  <Paragraphs>60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 Anotace</vt:lpstr>
      <vt:lpstr>Kmen: Ostnokožci</vt:lpstr>
      <vt:lpstr>         Ostnokožci</vt:lpstr>
      <vt:lpstr>Kmen:Ostnokožci</vt:lpstr>
      <vt:lpstr>Prezentace aplikace PowerPoint</vt:lpstr>
      <vt:lpstr>Hvězdice</vt:lpstr>
      <vt:lpstr>Panožky hvězdice. Uprostřed je ústní otvor</vt:lpstr>
      <vt:lpstr>Ježovky</vt:lpstr>
      <vt:lpstr>Ježovky</vt:lpstr>
      <vt:lpstr>Prezentace aplikace PowerPoint</vt:lpstr>
      <vt:lpstr>Sumýši</vt:lpstr>
      <vt:lpstr>Sumýši</vt:lpstr>
      <vt:lpstr>Sumýši - „mořské okurky“</vt:lpstr>
      <vt:lpstr>Zdroje a citace</vt:lpstr>
      <vt:lpstr>Zdroje a citaci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Kmen: Ostnokožci</dc:title>
  <dc:creator>Fiedlerová Ivana</dc:creator>
  <cp:lastModifiedBy>Fiedlerová Ivana</cp:lastModifiedBy>
  <cp:revision>21</cp:revision>
  <dcterms:created xsi:type="dcterms:W3CDTF">2012-03-03T22:27:39Z</dcterms:created>
  <dcterms:modified xsi:type="dcterms:W3CDTF">2012-03-11T17:41:54Z</dcterms:modified>
</cp:coreProperties>
</file>