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2"/>
  </p:notesMasterIdLst>
  <p:sldIdLst>
    <p:sldId id="278" r:id="rId2"/>
    <p:sldId id="277" r:id="rId3"/>
    <p:sldId id="256" r:id="rId4"/>
    <p:sldId id="262" r:id="rId5"/>
    <p:sldId id="263" r:id="rId6"/>
    <p:sldId id="264" r:id="rId7"/>
    <p:sldId id="275" r:id="rId8"/>
    <p:sldId id="265" r:id="rId9"/>
    <p:sldId id="266" r:id="rId10"/>
    <p:sldId id="257" r:id="rId11"/>
    <p:sldId id="267" r:id="rId12"/>
    <p:sldId id="274" r:id="rId13"/>
    <p:sldId id="268" r:id="rId14"/>
    <p:sldId id="272" r:id="rId15"/>
    <p:sldId id="269" r:id="rId16"/>
    <p:sldId id="276" r:id="rId17"/>
    <p:sldId id="270" r:id="rId18"/>
    <p:sldId id="271" r:id="rId19"/>
    <p:sldId id="259" r:id="rId20"/>
    <p:sldId id="261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Objects="1">
      <p:cViewPr varScale="1">
        <p:scale>
          <a:sx n="69" d="100"/>
          <a:sy n="69" d="100"/>
        </p:scale>
        <p:origin x="-140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BF8336-FC79-4D59-865B-35AD186659A9}" type="datetimeFigureOut">
              <a:rPr lang="cs-CZ" smtClean="0"/>
              <a:pPr/>
              <a:t>21.2.2013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5D6630-A91D-4BA9-A6E0-BBD9963678C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21B70F-ECC4-4527-9FBB-C007858BE037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4549C5-46D8-41BD-9B5C-414A7032B8D2}" type="datetimeFigureOut">
              <a:rPr lang="cs-CZ" smtClean="0"/>
              <a:pPr/>
              <a:t>21.2.2013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2531C2-6765-42E8-98EF-8CB53E63472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4549C5-46D8-41BD-9B5C-414A7032B8D2}" type="datetimeFigureOut">
              <a:rPr lang="cs-CZ" smtClean="0"/>
              <a:pPr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2531C2-6765-42E8-98EF-8CB53E63472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4549C5-46D8-41BD-9B5C-414A7032B8D2}" type="datetimeFigureOut">
              <a:rPr lang="cs-CZ" smtClean="0"/>
              <a:pPr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2531C2-6765-42E8-98EF-8CB53E63472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4549C5-46D8-41BD-9B5C-414A7032B8D2}" type="datetimeFigureOut">
              <a:rPr lang="cs-CZ" smtClean="0"/>
              <a:pPr/>
              <a:t>21.2.2013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2531C2-6765-42E8-98EF-8CB53E63472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4549C5-46D8-41BD-9B5C-414A7032B8D2}" type="datetimeFigureOut">
              <a:rPr lang="cs-CZ" smtClean="0"/>
              <a:pPr/>
              <a:t>21.2.2013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2531C2-6765-42E8-98EF-8CB53E63472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4549C5-46D8-41BD-9B5C-414A7032B8D2}" type="datetimeFigureOut">
              <a:rPr lang="cs-CZ" smtClean="0"/>
              <a:pPr/>
              <a:t>21.2.2013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2531C2-6765-42E8-98EF-8CB53E63472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4549C5-46D8-41BD-9B5C-414A7032B8D2}" type="datetimeFigureOut">
              <a:rPr lang="cs-CZ" smtClean="0"/>
              <a:pPr/>
              <a:t>21.2.2013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2531C2-6765-42E8-98EF-8CB53E63472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4549C5-46D8-41BD-9B5C-414A7032B8D2}" type="datetimeFigureOut">
              <a:rPr lang="cs-CZ" smtClean="0"/>
              <a:pPr/>
              <a:t>21.2.2013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2531C2-6765-42E8-98EF-8CB53E63472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4549C5-46D8-41BD-9B5C-414A7032B8D2}" type="datetimeFigureOut">
              <a:rPr lang="cs-CZ" smtClean="0"/>
              <a:pPr/>
              <a:t>21.2.2013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2531C2-6765-42E8-98EF-8CB53E63472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4549C5-46D8-41BD-9B5C-414A7032B8D2}" type="datetimeFigureOut">
              <a:rPr lang="cs-CZ" smtClean="0"/>
              <a:pPr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2531C2-6765-42E8-98EF-8CB53E63472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4549C5-46D8-41BD-9B5C-414A7032B8D2}" type="datetimeFigureOut">
              <a:rPr lang="cs-CZ" smtClean="0"/>
              <a:pPr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2531C2-6765-42E8-98EF-8CB53E63472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75000"/>
              </a:schemeClr>
            </a:gs>
            <a:gs pos="45000">
              <a:schemeClr val="bg1">
                <a:shade val="68000"/>
                <a:satMod val="155000"/>
              </a:schemeClr>
            </a:gs>
            <a:gs pos="100000">
              <a:schemeClr val="bg1">
                <a:tint val="70000"/>
                <a:satMod val="175000"/>
              </a:schemeClr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154549C5-46D8-41BD-9B5C-414A7032B8D2}" type="datetimeFigureOut">
              <a:rPr lang="cs-CZ" smtClean="0"/>
              <a:pPr/>
              <a:t>21.2.2013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F52531C2-6765-42E8-98EF-8CB53E63472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/index.php?title=Velk%C3%BD_rok&amp;action=edit&amp;redlink=1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upload.wikimedia.org/wikipedia/commons/b/b5/Aztec_Sun_Stone_Replica_cropped.jpg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png"/><Relationship Id="rId4" Type="http://schemas.openxmlformats.org/officeDocument/2006/relationships/hyperlink" Target="http://upload.wikimedia.org/wikipedia/commons/c/c5/MAYA-g-log-cal-D09-Muluk.png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://upload.wikimedia.org/wikipedia/commons/f/f7/Roman-calendar.png" TargetMode="Externa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upload.wikimedia.org/wikipedia/commons/b/b2/Beit_Alpha.jpg" TargetMode="Externa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alik.idnes.cz/kalendar-co-bychom-si-bez-nej-pocali-du9-/foto.asp?foto1=MRK305920_profimedia_0000426707.jpg" TargetMode="Externa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upload.wikimedia.org/wikipedia/commons/2/26/Prag_-_Rathausuhr_Monatsarbeiten.jpg" TargetMode="Externa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b/b2/Beit_Alpha.jpg" TargetMode="External"/><Relationship Id="rId3" Type="http://schemas.openxmlformats.org/officeDocument/2006/relationships/hyperlink" Target="http://nd03.jxs.cz/773/281/8548decba8_61376229_o2.jpg" TargetMode="External"/><Relationship Id="rId7" Type="http://schemas.openxmlformats.org/officeDocument/2006/relationships/hyperlink" Target="https://encrypted-tbn2.gstatic.com/images?q=tbn:ANd9GcQLugljd1J_jsx_QzQKBUBe9HdsYg2C_VjiJZBwPsDLlGsgQwdTag" TargetMode="External"/><Relationship Id="rId2" Type="http://schemas.openxmlformats.org/officeDocument/2006/relationships/hyperlink" Target="http://www.wikipedie.cz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thumb/c/c5/MAYA-g-log-cal-D09-Muluk.png/180px-MAYA-g-log-cal-D09-Muluk.png" TargetMode="External"/><Relationship Id="rId11" Type="http://schemas.openxmlformats.org/officeDocument/2006/relationships/hyperlink" Target="http://nd03.jxs.cz/008/409/fcbe913f9b_61702547_o2.jpg" TargetMode="External"/><Relationship Id="rId5" Type="http://schemas.openxmlformats.org/officeDocument/2006/relationships/hyperlink" Target="http://sgzemepis.wz.cz/studijni_materialy/planetarka/kalendar_soubory/image002.jpg" TargetMode="External"/><Relationship Id="rId10" Type="http://schemas.openxmlformats.org/officeDocument/2006/relationships/hyperlink" Target="http://i.idnes.cz/10/011/c460/MRK305920_profimedia_0000426707.jpg" TargetMode="External"/><Relationship Id="rId4" Type="http://schemas.openxmlformats.org/officeDocument/2006/relationships/hyperlink" Target="http://1.bp.blogspot.com/_0z729oDp674/TPlWqaCgUMI/AAAAAAAAACY/cDD3gFvdX10/S145/small_mc9312_L10_B10.jpg" TargetMode="External"/><Relationship Id="rId9" Type="http://schemas.openxmlformats.org/officeDocument/2006/relationships/hyperlink" Target="http://nd04.jxs.cz/172/365/27b8c514a0_70737385_o2.gi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539552" y="548680"/>
            <a:ext cx="8136904" cy="576064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bg1"/>
              </a:solidFill>
              <a:latin typeface="Calibri" pitchFamily="34" charset="0"/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2793397" y="2996952"/>
          <a:ext cx="3866836" cy="868680"/>
        </p:xfrm>
        <a:graphic>
          <a:graphicData uri="http://schemas.openxmlformats.org/drawingml/2006/table">
            <a:tbl>
              <a:tblPr/>
              <a:tblGrid>
                <a:gridCol w="1992431"/>
                <a:gridCol w="1874405"/>
              </a:tblGrid>
              <a:tr h="254127">
                <a:tc>
                  <a:txBody>
                    <a:bodyPr/>
                    <a:lstStyle/>
                    <a:p>
                      <a:r>
                        <a:rPr lang="cs-CZ" sz="1300" b="1" dirty="0">
                          <a:solidFill>
                            <a:schemeClr val="bg1"/>
                          </a:solidFill>
                          <a:latin typeface="Calibri"/>
                        </a:rPr>
                        <a:t>Autor: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6B3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300" dirty="0">
                          <a:solidFill>
                            <a:schemeClr val="bg1"/>
                          </a:solidFill>
                          <a:latin typeface="Calibri"/>
                        </a:rPr>
                        <a:t>Mgr. Jitka Hříbková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6B3FF"/>
                    </a:solidFill>
                  </a:tcPr>
                </a:tc>
              </a:tr>
              <a:tr h="254032">
                <a:tc>
                  <a:txBody>
                    <a:bodyPr/>
                    <a:lstStyle/>
                    <a:p>
                      <a:r>
                        <a:rPr lang="cs-CZ" sz="1300" b="1" dirty="0">
                          <a:solidFill>
                            <a:schemeClr val="bg1"/>
                          </a:solidFill>
                          <a:latin typeface="Calibri"/>
                        </a:rPr>
                        <a:t>Číslo </a:t>
                      </a:r>
                      <a:r>
                        <a:rPr lang="cs-CZ" sz="1300" b="1" dirty="0" err="1">
                          <a:solidFill>
                            <a:schemeClr val="bg1"/>
                          </a:solidFill>
                          <a:latin typeface="Calibri"/>
                        </a:rPr>
                        <a:t>DUMu</a:t>
                      </a:r>
                      <a:r>
                        <a:rPr lang="cs-CZ" sz="1300" b="1" dirty="0">
                          <a:solidFill>
                            <a:schemeClr val="bg1"/>
                          </a:solidFill>
                          <a:latin typeface="Calibri"/>
                        </a:rPr>
                        <a:t>: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6B3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solidFill>
                            <a:schemeClr val="bg1"/>
                          </a:solidFill>
                          <a:latin typeface="Calibri"/>
                        </a:rPr>
                        <a:t>VkO6 - 2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6B3FF"/>
                    </a:solidFill>
                  </a:tcPr>
                </a:tc>
              </a:tr>
              <a:tr h="254127">
                <a:tc>
                  <a:txBody>
                    <a:bodyPr/>
                    <a:lstStyle/>
                    <a:p>
                      <a:r>
                        <a:rPr lang="cs-CZ" sz="1300" b="1" dirty="0">
                          <a:solidFill>
                            <a:schemeClr val="bg1"/>
                          </a:solidFill>
                          <a:latin typeface="Calibri"/>
                        </a:rPr>
                        <a:t>Datum ověření ve </a:t>
                      </a:r>
                      <a:r>
                        <a:rPr lang="cs-CZ" sz="1300" b="1" dirty="0" smtClean="0">
                          <a:solidFill>
                            <a:schemeClr val="bg1"/>
                          </a:solidFill>
                          <a:latin typeface="Calibri"/>
                        </a:rPr>
                        <a:t> výuce</a:t>
                      </a:r>
                      <a:r>
                        <a:rPr lang="cs-CZ" sz="1300" b="1" dirty="0">
                          <a:solidFill>
                            <a:schemeClr val="bg1"/>
                          </a:solidFill>
                          <a:latin typeface="Calibri"/>
                        </a:rPr>
                        <a:t>: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6B3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solidFill>
                            <a:schemeClr val="bg1"/>
                          </a:solidFill>
                          <a:latin typeface="Calibri"/>
                        </a:rPr>
                        <a:t>15. 9. 2010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6B3FF"/>
                    </a:solidFill>
                  </a:tcPr>
                </a:tc>
              </a:tr>
            </a:tbl>
          </a:graphicData>
        </a:graphic>
      </p:graphicFrame>
      <p:sp>
        <p:nvSpPr>
          <p:cNvPr id="7" name="Obdélník 6"/>
          <p:cNvSpPr/>
          <p:nvPr/>
        </p:nvSpPr>
        <p:spPr>
          <a:xfrm>
            <a:off x="755576" y="5805264"/>
            <a:ext cx="62646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u="sng" dirty="0">
                <a:solidFill>
                  <a:schemeClr val="bg1"/>
                </a:solidFill>
                <a:latin typeface="Calibri" pitchFamily="34" charset="0"/>
              </a:rPr>
              <a:t>Téma:</a:t>
            </a:r>
            <a:r>
              <a:rPr lang="cs-CZ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cs-CZ" dirty="0" smtClean="0">
                <a:solidFill>
                  <a:schemeClr val="bg1"/>
                </a:solidFill>
                <a:latin typeface="Calibri" pitchFamily="34" charset="0"/>
              </a:rPr>
              <a:t>Cyklus přírody - kalendář</a:t>
            </a:r>
            <a:endParaRPr lang="cs-CZ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755576" y="5435932"/>
            <a:ext cx="37081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u="sng" dirty="0" err="1">
                <a:solidFill>
                  <a:schemeClr val="bg1"/>
                </a:solidFill>
                <a:latin typeface="Calibri" pitchFamily="34" charset="0"/>
              </a:rPr>
              <a:t>Tématický</a:t>
            </a:r>
            <a:r>
              <a:rPr lang="cs-CZ" u="sng" dirty="0">
                <a:solidFill>
                  <a:schemeClr val="bg1"/>
                </a:solidFill>
                <a:latin typeface="Calibri" pitchFamily="34" charset="0"/>
              </a:rPr>
              <a:t> okruh</a:t>
            </a:r>
            <a:r>
              <a:rPr lang="cs-CZ" dirty="0">
                <a:solidFill>
                  <a:schemeClr val="bg1"/>
                </a:solidFill>
                <a:latin typeface="Calibri" pitchFamily="34" charset="0"/>
              </a:rPr>
              <a:t>: </a:t>
            </a:r>
            <a:r>
              <a:rPr lang="cs-CZ" dirty="0" smtClean="0">
                <a:solidFill>
                  <a:schemeClr val="bg1"/>
                </a:solidFill>
                <a:latin typeface="Calibri" pitchFamily="34" charset="0"/>
              </a:rPr>
              <a:t>Člověk v rytmu času</a:t>
            </a:r>
            <a:endParaRPr lang="cs-CZ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755576" y="5066600"/>
            <a:ext cx="36497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u="sng" dirty="0">
                <a:solidFill>
                  <a:schemeClr val="bg1"/>
                </a:solidFill>
                <a:latin typeface="Calibri" pitchFamily="34" charset="0"/>
              </a:rPr>
              <a:t>Vzdělávací obor</a:t>
            </a:r>
            <a:r>
              <a:rPr lang="cs-CZ" dirty="0">
                <a:solidFill>
                  <a:schemeClr val="bg1"/>
                </a:solidFill>
                <a:latin typeface="Calibri" pitchFamily="34" charset="0"/>
              </a:rPr>
              <a:t>: </a:t>
            </a:r>
            <a:r>
              <a:rPr lang="cs-CZ" dirty="0" smtClean="0">
                <a:solidFill>
                  <a:schemeClr val="bg1"/>
                </a:solidFill>
                <a:latin typeface="Calibri" pitchFamily="34" charset="0"/>
              </a:rPr>
              <a:t>Výchova k občanství</a:t>
            </a:r>
            <a:endParaRPr lang="cs-CZ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755576" y="4697268"/>
            <a:ext cx="37340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u="sng" dirty="0">
                <a:solidFill>
                  <a:schemeClr val="bg1"/>
                </a:solidFill>
                <a:latin typeface="Calibri" pitchFamily="34" charset="0"/>
              </a:rPr>
              <a:t>Vzdělávací oblast</a:t>
            </a:r>
            <a:r>
              <a:rPr lang="cs-CZ" dirty="0">
                <a:solidFill>
                  <a:schemeClr val="bg1"/>
                </a:solidFill>
                <a:latin typeface="Calibri" pitchFamily="34" charset="0"/>
              </a:rPr>
              <a:t>: Člověk a </a:t>
            </a:r>
            <a:r>
              <a:rPr lang="cs-CZ" dirty="0" smtClean="0">
                <a:solidFill>
                  <a:schemeClr val="bg1"/>
                </a:solidFill>
                <a:latin typeface="Calibri" pitchFamily="34" charset="0"/>
              </a:rPr>
              <a:t>společnost</a:t>
            </a:r>
            <a:endParaRPr lang="cs-CZ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755576" y="4327936"/>
            <a:ext cx="13924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u="sng" dirty="0">
                <a:solidFill>
                  <a:schemeClr val="bg1"/>
                </a:solidFill>
                <a:latin typeface="Calibri" pitchFamily="34" charset="0"/>
              </a:rPr>
              <a:t>Ročník</a:t>
            </a:r>
            <a:r>
              <a:rPr lang="cs-CZ" dirty="0">
                <a:solidFill>
                  <a:schemeClr val="bg1"/>
                </a:solidFill>
                <a:latin typeface="Calibri" pitchFamily="34" charset="0"/>
              </a:rPr>
              <a:t>: šestý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2671388" y="2214156"/>
            <a:ext cx="29930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a-DK" dirty="0">
                <a:solidFill>
                  <a:schemeClr val="bg1"/>
                </a:solidFill>
                <a:latin typeface="Calibri" pitchFamily="34" charset="0"/>
              </a:rPr>
              <a:t>Projekt: OP VK 1.4 709998205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2627784" y="2466037"/>
            <a:ext cx="38586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  <a:latin typeface="Calibri" pitchFamily="34" charset="0"/>
              </a:rPr>
              <a:t> Číslo </a:t>
            </a:r>
            <a:r>
              <a:rPr lang="cs-CZ" dirty="0">
                <a:solidFill>
                  <a:schemeClr val="bg1"/>
                </a:solidFill>
                <a:latin typeface="Calibri" pitchFamily="34" charset="0"/>
              </a:rPr>
              <a:t>projektu: CZ.1.07/1.4.00/21.0440</a:t>
            </a:r>
          </a:p>
        </p:txBody>
      </p:sp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1732374"/>
            <a:ext cx="1304925" cy="197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 descr="http://zsgenklapalka.wz.cz/telowebu/obsah_soubory/logo_gran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60501" y="648957"/>
            <a:ext cx="5472608" cy="119586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683568" y="548680"/>
            <a:ext cx="8136904" cy="576064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bg1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899592" y="836712"/>
            <a:ext cx="712879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u="sng" dirty="0">
                <a:solidFill>
                  <a:schemeClr val="bg1"/>
                </a:solidFill>
                <a:latin typeface="Calibri" pitchFamily="34" charset="0"/>
              </a:rPr>
              <a:t>ANOTACE</a:t>
            </a:r>
          </a:p>
          <a:p>
            <a:endParaRPr lang="cs-CZ" b="1" dirty="0">
              <a:solidFill>
                <a:schemeClr val="bg1"/>
              </a:solidFill>
              <a:latin typeface="Calibri" pitchFamily="34" charset="0"/>
            </a:endParaRPr>
          </a:p>
          <a:p>
            <a:r>
              <a:rPr lang="cs-CZ" b="1" dirty="0">
                <a:solidFill>
                  <a:schemeClr val="bg1"/>
                </a:solidFill>
                <a:latin typeface="Calibri" pitchFamily="34" charset="0"/>
              </a:rPr>
              <a:t>Digitální výukový materiál </a:t>
            </a:r>
            <a:r>
              <a:rPr lang="cs-CZ" b="1" dirty="0" smtClean="0">
                <a:solidFill>
                  <a:schemeClr val="bg1"/>
                </a:solidFill>
                <a:latin typeface="Calibri" pitchFamily="34" charset="0"/>
              </a:rPr>
              <a:t>KALENDÁŘ je součástí výkladové hodiny.</a:t>
            </a:r>
          </a:p>
          <a:p>
            <a:endParaRPr lang="cs-CZ" b="1" dirty="0">
              <a:solidFill>
                <a:schemeClr val="bg1"/>
              </a:solidFill>
              <a:latin typeface="Calibri" pitchFamily="34" charset="0"/>
            </a:endParaRPr>
          </a:p>
          <a:p>
            <a:r>
              <a:rPr lang="cs-CZ" dirty="0" smtClean="0">
                <a:solidFill>
                  <a:schemeClr val="bg1"/>
                </a:solidFill>
                <a:latin typeface="Calibri" pitchFamily="34" charset="0"/>
              </a:rPr>
              <a:t>Výklad </a:t>
            </a:r>
            <a:r>
              <a:rPr lang="cs-CZ" dirty="0">
                <a:solidFill>
                  <a:schemeClr val="bg1"/>
                </a:solidFill>
                <a:latin typeface="Calibri" pitchFamily="34" charset="0"/>
              </a:rPr>
              <a:t>je doplněn obrázky </a:t>
            </a:r>
            <a:r>
              <a:rPr lang="cs-CZ" dirty="0" smtClean="0">
                <a:solidFill>
                  <a:schemeClr val="bg1"/>
                </a:solidFill>
                <a:latin typeface="Calibri" pitchFamily="34" charset="0"/>
              </a:rPr>
              <a:t>z internetu.</a:t>
            </a:r>
          </a:p>
          <a:p>
            <a:endParaRPr lang="cs-CZ" dirty="0">
              <a:solidFill>
                <a:schemeClr val="bg1"/>
              </a:solidFill>
              <a:latin typeface="Calibri" pitchFamily="34" charset="0"/>
            </a:endParaRPr>
          </a:p>
          <a:p>
            <a:endParaRPr lang="cs-CZ" b="1" dirty="0">
              <a:solidFill>
                <a:schemeClr val="bg1"/>
              </a:solidFill>
              <a:latin typeface="Calibri" pitchFamily="34" charset="0"/>
            </a:endParaRPr>
          </a:p>
          <a:p>
            <a:r>
              <a:rPr lang="cs-CZ" b="1" dirty="0">
                <a:solidFill>
                  <a:schemeClr val="bg1"/>
                </a:solidFill>
                <a:latin typeface="Calibri" pitchFamily="34" charset="0"/>
              </a:rPr>
              <a:t>Výukový materiál je určen pro žáky 6. </a:t>
            </a:r>
            <a:r>
              <a:rPr lang="cs-CZ" b="1" dirty="0" smtClean="0">
                <a:solidFill>
                  <a:schemeClr val="bg1"/>
                </a:solidFill>
                <a:latin typeface="Calibri" pitchFamily="34" charset="0"/>
              </a:rPr>
              <a:t>ročníku.</a:t>
            </a:r>
          </a:p>
          <a:p>
            <a:endParaRPr lang="cs-CZ" b="1" dirty="0">
              <a:solidFill>
                <a:schemeClr val="bg1"/>
              </a:solidFill>
              <a:latin typeface="Calibri" pitchFamily="34" charset="0"/>
            </a:endParaRPr>
          </a:p>
          <a:p>
            <a:r>
              <a:rPr lang="cs-CZ" dirty="0">
                <a:solidFill>
                  <a:schemeClr val="bg1"/>
                </a:solidFill>
                <a:latin typeface="Calibri" pitchFamily="34" charset="0"/>
              </a:rPr>
              <a:t>Práce je určena na interaktivní tabuli SMART Notebook</a:t>
            </a:r>
            <a:r>
              <a:rPr lang="cs-CZ" dirty="0" smtClean="0">
                <a:solidFill>
                  <a:schemeClr val="bg1"/>
                </a:solidFill>
                <a:latin typeface="Calibri" pitchFamily="34" charset="0"/>
              </a:rPr>
              <a:t>.</a:t>
            </a:r>
          </a:p>
          <a:p>
            <a:endParaRPr lang="cs-CZ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75000"/>
              </a:schemeClr>
            </a:gs>
            <a:gs pos="45000">
              <a:schemeClr val="bg1">
                <a:shade val="68000"/>
                <a:satMod val="155000"/>
              </a:schemeClr>
            </a:gs>
            <a:gs pos="100000">
              <a:schemeClr val="bg1">
                <a:tint val="70000"/>
                <a:satMod val="175000"/>
              </a:schemeClr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9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Kalendář</a:t>
            </a:r>
            <a:endParaRPr lang="cs-CZ" sz="9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3923928" y="5619105"/>
            <a:ext cx="4888160" cy="5461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200" b="1" i="0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Zpracovala: Mgr.</a:t>
            </a:r>
            <a:r>
              <a:rPr kumimoji="0" lang="cs-CZ" sz="1200" b="1" i="0" strike="noStrike" kern="1200" cap="none" spc="0" normalizeH="0" noProof="0" dirty="0" smtClean="0">
                <a:ln>
                  <a:noFill/>
                </a:ln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Jitka Hříbková, ZŠ </a:t>
            </a:r>
            <a:r>
              <a:rPr kumimoji="0" lang="cs-CZ" sz="1200" b="1" i="0" strike="noStrike" kern="1200" cap="none" spc="0" normalizeH="0" noProof="0" dirty="0" err="1" smtClean="0">
                <a:ln>
                  <a:noFill/>
                </a:ln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Dyjákovice</a:t>
            </a:r>
            <a:endParaRPr kumimoji="0" lang="cs-CZ" sz="1200" b="1" i="0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1340768"/>
            <a:ext cx="8183880" cy="4187952"/>
          </a:xfrm>
        </p:spPr>
        <p:txBody>
          <a:bodyPr>
            <a:normAutofit/>
          </a:bodyPr>
          <a:lstStyle/>
          <a:p>
            <a:pPr algn="just"/>
            <a:r>
              <a:rPr lang="cs-CZ" b="1" i="1" dirty="0" smtClean="0"/>
              <a:t>calendae</a:t>
            </a:r>
            <a:r>
              <a:rPr lang="cs-CZ" dirty="0" smtClean="0"/>
              <a:t> - původně svátky novoluní</a:t>
            </a:r>
          </a:p>
          <a:p>
            <a:pPr algn="just"/>
            <a:r>
              <a:rPr lang="cs-CZ" dirty="0" smtClean="0"/>
              <a:t>abstraktní </a:t>
            </a:r>
            <a:r>
              <a:rPr lang="cs-CZ" b="1" dirty="0" smtClean="0"/>
              <a:t>systém</a:t>
            </a:r>
            <a:r>
              <a:rPr lang="cs-CZ" dirty="0" smtClean="0"/>
              <a:t> pro </a:t>
            </a:r>
            <a:r>
              <a:rPr lang="cs-CZ" b="1" dirty="0" smtClean="0"/>
              <a:t>členění času </a:t>
            </a:r>
            <a:r>
              <a:rPr lang="cs-CZ" dirty="0" smtClean="0"/>
              <a:t>a orientaci v čase v periodách dnů a delších</a:t>
            </a:r>
          </a:p>
          <a:p>
            <a:pPr algn="just"/>
            <a:r>
              <a:rPr lang="cs-CZ" dirty="0" smtClean="0"/>
              <a:t>v odvozeném smyslu také </a:t>
            </a:r>
            <a:r>
              <a:rPr lang="cs-CZ" b="1" dirty="0" smtClean="0"/>
              <a:t>roční rozvrh </a:t>
            </a:r>
            <a:r>
              <a:rPr lang="cs-CZ" dirty="0" smtClean="0"/>
              <a:t>dní, týdnů a měsíců</a:t>
            </a:r>
          </a:p>
          <a:p>
            <a:pPr algn="just"/>
            <a:r>
              <a:rPr lang="cs-CZ" b="1" dirty="0" smtClean="0">
                <a:solidFill>
                  <a:srgbClr val="FF0000"/>
                </a:solidFill>
              </a:rPr>
              <a:t>tištěný nebo elektronický kalendář</a:t>
            </a:r>
            <a:endParaRPr lang="cs-CZ" dirty="0" smtClean="0">
              <a:solidFill>
                <a:srgbClr val="FF0000"/>
              </a:solidFill>
            </a:endParaRPr>
          </a:p>
          <a:p>
            <a:pPr algn="just"/>
            <a:r>
              <a:rPr lang="cs-CZ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nástěnný</a:t>
            </a:r>
            <a:r>
              <a:rPr lang="cs-CZ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cs-CZ" b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nebo stolní kalendář </a:t>
            </a:r>
            <a:endParaRPr lang="cs-CZ" dirty="0" smtClean="0">
              <a:solidFill>
                <a:schemeClr val="accent4">
                  <a:lumMod val="60000"/>
                  <a:lumOff val="40000"/>
                </a:schemeClr>
              </a:solidFill>
            </a:endParaRPr>
          </a:p>
          <a:p>
            <a:pPr algn="just"/>
            <a:r>
              <a:rPr lang="cs-CZ" b="1" dirty="0" smtClean="0">
                <a:solidFill>
                  <a:schemeClr val="accent1"/>
                </a:solidFill>
              </a:rPr>
              <a:t>rozvrh událostí či svátků vůbec</a:t>
            </a: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323528" y="116632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600" b="1" i="0" u="sng" strike="noStrike" kern="1200" cap="none" spc="0" normalizeH="0" baseline="0" noProof="0" smtClean="0">
                <a:ln>
                  <a:noFill/>
                </a:ln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Kalendář</a:t>
            </a:r>
            <a:endParaRPr kumimoji="0" lang="cs-CZ" sz="3600" b="1" i="0" u="sng" strike="noStrike" kern="1200" cap="none" spc="0" normalizeH="0" baseline="0" noProof="0" dirty="0">
              <a:ln>
                <a:noFill/>
              </a:ln>
              <a:solidFill>
                <a:schemeClr val="accent1">
                  <a:tint val="88000"/>
                  <a:satMod val="1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502920" y="188640"/>
            <a:ext cx="7860472" cy="1051560"/>
          </a:xfrm>
        </p:spPr>
        <p:txBody>
          <a:bodyPr>
            <a:normAutofit/>
          </a:bodyPr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Významné druhy kalendářů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502920" y="1772816"/>
            <a:ext cx="8183880" cy="4187952"/>
          </a:xfrm>
        </p:spPr>
        <p:txBody>
          <a:bodyPr>
            <a:normAutofit/>
          </a:bodyPr>
          <a:lstStyle/>
          <a:p>
            <a:pPr marL="971550" lvl="1" indent="-514350">
              <a:buFont typeface="+mj-lt"/>
              <a:buAutoNum type="arabicPeriod"/>
            </a:pPr>
            <a:r>
              <a:rPr lang="cs-CZ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Egyptský kalendář 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Řecký kalendář 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Mayský kalendář 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Juliánský kalendář 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Židovský kalendář 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Gregoriánský kalendář </a:t>
            </a:r>
          </a:p>
          <a:p>
            <a:pPr marL="971550" lvl="1" indent="-514350">
              <a:buFont typeface="+mj-lt"/>
              <a:buAutoNum type="arabicPeriod"/>
            </a:pPr>
            <a:r>
              <a:rPr lang="cs-CZ" b="1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Islámský </a:t>
            </a:r>
            <a:r>
              <a:rPr lang="cs-CZ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kalendář 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183880" cy="1051560"/>
          </a:xfrm>
        </p:spPr>
        <p:txBody>
          <a:bodyPr/>
          <a:lstStyle/>
          <a:p>
            <a:r>
              <a:rPr lang="cs-CZ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Egyptský kalendář</a:t>
            </a:r>
            <a:endParaRPr lang="cs-CZ" b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1772816"/>
            <a:ext cx="8183880" cy="4187952"/>
          </a:xfrm>
        </p:spPr>
        <p:txBody>
          <a:bodyPr>
            <a:normAutofit/>
          </a:bodyPr>
          <a:lstStyle/>
          <a:p>
            <a:pPr algn="just"/>
            <a:r>
              <a:rPr lang="cs-CZ" dirty="0" smtClean="0"/>
              <a:t>jeden z nejstarších kalendářů </a:t>
            </a:r>
          </a:p>
          <a:p>
            <a:pPr algn="just"/>
            <a:r>
              <a:rPr lang="cs-CZ" dirty="0" smtClean="0"/>
              <a:t>vznikl pro účely účetnictví a daňové </a:t>
            </a:r>
            <a:r>
              <a:rPr lang="cs-CZ" dirty="0" err="1" smtClean="0"/>
              <a:t>evi</a:t>
            </a:r>
            <a:r>
              <a:rPr lang="cs-CZ" dirty="0" smtClean="0"/>
              <a:t>-</a:t>
            </a:r>
            <a:r>
              <a:rPr lang="cs-CZ" dirty="0" err="1" smtClean="0"/>
              <a:t>dence</a:t>
            </a:r>
            <a:endParaRPr lang="cs-CZ" dirty="0" smtClean="0"/>
          </a:p>
          <a:p>
            <a:pPr algn="just"/>
            <a:r>
              <a:rPr lang="cs-CZ" dirty="0" smtClean="0"/>
              <a:t>rok měl 365 dní a 12 měsíců po 30 dnech s vloženým „malým měsícem“ </a:t>
            </a:r>
          </a:p>
          <a:p>
            <a:pPr algn="just"/>
            <a:r>
              <a:rPr lang="cs-CZ" dirty="0" smtClean="0"/>
              <a:t>roku 266 př. n. l. zavedl Ptolemaios III. přestupné roky</a:t>
            </a:r>
          </a:p>
          <a:p>
            <a:pPr algn="just"/>
            <a:r>
              <a:rPr lang="cs-CZ" dirty="0" smtClean="0"/>
              <a:t>Ptolemaiův kalendář byl základem </a:t>
            </a:r>
            <a:r>
              <a:rPr lang="cs-CZ" dirty="0" err="1" smtClean="0"/>
              <a:t>ka</a:t>
            </a:r>
            <a:r>
              <a:rPr lang="cs-CZ" dirty="0" smtClean="0"/>
              <a:t>-</a:t>
            </a:r>
            <a:r>
              <a:rPr lang="cs-CZ" dirty="0" err="1" smtClean="0"/>
              <a:t>lendáře</a:t>
            </a:r>
            <a:r>
              <a:rPr lang="cs-CZ" dirty="0" smtClean="0"/>
              <a:t> juliánského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050207" cy="1051560"/>
          </a:xfrm>
        </p:spPr>
        <p:txBody>
          <a:bodyPr/>
          <a:lstStyle/>
          <a:p>
            <a:r>
              <a:rPr lang="cs-CZ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Egyptský kalendář</a:t>
            </a:r>
            <a:endParaRPr lang="cs-CZ" b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2770" name="Picture 2" descr="http://www.vse-pro-radost.cz/data/USR_038_DEFAULT/small_mc9312_L10_B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217" y="2132857"/>
            <a:ext cx="2567190" cy="31376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2772" name="Picture 4" descr="http://nd01.jxs.cz/287/294/a5f27a1acb_27900095_o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2132857"/>
            <a:ext cx="5122912" cy="31376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04664"/>
            <a:ext cx="8183880" cy="1051560"/>
          </a:xfrm>
        </p:spPr>
        <p:txBody>
          <a:bodyPr/>
          <a:lstStyle/>
          <a:p>
            <a:r>
              <a:rPr lang="cs-CZ" b="1" u="sng" dirty="0" smtClean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Řecký kalendář</a:t>
            </a:r>
            <a:endParaRPr lang="cs-CZ" b="1" u="sng" dirty="0">
              <a:solidFill>
                <a:schemeClr val="accent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1700808"/>
            <a:ext cx="8183880" cy="4187952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cs-CZ" dirty="0"/>
              <a:t>ř</a:t>
            </a:r>
            <a:r>
              <a:rPr lang="cs-CZ" dirty="0" smtClean="0"/>
              <a:t>ecký den začínal východem Slunce</a:t>
            </a:r>
          </a:p>
          <a:p>
            <a:pPr algn="just"/>
            <a:r>
              <a:rPr lang="cs-CZ" dirty="0" smtClean="0"/>
              <a:t>roky měly 12 nebo 13 měsíců po 29 nebo 30 dnech</a:t>
            </a:r>
          </a:p>
          <a:p>
            <a:pPr algn="just"/>
            <a:r>
              <a:rPr lang="cs-CZ" dirty="0" smtClean="0"/>
              <a:t>měsíc u starých Řeků se dělil na 3 dekády po 10 dnech</a:t>
            </a:r>
          </a:p>
          <a:p>
            <a:pPr algn="just"/>
            <a:r>
              <a:rPr lang="cs-CZ" dirty="0" smtClean="0"/>
              <a:t>v měsících s 29 dny měla druhá dekáda jen 9 dní</a:t>
            </a:r>
          </a:p>
          <a:p>
            <a:pPr algn="just"/>
            <a:r>
              <a:rPr lang="cs-CZ" dirty="0" smtClean="0"/>
              <a:t>počátkem letopočtu byl první den první olympiády (8. červenec r. 776 př. n. l.) </a:t>
            </a:r>
          </a:p>
          <a:p>
            <a:pPr algn="just"/>
            <a:r>
              <a:rPr lang="cs-CZ" dirty="0" smtClean="0"/>
              <a:t>olympiáda znamenala čtyřleté období a označovala se pořadovým číslem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04664"/>
            <a:ext cx="8183880" cy="1051560"/>
          </a:xfrm>
        </p:spPr>
        <p:txBody>
          <a:bodyPr/>
          <a:lstStyle/>
          <a:p>
            <a:r>
              <a:rPr lang="cs-CZ" b="1" u="sng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Mayský kalendář</a:t>
            </a:r>
            <a:endParaRPr lang="cs-CZ" u="sng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1700808"/>
            <a:ext cx="8183880" cy="4187952"/>
          </a:xfrm>
        </p:spPr>
        <p:txBody>
          <a:bodyPr>
            <a:normAutofit/>
          </a:bodyPr>
          <a:lstStyle/>
          <a:p>
            <a:r>
              <a:rPr lang="cs-CZ" sz="2600" dirty="0"/>
              <a:t>m</a:t>
            </a:r>
            <a:r>
              <a:rPr lang="cs-CZ" sz="2600" dirty="0" smtClean="0"/>
              <a:t>ayský letopočet začínal rokem 3114 př. n. l. a pracoval s cykly po 5119 letech, „</a:t>
            </a:r>
            <a:r>
              <a:rPr lang="cs-CZ" sz="2600" dirty="0">
                <a:hlinkClick r:id="rId2" tooltip="Velký rok (stránka neexistuje)"/>
              </a:rPr>
              <a:t>Velkými roky</a:t>
            </a:r>
            <a:r>
              <a:rPr lang="cs-CZ" sz="2600" dirty="0" smtClean="0"/>
              <a:t>“</a:t>
            </a:r>
            <a:endParaRPr lang="cs-CZ" sz="2600" dirty="0" smtClean="0"/>
          </a:p>
          <a:p>
            <a:r>
              <a:rPr lang="cs-CZ" sz="2600" dirty="0"/>
              <a:t>c</a:t>
            </a:r>
            <a:r>
              <a:rPr lang="cs-CZ" sz="2600" dirty="0" smtClean="0"/>
              <a:t>elé schéma zahrnuje více než 36 000 let</a:t>
            </a:r>
          </a:p>
          <a:p>
            <a:r>
              <a:rPr lang="cs-CZ" sz="2600" dirty="0"/>
              <a:t>m</a:t>
            </a:r>
            <a:r>
              <a:rPr lang="cs-CZ" sz="2600" dirty="0" smtClean="0"/>
              <a:t>ayské datum pro tento den totiž je 13.0.0.0.0 4 </a:t>
            </a:r>
            <a:r>
              <a:rPr lang="cs-CZ" sz="2600" dirty="0" err="1" smtClean="0"/>
              <a:t>Ahau</a:t>
            </a:r>
            <a:r>
              <a:rPr lang="cs-CZ" sz="2600" dirty="0" smtClean="0"/>
              <a:t> 3 </a:t>
            </a:r>
            <a:r>
              <a:rPr lang="cs-CZ" sz="2600" dirty="0" err="1" smtClean="0"/>
              <a:t>Kankin</a:t>
            </a:r>
            <a:endParaRPr lang="cs-CZ" sz="2600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76672"/>
            <a:ext cx="8183880" cy="1051560"/>
          </a:xfrm>
        </p:spPr>
        <p:txBody>
          <a:bodyPr/>
          <a:lstStyle/>
          <a:p>
            <a:r>
              <a:rPr lang="cs-CZ" b="1" u="sng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Mayský kalendář</a:t>
            </a:r>
            <a:endParaRPr lang="cs-CZ" b="1" u="sng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Soubor:Aztec Sun Stone Replica cropped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1916832"/>
            <a:ext cx="3642667" cy="35194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Picture 2" descr="Soubor:MAYA-g-log-cal-D09-Muluk.pn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64088" y="2132856"/>
            <a:ext cx="2428875" cy="22764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Obdélník 4"/>
          <p:cNvSpPr/>
          <p:nvPr/>
        </p:nvSpPr>
        <p:spPr>
          <a:xfrm>
            <a:off x="5220072" y="4512986"/>
            <a:ext cx="32403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Mayský znak pro den „</a:t>
            </a:r>
            <a:r>
              <a:rPr lang="cs-CZ" sz="1200" b="1" dirty="0" err="1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muluk</a:t>
            </a:r>
            <a:r>
              <a:rPr lang="cs-CZ" sz="12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br>
              <a:rPr lang="cs-CZ" sz="12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s-CZ" sz="1200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266" name="AutoShape 2" descr="data:image/jpeg;base64,/9j/4AAQSkZJRgABAQAAAQABAAD/2wCEAAkGBhQSERUUExQWExUWGSAaGBgXGR0cHxsdIB8aGx8hHB8ZISYgIiEjHBsdIS8hIygpLC0tHR8xNTAqNScvLCkBCQoKDgwOGg8PGi4lHyUsLzI0Ki4qLC8uKio0LywwLDE0MC00LDA2LCwsMjUuMS4sLCwtLC8sLCwvLCosLyosLP/AABEIAOEA4AMBIgACEQEDEQH/xAAcAAABBQEBAQAAAAAAAAAAAAAFAAIDBAYBBwj/xABEEAACAQIEBAQDBgMFBgYDAAABAhEDIQAEEjEFIkFRBhMyYXGBkQcUI0JSoWKxwTNygqLRFSRDkuHwFjRTo7LSJXPC/8QAGgEAAgMBAQAAAAAAAAAAAAAAAwQAAgUBBv/EADMRAAEDAQUFCAEFAQEBAAAAAAECAxEABBIhMUFRYXGR8BMigaGxwdHhMgUUI1LxQmKC/9oADAMBAAIRAxEAPwD3HCwsLEqUsLCwsSpSwsLCxKlLCnDHqAAkmANyemMXx/7TKVKUy4FZxbVP4Y+Yu3yt74qpYSJJozLDjyrrYk1tmcASbDGd4r4+ylAkeZ5rDdaQ1fU+kfM48m414zrZmzu9WbaKY0pvsfy/HUScBGr1GFQEeW9I8yKbkb+r3WYgYWVaJ/Ec612v0tAP8qsdifnKd2delcQ+1l/+HQWmP1VWk/RYH+Y4zGY+0TNVdcZhyACSKCDlHvpUm2wJM4zdfhyk06iJ5nOA2tiw0spAEG1yBfqT8sWM5k6RCiki0qrEB3DeXThuZSFPJBRlUixkdSSMB7RSjirrzoriGrObqWxhtN47ZjCrVTjWaeHIz1QEBgfxPTOkGJ6tYd5wOp8U16m8t5U8+qAZ3vJxoeB5sqRTFZwIIepTLNMgAlBBGpVLAHY82+kYzTS33g35wGE9ogR7AAD5YqJMnZrNGs76yq7gJBwCQNCd9SV+IIpCvSf9QhdXWJ5Sb2wTyHF8xUM0GzjECeRqhgHvBIHzwO4vlyESqGYEVAmmYEEEk/3vftjRZPi2VylCiQDUquQayEsw5XYrKmQAVLcsTGk9BioMiQTXLVaVodUgpB2SB9Vyl9oGcoPobMuGESlZRI+IdQ37z740vDvtZq286gjjvTYqf+VpB6fmxnvGlKm2UytcMCG/BWnAIZIJkmZF2mDI0ldjjG5LIeWXJD09KzAYgEEalIEncRY9xbBQ4oCb3vQGuxtCghTY4iRHrXvvCvtAyleB5nlMbaao039j6T9caQMDtj5pNeqjU1H4pcXmxFr+kX/5TgvwjxpWyxC06ppSFIRiGRgbgieW/YQfgcHS6u7eKcNooL36c1fuNLhX9VfOVfQGFjC8B+1Cm5CZpfIbbWL0zvvN06b2vvjb06oYAqQQbggyD8Dg6VhQkVlvMOMquuCDT8LCwsWoNLCwsLEqUsLCwsSpSwsLCxKlLCwsLEqVw4F8d8SUsogaqbn0qLlo7f6m2B3i3xkmVQqpD1z6U30z1b29uuPHOPcUrVP94qB2Vmh6vRenKOwiLWGFnXwg3RnWnZbDfHavGEeZ4fNGvE3jStmtQYxTH/DWygbAu3uYF7SbDA+nUoUnph1bMs5kBY0lZiNJuD31XtaJBAyn+GwCtCtdGIDQT6gdUhpBkE7gjqMRcKyh11EmpyPp81m06VYNLGCGPpJIEiATgTd1RJXnFaFrvNpCGxCMoHvt96ny1Ik6UlEJ2qMFE+gEsZUE2UmIk+84q52r5WaQypDoqsQxILaQb6uqnlJ2J2xFlaDspQGQLalkKSOWQfzWtI3EXxZo0aclEU13BllUTp92LGFF/wAxtgeAJEUym9CVk3UiInqT4R407L6Y0MCwDFbR6Z6MVMQIut7Wvi0HanU5CtWmywxdYMnoAQwgSbmJnpiLJq1XymeqlClUqGmdI1sIvMnl21dPy++Ki8NpNX8uvUqFeXnJ2ksCYXpt8P5cSiTBIoTrrJN4JKoHAYczlRCvn40aWSgEkQpBJFjdmM2iw2Bk4GUGoIW01lAeJAIgWjlA+JMY5xPw8MhmaZCnMaGJKusA6SCDpN9JU7n37YLcb4PTXM5eshLGonny0AwYKBlUASJMm8kHbbFigATOHCqN2iXAlLYB3knPlpVHM5+jUpeUayAFgwMiZAI62iDEYipZMbrURwQNyZkTBBVpBEkdiDGGcV4XlwVZVOpjUciTpsQQB1gaifgMDczwunDEMogiCs6WJExc2I+JF8cSAR3Z5UR4kkqcbSSP/RB29f5RtMnUJSnUKimCTaeWQAYEybADebAnD6h1s5iPMqEweiCy/wCVV+uBNPgtdEDUq0ksV8sNeYnY9Pf9r4k/2nmKRYVqWoLAJFjf4SMcLZnMHyPLjUs7tnbM3SmfEcxVrMVlZjTqKVkyhhgw5LVFaIgCJE7YI5Xhb1UZ6dTywAshygWChkNOpOXSBpYTfpih/thMzoHmEMgKqr9jEx3iIF8EW4Ynry7NQqxBU84qmIvYzqi6sCJY+kC7bVoShrsz3TrSFpsji3S+CFp25+G6hK1aihXp6ShUFkmApi5QmYBkHTMqSQQIxpfCXjt6AHktNPc0n9O3YXS/VbdwcAMq9Sm6NUpOTOgoVcICGnRzHaFEEEgBR0xIcmpIGxnUWUQdRJsI2knbaIwutwXypOHCnrIhbjXZuYp2HQ7jur3rw74po5xJpmGA5kb1LP8AMHowtgwMfNnBfEL0qiEk03UyjSBqg9CJE9xsdr9PafB/jZM0op1CEr9thUjql9+67j4QcMtuz3VZ1kWmx3B2jZlPmNxrV4WOA47g9Z9LCwsLEqUsLCwsSpSxmfGXi1cpT0qQa7jkXfT/ABN7dh1wS8RcdTKUTUa/RV/U3Qf9ceL1NWfrv5tVl1A6nG5I/IszEDv0sLzhS0vhpPWFadhsgdlxY7o02nZw20MD1c7WalTbVVbmJaebqzOTtTiZb27YN0M9SLjLUUOZpkEVahnS+wJprstNRsTdsN4foSlVyGZdstVdwUrhZXMILCnA2P8ADME79cEstwejlFetUqE0CdK0lgvVcfkDiNSjqwAE6gLCSmtAcbwgzkTT5tF9fenYAByET9amsdmcl92c0GJai5mi49iYH95T/XocTtnXp0/xXgbRAJJjSYsWki2lf3xd4lxatnKyjSGeIp0kgJST49FHUm5O3bBXJcDpZX8Sq6tU61HsF/hQTYfC5wu7aA2ACZO7M/HUCnkd1N0iTs0Tx2xoNnhQPKcAr5gc85al+kf2jD3j0j2xc+6UsmKyszPSpAOEaBciRJFrmwYg+lwASQBdzXiEbUhq7s4gfIeo/tgFxHPLUM1SKrL0Cjl+QsNtjijCnlLlYgbOveo9ZSsX1Kx2n2+qHZbNioARppByWITeTuAgM9AZ+M4VTMqjROhrQWclgbRy0x0sYM4vVfKekKkEqACALHfaBuQbafc4KcErVKlKslGnpqBCVJjmYzcEEsDfYm0jGoV3GisRwOezUGkLQghxLcmIzGAO/D5oQ/Ezm6tMV6yKJ0+YUIAkyyyRKsLNpMg2iDvLms6KzvWjQhhUB6U0GhAfeBJ9ycBsxk3qIAQUZmFNtucsZBcd1CsZ3vg/xHhBoCivmrUDE8vl6SFSL+o2mBjloUgQgHKp+npUFlak55ePjTKHDKdZ1FQsImGQwVJ2g/EfvisMjQGZqB/MqU0JReYkggCTyi1zIBAG1xg1wXgJq3FYKQxAGiYIut9XwvGOcIeidRqKi1QxFS5BDrXDtsQebLs224pkbjCaCQokHTLfTNsUm9MHfVbKZalTo0iGFXMc4anBQrTIA5GIAYgSO0sI9NwdepdUQuYQFeQc57AEEAGAJBF++CnHM4alZgEHl03dad5IXUdy24EDqNt8UuGkhXrEMdUkACToEwIHzPX4nfDBVPeVnlS7TJUu4ME4md2vnXM34Kq1UFRUQNH9mDzH5jlnpEz79MC8txarQJWoCwBgg+pfr/XGj4b4g1H8Opf9J+f5T8OmCWc+75oAV10NsKg6fPt7GRhXt3EG66mRuzHhTf7Qp/lsyvEZGhX+0zmFDB9RSw1fln9Xv74nXhpTLVq5BhFOidy5sXPwm3vfoMAOJcArZN9SkFT6Ki+lx2PY32/fBXhfHzVo1KOwZCGQ9CRup+N8XWm8kKaPdkctRXUvKdSWyIVs0PD4+6L/AHehUTL5eq5NIZYEKgkpUYktPKeYmCO8RIjAPLZh8vVFGtZwFZH9JOzAg9GHfuD83eH895TlKoOk3KAAktBAgyNmv2sO+Cuc4XS4jVreUnlFUXQdueXMQPynaemmY7ndeuplZwHU0k0hTSpQDjnOR3V6p4K8XjNIKdQ/jqLzA1gfmAFgdtS9J7EY1WPm7gvE69Fxq1U6tN4V+5XcW3tbsQTj3jwv4iXOUA4gOLVFmdLf1BFwcOMuXsDn61n22yhuHW/xPkdnxRnCwsLB6zqWGu0DHTjHfaN4h8miKKnnrSD7Jsfrt8JxRaghJUaMwyp5wNp1rBfaF4rbMVGKBmp07KEEkLIDVCP+7R74zWVq8oei2tNyvUf3Sb/I/I4dR4k6KaoEfiBUMgKosDrG+/TEGcyC+Yxy5CMrHVULDQwADDULgapJ7CIwA2Ry72hOk68vuttH6g22vskDujAZTx8Tpwoln+MmrlymlKhDLAqgm4IOkg3kxF+nffC4ln62ZrAto8wrAUWp0UG8dlH1JjFCjmCEWpVgOQFAm0n39+/T64eF0L+I0l2mAPUegjrF4mw3xnhISm6jbWmWxPaZGMTsG3ifKjFDiS0U0ZcamPrrOLse4G5jp0Hv1HVaru0w9Z4nUbADqSzQqj4Yv8N4OldC1WqAlxoptBt+ttxAIMADpc4DcLqIuqm6vWfVopB/T5dwDa0WiP5dKMtIvKA/IZk9ekCl1WlLaR2Qw/sfv1PKrea4NVcKDUkspqaKUAeUu51NdidgFibxOI+EWYikqqCVAg6YGllJJKtOoMZkEiRF5wdyWUorQNPWTUptrpMIY0338ssdkWJaT0Jm4kGcy7PWZ2DO9U8wEA7CQBaIBPvvvg6kQLpx+KpZz26u/wA9fP0qvwwFKlXLuACjEhRMaT0E3tvJ747lK2YR3FNatYjrThQJ6eYQSBsYBn5Yk45kmpHL5rQRTeUZy86oMXB2Aj5xg7wrMhVcFrAFx8hf6wDjin12cX0CT1PzV1MJtDXZqP4GJ3afHhWdy+ZY1gnknLmgSdIYNzMB1NzA74s1s2WZ6lRiQgCzawFzsO+J8hwj/d3zNSoyMwaqw0qRf0i/yGIcnw01QtJvzAlzPtLf5iMUcdCyVK4cs6PZgG0RGIxxjM4DLzqWlxB0jQ5QG/LG9u47YHcfyhYeeeZgw1kxYMeU/DVqUz+oYdkGYU9DEh6TaDETyn3t6cbHKcDppTZtT1Q0I4bTpKNaYUDrEm8TiinA0Z6PQyrtouuIyxMGdm6vP6hJdEpkp5lmUbAXLH2MWgYM1eF1KiEUhK0wNa6gsggiATYEDmvbbESaGr1XVQlOmPKpgbBVux+Z+uDwyjPl/utKPvOYEkdVVhqJMkbUxETjrjqpSEDEx0eAoS4Swoq/69Bs4nnQXJcAo5oM9asiOfSUKb2BJ0gKRaIU9zOKlbI5jL+l1zVMdVMmP5j98Xw9Gnllp+VFKYGZpsW5iQGBsXX0+kiDHptdyNpV/IraKfmgnVU1q6yA2pI5dJO62PSxua4q9JVhsIrNbcDYFwEHaD151U4d4gRwU9OqxpVNj8v6i+BPEuGtTbXTBAF1IMx7E9fpgjUyyszioq6C8Gqt1JuZtBFr6QfhG2IWq1KRlA1al3AMj4b2i8HbESm6qUjrrbzp5xaXEy7gf7AZcR7jkKVDMDMpaFqrv2+Mi8fy+eCNGq1KmyA6dTc7KTLbwq2BiJ6Akk7DcXSyKVSK2WcI43Ugx7hh0wTyMVCIIQzocnm0kbx32+BHwxV0CN2zZTLYvd5zE7RkobeO0Ybaiq0NQggkxKolzbZrdR9B74M/Z74vNGoKhnSYSsvt0PxG/wDzDArMca8pv91YhAgfUwvUbs3U2iBt7bYGlzSqmtpMMeeBbSSTqjoASO3znF2wuL0cOt9AcdS4opV+MQfYzu5Cvp2m4IBBkG4Iw/GH+zPxB5lM5djzUhKe9Of/AOTb4FcbjGkhYWkKFeYfZUw4W1aVxjbHgvjXxAK+aao3o1BRaYpqd7dDv8zj1zxvxc5fJ1GHqfkX4tb9hJ+WPG+D8bWk7iFJPLpJIMDt7T8emFLS6UkXU3oxjbWr+nWcqaWsGCe6D60L4ZnqdOq9TUk+l3mzkwQY26kERcDbeY2JqVimlFWzVPLPK++m0ALO5Ht74m4jRXzajFSgdg6VQA3ltEFXQboSPUtx73wzJ1CtPWwGuo0kbC/w2GkTbD7lp7RhKWxBOGGk5ig2axlFoUp+YTiZ1jLnXeNcCarljXnSEblBtqXZmHvO3sDhvDqxzFCLGon6tjaLxeGBItgjkq1WsV8unqMcg8vWQo2hSQqg9FFzbDOKZajTVc3RApkMEzNMAqpBMCoqn0kMIZff44R/b3ERekzhh7606h8l0qcT3VCFYiQDkSMxu+aIZHhxBZK1VS9VAC+o6KakQGZrEtCiFAEAYiGd8tBSCnUQVfUNWpgNfmCBOk8pGkSQJB3BHnIVGrhqINTWedS4AgWBv23xLm2R83pz9QxSRQNJXUFMwKZcQYOmSb3JHbC1mSntLqjJOPLdXLW2GEEJGIw+9nH2qDLUlKOXquHWmAiqSATA1ayOWNU6gbmOvS5w/LCvUpGnr0VanlLVa9NG3K6gAJ3jqbDAdas6mKK6cogACNIjUFPLBi5FgZwjxtlBVYCyGK6mI1DYkLyg7Xw0+oqWZxq1nhloFKoJzkH/ADnNaLitBRROV1PUpVAalBmi5dl5lCySC4ICmDciMA8mS9JqdSVemdD3I9rztIkXxz73WqqiAqVUWB1kKp3HMRpuAQF7DE5pIKlxrrP0G5gbxsAL3N/c4ArsktwJvTNHs6XErK1R2cQScJ+5orxvOoyLSpS41AuRtpW4AJsZIG3bEGQzbUix0AlgBdoIiT0B3JB+WBdbPMWCiotO8ToLD5Mbb2mIwS4NwfUS1WpUdSIWTpAIYAkqoEwoYAT6omxwv2AuXTl40Y2xkAkSctg4YHGq1cP59SoFhXCkqGk6gIJvG+DuR4wq0HFWbU2EbEiDEe+2B/HeAug82hX007Aqec6piVBkw1jBMidsBvv1VLVCrEeoAMI+JuB8DjqmQsAbPbjXBa2LsG8AZ2HPPLGrOTVaVOmrDX3A3PU/UmNuuGZ7jzJmmzKU28sgCxMawNJm1rSpFjvjtOtSrGJhltp2I67CxGxkHGg4PmKdGgwa5IYsIkNAJiDO/vJM44s3O+Ekq2bjVn2+1SLh7oyIxyoVmPFtF2pvpaVpLTXRI0ojKYVP1FlBksepF8N4lnKGYaKIFMhWgsE0uCRqp6VurmPVcb/HFX7rQrMpqUwrOQAKJ0EEwQdOnSQZhWBm18TV8n91r1aOpGSQVZgsqzfqZliQCWIMAzuMOLSW1BKsyJrFSsKBWkZbKsB1YIyuophNJpkmQREaVjS4J/neN8QV69UKKwU1KUQdKgaKgYCG1G/a2m52x2ii/wDCtWYDRTCHnVuUCblDoWSykrc7Ri7nqekUsqpGmiNdSDY1WuB/hBJ+Ywq5dQQkY/HWFOtTaSIwJ65RVXKZX8oIpmoSWbovdj8B9T8RjPZZzlcwyFgVJhiNvZvcd/8ApjQUOIruok80E3EAgTFpOrYbbk7YOVaiNR8vP0Q9KpOh18vUrATYpdGAkgGxgjBWxib5zq1odUVpLIEJwTjntgb/ADrK5ql5ekpDEMGCR+QQIB2sRtN7bb4iz1VX1HR5dKoZ09JkSFj636R8cXMtlydWXd70qgGsAHUu6sAbGU+mCOXydDLvyVKlfS2tVgKoba7n1R7DbFVu3MIk9a5c6IU9pCkCQrEbto8Ki8DceOXrK2/lNpb3pmx37D91x9CIwIkXB2OPm2qQMw1UEA1Gh0W4Wdvf1XvG5x7f4A4p5uTUH1Uj5Z/wxp/yxhqzrxjbj80j+osns0uHMd08P+fLCsv9r/FY8qkDsDUIkb+lP31b48ro5qo0J5K5gD/07sIvdT7A7b41/wBqOeNTPOu8aacHoApJI7QSWvtjLV8w1NmliXEISpJAsRKGzRdrbgBt8DUm+s+81YWj9u2hsf1nQ4nHXDZUdHPIwhDVRidOhgdzINztaeuJuN5RvK81Z8uk4Vo/iBv8hA/xYq5OXrqAQQikj4mB/Un5kwDIxsk4rTTLClpWozjmVhyw0+rudMW+G2B2gmzOp7PEgj7pptTlrsxChBUYw2D7rLZDi0KpDBHEAhpAMWlSN5GJs05enUpLqd6oKqpF3ZjqJv74rZbh9JTCGqxuQKesj3jQDtt7WwZ4Fn6VMzTSmzLuTOsd5Jv+2G12u6juAmBgDAA8dYoAsjjhKZRKovQZUY3ZDfFC/C/EiPwyYZNrXj/VSI+mLHiTiHntdFBUjS2kFiRBMTuCT6e15xV8U6ErrmaVtRll9/zC1oYX+OLjhHUVL3A2Jgg7WG5BtjPgEh0jH0OtaLab6C0vNO3+uh8Pui2Tz2VpJOXIeppYB4JbmAEMXXSDEgjTEbA2OB2azjkCmpCr0poNKKNpYbt8WmT0GOHLO2oahR0gsxIkqBvbYGNlue4XDcpl4EgQzn8xnp1O/KoJJ/vYGpSVGTp11FdszLSSYxjNR9uudMd4/Dp+rck30zeT3Y9B/TD+HZeklZVquaVOqj02rG+h3A0u/tIibAT0xY/2fTF9EsbklQW9pB3PMDp6u6LspxQ4nl6d6S01FtJ03i/pBi5mZaCWOwC4604CrChvrL6FIu8DOXlz+KIZrgdZKZp1xTSmsE1BUUo2nY0wLknpYbxgNloWqyVHNMOdagqGsxJIliLjtixlPBjxIok9tbKI+Gp7fQYJ8P8ABmqtT86ijUwQW/ETb/DzdrTg95sT3uuZpNbbqhfUrvxAI2eAqlm2pU6lF6bmqlNhUq8iiBIsNG5F2j+GcWqnCalPUFqUqtB9RFdaq6dDSecE6gRN1IO2JK/gQqzBRRC620y49Mkr+UnYjfEeV+zk6jy0ahP5VqJJPSA6qs/MfHHbzZwvCet9UCXW4cSrGIMyfagp4TTeSrFTICPMEwIkj3/ph3D+LMH8qsRrHpNof4jvggvkI+ipSpgTo/EpkaD+moG5tBO8kslmViMUPEHAAQ1SknllTzL1EEA7W1KSJI3BVxu2KlQCri/A0RDpZCezTkMcfyHLkR50Wy2YWm4cqJX09QO8TbV+95B3wMr5SqWLMNbEyxH6iTYRzdbCDYb2xzhWcNalDR5iQbib/lbE54hUUHVRdWVQToE2MCQw2gEn2nHDeSrflTbqkG64nBJxmOc7xRrhvF0y1IBVUkqTZl5m0q4kaZCtIAaYnpfFXg3DWrOEYyXl6rd59RHuSdI/6YHZfMrVgoToW5FwNW4BHtvbqRjT5TP0spT5uas8EokEgdA02EAyZ7nfCb0tg3BKldeXxREJ7NJIMk4CNmprA5dWpVHosplCUIG8TIKj2NwPfBujUeoFBJIUyDpKgGCJYt2E2GHeIHTNOGrIqN0FOS5Hudz8hinopJZqdaKfqFRahXb802jr0nDoVfSCRjzrP/buNGJSIyk4jrfUNbiI++ynoKrSBjfSoAN+5GL9akSCTTdlBjUxCp7CTAPwEnFPxVVFTy6yKAAoErESu0RsItghSak5Q1mcJEoqAtLGNUxccot32sMdgqCTl9UZm+w2pvZB8D5Z1V4jRZcszo9EaSJpoCSB1uQO42HXHo32TcWBd0B5aiBwOmoWO/Ug7fwnGL4rkguorSlIU6p7yCrKSYBgwJn3uBi99l+b8rOIk2DtT+TCR/TBkIuQqdesqEtfbtuJJnu66EYjmNlAvGmaDZt9UAvWqG+wgkSe47ztJPTATiNOokSYAYAA7mxv7xsbm5kTqnBniGVFZXBvUMMjTdWmZ2m9x++B9HIZgwraYEXkGPh1gGLRjjaxGOFBtlkdLkoSSIAw3CKl4S2l6zWIEbCOkn43O+DXCOGM4Y+Wz06S+ZWK7AdulrEwJMLEYD0MsUVgTdq0TtaQP3A2xv8AwuobKBLfj51adX+4E1R8G0x8zgSwFTTalKs9mSIxy5kk+kVPw3iwBWpTIgLoGnaJm0W6D5Y7xrIpnB+IlIaQdNQ2qSADCspVtmEKJJv2u3MZI1v94QhHqebVYGyClSPlrYCzk6ZPxnbGX4vxasr0fKNT8RJKU25rQQSJGwMTvvhJhotPgE4Y6xQ3C2+zeSIIicJ5VUzVB6fmAhsxRQlXkKXQgwZAtUUEHmEGNxiDJ5yjThKZIvIWDI72eI+ZGLNTJ1VphmU0UBICMQKjkggsLwNIggMQDtbfHeIZc/dxUIUaaiMumIhiEMAM0C/fcnbbGp2bbpIQZgYxlIHWIoaLe42oJI3SR3oJ6zqXi+V8vQq+ioWjYGAWmwkEWgFW0mxiQcKiBJJFhv7iDVYfNUVf8eGZ5ZOXJgkq/MI6BFhiu7DeCJAO5wmYBGJgeuST08zLofooI+uEXkgCE6080SLPjnPpV1n0kzcorme7IoJ/96qT/hXtihwS2pwLghUnYFhMn5AL+25xdZC61NJ5mGZCkgwWZ0KAmIggTgRluJ+SWUqINmRx07EfPcAgiL4A0i8gxnXW1gGKZ4j4m1CoqVIJamKhJZ5AaSo002ABMDvE4LaquXqqusVUZgtjq3ANm6gTpM3DCJO+GcLzVGtWClCOxDBysXkeYhIA+NumC4yQeklREhGYXL6niJXUCLW6LYbYYduhATdxobIcDsqXh5UzO0Kr1zRDinFzLRbTMkwTFtIjc2JGMz4a4iMy7jUKbqjOOeopIWLBmdl1GYClDfHqHE+BrmSA1OS41JUL6NBtqAZd57G2MNxFqOVqaVRmkSS0IGuQR+Eiloi8t1Fr4sylKUwBNBdW46oEKjhHX+VU8QUzUUOQSf7NmK6dRC61LCYDqNVNomNtoxc4XW100ZrhkTX76XbLPPxpsp+KjEP3ypnGpolIBQYUKNKL0JJmBAneAJm+I+HI4oMpRiwFdZCnSSXRkI7iUMEe3fAXknswDt8sauYkDXH2+6DNQOXzgB2qCD2mWU/+4jfXGh4RlC1YSRE6rSWlYaw+p3FtUyBgb40W4qLIitUi0WLU6n01M2DXA2h2Jphgo1yYOkj+8GAJmA2kxtaZBk/yoSTr7VAYYcGwgjdNAqtVMtWqU+Zl81tDKszfblJuDaRYxiSvUYAGCgYM8fmIWJJ3AJncyd8Dq0whkTaVJjVrVtV7wYYkE9vlg3leAGoAwqhKynUoC2UbFXSFENY2HvecGX2bZCl5a0EWp+Sw3p4HSca0uTyK5VVqJpJbTPKTrDafS/qJBY9TOh+VYwRo8R0P5ggloWCJk9BHU3i2MRl6jUcwadR6erSSqIzaZPTn9MxsOn0xrspkwKZra9btlhmaLgFfLdDzLE3nUqyek4ReYDrsoOEDHHHZ/tWSsNNSvEknD5is5x3gugrXCKmXzYYFBbRUEyNIHLqAJgbEHACllgaSKzlTTcKGEfrC3n+G89xjcfaJnlWl5cjU2eDIPhTXzCPbUxHxJxjlCzV1jl1g2JEEqsGfY3w3lEdaUWyy6yQd48pHIitcOE5PMU80Zq5enk3CvzhxUX8rBiOXV1Ake2M3wcpS4g4osKirWpspkHfTIJFjB6+2IauZP3b7uayKgYMCgVOZer6fWYtzH4YrZekFrOyOG1LPKYgggdCTJN8FK5SR1pQ2LK4hwE5cZwgjrjXawGv+zqVCRtSDHqd9JsL4hkCT5FYgdWMDf+JxjT1aNb77madPSKk1QNTAIsMDLHYDSd+5AwSzPDKlHJ0V0ryurzTYNMOqGWUrqYIxJPx2icBAUVRGHGr2i1XDKY5D1rD5WuGpIQCo87Y7+oi/zOL6ZyrRNQ0WI1Mjm4IDrp8tgpFmUjcG4JBGJvGGVanWqcpDPTp1gOpYKNX1amfritRmqyGmV/EESxIA6ibE32+OOqN0zR03H2R2mwH1HxRzh3i2zU8xTZFY1aZ8vnAp1wHaNmGiqNQH6WI3GAfEKYADqF1IytSdNQNzDqdZLMCIjVt2GLXD6q0s5QXNjQgqqH1XUjoQTAKzE/vjaeLfBdKir5xH1KHDtTaYbUwspBixMqI6YtMpvAfdJywy4UCTOR2HTTMUB8QgMlJ5hwSADMMDp6gSpDKpBg3gRgJxRSKUFgzPUWQJnVrYmdUHVIabb4Icfzy1wqJMoxh7FYNmBB9Ujp0gXtgYMupUXkKZnf2NgRsCdrz73xT9Oc7JqFbD59a1a0WJx13tAO7IOeyrXESR932ClWEwwYsFRhckggKYtEGbY7Sfy6euAzmoy0gwskBS7fO37DDOPimTQq0iSKco+oMIBJAA1BRCx2BNzBiTLluFnMI6IwFWkDWRSYDrp01FB/VARh88UdSFmBl10d1FZXDF5eipPA1Gmaq+oVagJ9J0wpI6AwAR8CYGJ24kumkz0wRUnVCggMsbCOUEkTpBveDtihleIM+UWloYFQpVmI0gjrvJsSLd8cq5hX0LTOpKYIDfqYwSf2/fFCkBQgZcPaitqVaEQtJSfHLdPWVSNxPmpmlRIUKA+iaesyCdVxeJH1+GF/tGqunyqVRQpEKailY2Ivf4T2wzLZ2gC4qpmaj6WACQFB5dBkMCQRqme4wWHHMiryvDqhHmhwGK+jRpKwXP5ub54ZICh3uvSlD/ABq/jSsxhgQPY+dVs3x2uxGlHVQLBaii/WZmdh++KGZrVmqK/kwoiR5gaYLE6r3JkdOmC9LjOV5f/wAdAHmhiSgnWZQ77oP+mKXGOIZdqLFMo1GoFUq9OogIKoVIIuCCYaCL36442hKcE9eddXKzeW2uOI9LtEl4u1f8N1ZKNJDVqCQdegmAQOhJE99PywJGcqZh55yxXVopkAIt/cTb+WI+G8WWi9OrVWaNWn5VaBsrQQY7Az8jiDhtZaVeo1N1rU9elGZoLIpgEj3En3wANm8VEcPfrhRVKW0otsiTpOzDHSpeIAVKNRJLAKtSmxgtEgFTAi5+tsFeD0dVVoaCEOwJPNImQRpANiYPqAi84Eq9PQEVg9QtLgbIiFiqz15ov1jYYIcMdVqLUZdembwOXaN4F9NSZIO5G2LBV3diaI73mVqAzgcsfqs9mp5CBzAJAIm8FCCOxEgjGo8JldcAlqjKp6WECAOYzYjcyNoHUJUNLMl3UFUDsVjlK31dz15h8dzi7wrNeXz0iKk/mJE2vYi29/yk++L2rvtlAzoDNlX2vbYQcfLZxodxFVqltY59TExEzcddoONE/ib8JaVCnpRVp0VeoQ00w2piVU/maNV7AAd8Hcvk+E5milTMuUrSGqh20szxzAgC6n+HcYE8ZyZzecerTXycudIViACVVQJVTtPuBbpjinENpEmqBSX3O+2R71muOt5lbL1NRLFnDAsWIOotOo2KtcwAN8NasR5pBUHWILbSAlj/AC+OJM5lFTMMQ+ulSBIeIufUDFjpAiR3jFD7z+CGNjVZiBsTM2+kWxYG8BHWutNJhtCiMJk+QT6mrOVzVaoVj7vLbajpPU9R7Yeteoa706iqr0hpOkyJMHsO3bEPCcgK5ILrTVVZ2YwJgEiNrlgF+nW2LHAaLPmGMS9R6Yv1JIgGfj/3OLkZ9bKCy6srEkxrlsJ2VteOUlo8ZdWIRKxUSdgXAKk7W1gA3i/tjX5fhj0iNJOvVrMGAwNit7RZTO+8dsZ37YOFy9KpEh0NM/FTqHwmTt2xkqfGqqBVpZnOFB6VZkQAdg0Fz9MUfMLilQwp9tC04yI5YVL46leKFXq+dqoL1HKQW1LCgQLyAbwcYrh2fOXLUqgLU5I7kX7dQbbYLcQK+alXlQrYqsmdRuWJJJMkmTvgpXSlUo+S6Kzu4FNjuuqdRBF7BZjaTidpABIwOe7f4U2GXG0CD3knwIO3xGVVDx1Wp6TXRkIjTU0m3bmg/W/vipRzSQKKPUzNwVpKxcA9IHpEdztgvwfKmo2nK0aaL0lacnsXeqCSzbx0GNNkM6lem1Pylo5qkT6VVNYUgMj6bE/tsccupQk3OX+VZTq8JSmfExvg9CshxThFRcvqrN5bOdFOjTImT+t+yiSVXtviGjQRFWiCBa/cjrbrqP8AXFzP8R+8VzU3poClP3/W3zNp7DFTOZVnY02pszBoEBtpsVIGk8pgyQQb9ZxLOkrTDqgk57uHh811x79untSCpSsP/nXhO6q5y706TIxD04I5RDAGdjeYk23iQDfDaBGYoQTzrYEGIaLMCNgw3+JxPkxUAUI4zBkgr6SIkAhjYgxI6nERK6i9Iaags9MjSWjcH+IdCJ98dIKTv69auyWj+BwIgpOfhtjrGBWs4Jwmg6B6WXevoGs+ZPIo1XIqsitcaYQmNMzgXxnLCnmHAUIrBaiqPyq41gfEA4blOOuKRNNaVUCYSspIBMahuCDYSrcpgTtOIM/XOYro9FnrZh9Rro5CxpgcsgBf0hLjbHVG+OsKUQTY3pWZSdafSztNNWqhScspEsIIJKnUDB202+JxUrV1rZhylMUw7ELTQiFkUxANvczibzhqNOojU6g3RxDD67j3Fsc4Vw2i1TMeczolKm9UGmBJACMQAfYGCIgjFUziDhTj4aQP3DcEHZW0o8VpU01O1NawRSRpgipoZnFh1qU1npLkfmxn6XjKq1MKFpD8NFBCkmFLEG5ieYg4YMifu71TXqDSpZAzFl0gEgNqEHUABbTdlgGLDqeYQFVUS5HKiCWP7/uYxFpUnA+VKWNlhUqWRA24U3NUfwigAAYBAT01ELPymca58l5dO9HLnyqjU2lk1IKSkFwGW68gMMZgge5y2eU0mpnNor5eqCpWmxLBhFm0wQY2i098dqcTr1FYVqk0geUMF1lQeQVagAL6YEA9QD0GLIN1Of3XX4tzwDX4gROmtMr19bPVKinr0wpjlUKFExawGpo6k45SYbpJU7KwgDuSfWdRltIgc2++G692YGB7ekGBLHYdN9hgg/DmRqfnMiB91mD7AnedVrWi89wOHU608sNICUycNBn47JoNQppl2ADes8wJ2JuDbbtGK9TgNZSXy8kT6VN47QbEYtZzgdQh08slVBa1ogkkXO49JBE2tuDifgHETylpDrAcbEg/HuL4KVEAqSZOvtQAW7QAgYapjMbRx1oblONvISpSYuOiKSZ/um/zGC1TzioJpZojsUqAf5rAfHDX4s51OGKtVLksLHy0IVUB6byYvgxl0qZFVr06qsSwR0hok7bsQwkQZg3tgRWJEgA+9RK3gn8geKeVA/EHDjTygLEa6jKqItwoFzJ2J2sLD3x2tQCZZXPKEqUgD2AJLX+GLPier52Zy+kAUynn6RsGa0fUfzw2lnaioUALIwNl5oBttvPWYO+OIvKQnjPnl5VEBSwpR1gY7sfU7q5lQmZFWpUU0npEBjTI01uosRYxEkfH3xd+zXJeZmcvazVDU5jPKssOlzyiPhgZ99XynVXE6GABAUqSILQIliLTGNv9kfC/xi/SjSCj+85jv0CNb+LB2Um/B24bgOvagujsmlr/APJ11JAHIVs/tC4Ua2SeLtTIqD/Dv/lJx4W5VdWrzGCidKgwE3k6RsNrnocfTLrIIOxx4dxHhhymcqUG/szKwdjTaSu/0+uD2uUd8Clf0t0lCmtRiJ2a/NZeiz1KfIqUUaUGoEnVBiQAAJNgb79cOyed10qdUjmpmWA6EWYfS+JskPLSsNX/AJerBRr2DHSQT+kEETuJi+8LsKdd6ggJVYa1Gwc7MI6E79pGAAyYjhWi0pRMlUjI7tQdmBnoVPwziTUrKQwIEGGKsBZSCswYsVPb62Pv7Iajz+LWDKg2Mv6mjoqqLTufqbPBuAZVyVYPTYSeWoygjrYHp7dDOBiJTao9ZECp6afcqD6iTclz+0YElxJWoAHf7V0Baj2ah56de1SJl3VR5SahT0kiNUDYWkE7TAvbBM+J2rso5kBBAULdp63g3Ox6T9LGUKikqMyqrGazg9LQLrI1yAvKREnaSA3Hs2tbMOysqBAERrAQjAWmYIvEEwAgkiMGYQXu6oYE+VJ2l8BZWNBy2VMPD61awpUGKuzDQrbfmF23BlWIEbb98cz2QrUQi5yhNPXqWLiI1etD7g77nEeTomo2kJJYKyr5mmqWgiaeoaGGmOUxckKd8Wcl4jrCm606wqgAq1Ksulo0GnBVrEKloVjsDGNV9IvQMYzxx3+lZLckZxOQIw3UG4llKmXdatNgy1BqNNjzBYgaz17A79LxiTL8Qp1iIJp1V2/K6947/DbBPiHCfOdWpVKbQqoQ7aYKgi2oEGQ1xuN8DKeQphqhgMF5J3DFfURO/Nyg7nTOMVK0rTj+XD16xr0DQVe7MYpOYOI4g/7VjPNVqtR88LmEpFrDlaCOt4ib6RAnFGpnPu2cNSlSfybQjy4iIYbklDLCD0bHGFamTpqah+lkLaSZMcstEDeMSUOK1GMBKTH2qQfownBUlSRhBHGKEbLZ78C8lWzPdpJp2e51qU6RrrQCk0aTHVBtbUVBibxsBG5uJ6qmoKLUqKZVqcgsAJYGJDAG+0gkzfEbZ2qN0pr21VJ/ZVM7Y5UqtMO7KIk6E0CNp1PzH5RiKcWrP1n0qwsVlCgDJ3ZeuNTVaq0/Wxdyeu8+w2URjlAF6kvemF1RTnliNU2DSFIO2zWtfEWVpHQ1MxqQwSRZh0LRcypgnffF+vwLMU1+8FSUW0SZamVYGCRNhfpad8EbQ2UHO9160K2uvIKEohKNm/UHXCm5nippK1OmAiq5ksASG1kACbKAWMeogHfFPyBURmLGR6ixEybjc8wjVIPQbxiHMZhmZToMMwUgfpgCLkwSFi5vzYc1YKyNTOkoJbSB+G3yGlgLWPQnqMMtNdki9cx1JpBa76ilK8MIj5/2rdLi1UadSlgLEQOYLHqMEsAIAJ/nfEnHlqmuM0qg0tCq5DAkQADMRqIEHlEAG9zilm50NtKDUNRgkAwQt7nSYgXhfbHeGcSZaNWnqARrEgAgapYGWIEGBAIgm9oxTs0lu8BG0bainVIdmcsj1tpufqKpFwoJLIxutxzK0dGgNPfFmlU1KPMrKlNb3qKwHSVAuTG07Yq8IrFCaNQBmpGwMMGXbpIN7GJGCXHalM01o0URGrXcooBWmDcTE3YRGEHJCgiPHZvrXvlae1RkdN+znwqlW4gra6/pTSEphiRCLIEne5JJPvhvD+Bs6GpRrMgn0tzqt45o2kgkETIgmMT5DNU1rjXPlURzQpYBjyrqAUiB77Hph+YRadFcxKqarkGiqRCwQDzCTeJjYk7dCpSQju0u4tPaBE4J1G3Xw+Naq1/OWqKFdEkjVKkHlB6TcSf549r+zPhZpZPWwhqzF/lZV+oE/PHkHhrhrZuugW/mQgnoi7me0aj8APbH0Rl6IRQq2CgAfACBhizJxk6YeOtKfqLpDaUEyTj4afNSHGB+1LgBemuZQXp8tSP0HY/4SfoSemN9iPMUFdSrAMrAgg9QbEfTDS030xWXZ3iw4HBpXy7WDitps1RjqDMYLBbgEjc/lv8A0xOctSqrBYEXBn10m913gntPWMaHxl4YbLVmpmbHXRbuvT/6kdxPUYEvX1spEOyqFU/lRew/7JPWMIOrUo4iCK9G1Z0x3DKVY444HQbx1tqvk2dqRp1OV9JAv6htNrjset8SZHiCVIQjy3QiUPSO02ZY6djiWnw6tWk5dPMZCNVVjpRD+mdtp5RNu8YHZ/ICuNQXRVQ6XUmDI6H4dD/THIBxV/n1Ri7EobN4gYg/9Dj/AGHWNW+Ka7wSF5fzEryzpDapNpsSYG3viChRadSRUndZ01BJFuuo+xB3xTynGnp8tUFwLX9Q/wBcFKKUq3NTfSwuCCQVIuLT0IB+WCpJbEHLmKz1WdL6r7Ksf6kwRwNdpsyjSQVuRpqKAA1wdOqUkEgypU3FuxTKcD8yiXL1EeYVQo0k2aNJOpjdjZiYmBGK/E+KVBVaqsAMgD6hrDGNJBG2wW8fkFhjuerouXREXSjrqSIGkgqPMJUjm1tyiQBJYwScXW+Qkb8M5454jn4UsplSFY5jHKI9jO2KiGaqrTqVGLFxoWkGmxaBIMQeX0jrcnYzylQCqtMbKJMe3t7t/LDs1mGqOilgyoWqN7OxKwbmSuljIJHMCN8R00pu16jJUiwBKnT0swhgdxaL2woZOdbNiASm/qr0GceOFcRTUYNSB8wEFijEEjsZ5dQke8A44RLMWZg4qKGU6TEDqd4iPaTbE9TJVR+ZKnuVIP1X/QYrmk4bWaQLHqKp6bTIxQ9dGrJsqw5fOUzkZ5i9gdRIFS1rNOp0tB0xBAmSZ233GK1ZGVddenqkFXZmJsZuADJF52tIOJnRm3pC3d/h2GEmWaZARD3VSx+rf6Y4CB18V1+yKdcvA4HQg+U3Y54zTKII8tze2hje9+Vr33798GslU1UjSd3ZWYJ5euFIa4HKNUCDYHp1wFzOUQjS7sWNhJJaZtpVfeNh/PD6dUOgJW+zA6lKsDvNmUownodxjiwSJE+lEcQCCjAkCRruOHnrUn/hkfeEo1gPxCwSot1Dm62B/hIgyOp9q4zrDWlQKSjMrtI3uqhTDWNjpWZi3Q4IpU8xRTLlbhlqkglGGoqT2ZSplSTuL4q8VcV2SoqGlWBIqMhPlvCwHSZJLE3JFgBcyTh1m1FUhXWysJVjVIuAmdnXL1qLIVBIXmUUrEsJt+YSGBQXgATbc4iyGT0GqphgbK6kbgyGWQQRFipEQThUssqsQNVWo26gyT7mbL8TgnS4aqL5maYBBvTUyDPQkXY/wiB8cUdtd0EbesBTaLChOK8Y008T8edDiy00LquvSNJfYT0UEC5J/Ko+OG5eVhqkLUqQLfl7D5fucXGqmvUVmUU1W1NLAUx+pumo2HtYDAmrmGVqjwa1EwG5YZAdgVvbrHc98BTKs8+sOuG+m7/ZQVYDQAYDedfjPdVg5StSpmnRIrLVI1Lp57EtEgwyk2J9hIBGCXifLu/lGoRTq1LLTW+kAczO3Ugco09Tvvilka5A1U28xN9Lbj4E7x2MN8cGfDXBXz+aF25gOZvyU1/qT3uZHY4hvlQg+WJNA/btplUwNcchuOs5e2lbn7K/DYRTmGWBGil8BZm+o0g+x739EAxFlMstNFRAFVQFUDoBYDE2NRtFxITXnrS+X3S4dfIaUsLCwsXpes/4z8MjOUIWBVS9Nj3/AEn+FuvyPTHh9XISz03LUydSsNirxEm0gA7jc74+kMYT7QvBXnhszQB89RzKP+IBtA/WOnfbsQs+1eEpzrUsFrDf8Tn4nyPxXmHhbhztlX8qQhVg8VSrHqQpA7j2nYk3w3P0lrLTqUB+MoCPO1VAvKKlrOIs3XY7WqLn3oA6AzUWJLKpIK/qjblPUdDPyl8nRSFRmNImwY+hluwBZSVHurxfYnbC0qJpot9iQDpkfccetldyVWnUB1IGHpdGsVPabFWHcfvhma8FpUmplKtxujnSy+0j9pse+KKZFTUFSm7Kbmq2oMpJuBPX36Rfri9RzkFdZ8tz6SDE/D/6md8AWlQMtqg7Pr4p8NptCApwQdu348daGtxHMZc6a9MntIg/I7HF7L8To1SObS4mJ5TB3F5BkdLj9sHaXFgV0V0VkPWJH+JTMfET8sZ3ifBaD13VAVpjSSyc2lSpOoC9i1uoEYvZptDlwi6raDhQrQ87ZEd8307FDGrLaaKknU6lgW7xIBAiwhJjHpgzmTzgeHylXL1GptLsFemiBZQqwmbGCCPUfn5hwgJQSoh1PrplAXmBLbwZ0jQAYPU3xCnCqNQnTlyxIsEBYxFzGqIjqAeuGCypBI129EUk+6l8JUBdTkB66VuV8M5J6aVxUq0KNVajBqbFl1BzpUBlYCFmBacNzngR0BP3uNKUmbXSFi7EGTIgCJv7zjF8C4pmcowXKZtqSO0aGWQGuJKsCBe3vftONn4TymZmrnq+ddVqnygrItXzQJEaRYwdQAQdztgTqbmZHKfahofdSJSoxx660qX/AMDw7A5vUoqUklaaR+J8yJB6e4x3h/gzLu3l1HrtUVavmqxKrT02RzoCiDuJJmfY4KcS4TVztA0KWZOWqKRUWn928gMVMz3ImDI679sefZzxBnaismZzDVQsq1FuUGNidO59mBUz7GKpGojlj6VxdoeX3VKPOtnw/P5IZacvVyVFK1NPN1NDU6iwCUVRLE2MSLgG84xnFeO0MzxDMmiD5dS4kRrYDS7QdtW/fc9cDxw2lSKOhUOSJkABB37gg/yg4rDh6ea5KhypkgsQp22gzuwkH2HXBboMiajK1WdwORrRFcwDZA9crveQvuzEwO1zglkuBtVGqrVCg/kpHf2aob/QDAl61SuNIAWkoAIUaaaGZ5o6zP0ETab2Wzhp0ylNpJMmoQYHsimNh1MDsMJuoWBCTB5+fwJrWZtKn1XQO7uwHyfExuoy9Sjk0C6YLG1NPU3uevzbGez2dLuKlYgXhRcrT1bTHXu30xWq55dYWSXqX1tJB+fXbYWx2qHq0xSDhIcF9QkSNmt06/DtGKtsBHeOZ16mjqPdNyCRoMgfc6/YqQFqrIFps6EwADcsLEtFxF7Rb4mcP4rQaiyAEhWX1ltQZlEGBvpGwDT1wOo8aYCoqu3M5PKNOoAgSRfcAdb2F4sUzHEHqqA55FUoZUaYmYQCRFpBAlSTGHYDYFY/ftSykGqOS4etWorU0ddQ0sguGfaVA/L7d8e++C/DAydEagPNeDUI/YC2w/nOAn2eeB/JVcxWEVSORCI8sERJH6iPoDG8432GWm/+lZ+lLWu0C72DZwGZ2n4pYWFhYYrNpYWFhYlSljkY7hYlSsH42+z5awavlhprG7KLCp3joGP0PXeceXGrVpB6QEflam4MoZmQP4SJ0n/pj6NxmvFfgilnBq/s6w2cCZ2sw6j5yMLuMziM/WtOy20JAbdxTodR9V4dSCx/Atyf1Hf59z72x2jSp1AKz6X6eWTBCXGmD1f1atljuIwV4x4frZWpprU9MmAYlG9wepjpvinxk5NaRfL0XoNI1KG1JpMgkavlYGcKJReN0mMRWvaXCUApEozw3ZeFVqGVMJ93c1ST/Z1SoYDujizj/uMQVGpM5DhqNVOUydDD5ixn98UHaASulLyezSeqnbeRt198FuLZrXlwmouW0ovMbSbyDew2N7RfF3WVsLGOeuR66ml2rX2jWCZH9Tjy1+NlW6OgEcixHSZLDrqnUCZuZiwtAxHwvJuTapTpMD/xRAa7RBAHQzPy3OB9VFTWUOjQABBtO9xfuMHuHeFc9VpJUpHLV9ahtC1QjrPRg1pHXHWXFISQnGdv3RbU1ZgoBZKeGI2UO/2RVVnjyW0qXIU6lYmSIImCI1CO42xs/AnEzWyWVakvm1Mo7CrSEayrBl1rJEkTPvzdcZjOeHs4jhamRrEmdJRVqAxvBQnvgTTZcvXKqtbL1wNgKiN8wOmBuX1yV+mkUAsMqADSx4k17U+bDPTrMr0qWXDOz1VKG4iADf3J9hEzjxzPVFqu1REJLVWcCRJBJ1CHkAgEmD1F9xLuJeImqQa9Ws69NZciethb5+2IctQViGSkCX3ZtK79SWM/XAkJKOv8qwsUYlYwzjHCrPBOIrTrq5LBGldS3dNX5lUC+ki4MWLAbxh+cp0S5anR0mSTJhTcn0LfYxYi0SLYmr8FrLT1aqYAYhgJaFGnmGyn1CwuMB6ysHrUnbzCsPTOwZbEWHfbrixJJxPmcsuFGbTZ1qw707oGXPIVfydHz6gpq1MG7SxVEQCJNhpETsAWxqeFcNyOWZFzmmoznTqqNpVZJAIpkTG0tUjcQDtjIVs2Up06yW8p9UqL6KgKNsRae36sO4v4mTMUURKaqVJLQL7aYLG5MC5JO2Csi8DAype3OqQbkwNgw8am4plFzAq06A84Uzqp1yNLBd9JBMTaJA6WGBWWrlxqNqqcrqbagOl+s7e8jFzhWcKWWKi2MTA1W9Y3sRt1jF/hPAKubrsaNM1KrH8R40on94iy/C7H98CAIUUxhp11FMWf8A6owNScOBG0jzoe2XNaohhjby1p/qvIEC8zFheRj1fwN9nophK+ZX8UQadM7U+xaLF+24X43wY8JeA6WS5z+LWIvUIgL7Iv5R7ySe/TGow60xdxV/lZlrtwXKGhAOZ1P1urgGO4WFhmsqlhYWFiVKWFhYWJUpYWFhYlSlhYWFiVKrZ7h9OshSqi1EbdWEjHnniP7KTzPlSCD/wnP/xY7/Bvrj0zCxRbaV50wxaXGDKD8V890cu+RrjzKABgqVqp6gSDYtOxFokRI2OKfFKVE11qUaPkpBYhSSA5tyi+kRJiOu+PojOcPp1V01EWovZgCP3xjeLfZRl3Jai70GPT1p9GuPkcLKYVoa0mbcwVBS0Qdoy5V5FQyxelU0jWxRm0iLs1gIPaYjG/4Ln8s6U1fSueSH0sHoBmUyoGvcWkhTBM98UuI/ZjnKc6Vp1x/C0Hb9LwPazHGZ4h4drhdNbLV1UHqj6bdREj5jCxbWDlhTjoYtEFLgmMsq9RynGqwvmqJRRpKuo085tpKsxJME3WRb4Ti/tPT/fsvUBtVpEjuI0qZ/njK5N1oupsY3SrzAg9wxBHsVgjviXO1qtaojvVLaAwRWvpDGYB3gR1JPvioSlNVZsjqHAoQRIyjKaipJqp1BzGUqiFF/zH+n7nDOEUBWqlEOhioLaugHW8DmjtYDF/h1R6TB1gkEkb9Z/1xX4ixr1fMZl1adPKOgMz6p6xPsMRKiFkaHXfwpq0MOGFJGMR7HWrycbdBUolyUY3iIPKATJMiQBMG+B3Esv5bZWpszKUZbyBOpZG9g0fLFrI+HatWPLoVqgI/KjRB67ARM3J6nocaTIfZhnqt3WnlwdzUbU3/LTmfm4+GL9mpRF0YfUUk2G2MXFgHCIxOc4+lY0UCVKBeWZEyARMgQDNjt8MTcO4MazxSpNWcCypLQJ6nYb7scetcI+yTL04Nd3zB/SeRP8AlW5HszEe2NnlMhTpIEpotNRsqgAfQYYSwqIJoT36gzevIRJyk/Feb+HvslYw2ceF/wDRpsfoziD8lj449G4dwynQprTootNF2VRA/wC/fFkDHcMoQlAgVlP2hx8ys0sLCwsXoFLCwsLEqUsLCwsSpSwsLCxKlLCwsLEqUsLCwsSpSwsLCxKlLHDhYWJUrmEuFhYrpUrLeJvWvw/rj50z3/mKv/7W/wDkcLCxU5CmG9afS/tE+Ix79wL/AMx8mwsLFR+VM2j8K16egfDD8LCwY1m6V1cOwsLErtLCwsLEqUsLCwsSpSwsLCxKlLCwsLEqV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1268" name="AutoShape 4" descr="data:image/jpeg;base64,/9j/4AAQSkZJRgABAQAAAQABAAD/2wCEAAkGBhQSERUUExQWExUWGSAaGBgXGR0cHxsdIB8aGx8hHB8ZISYgIiEjHBsdIS8hIygpLC0tHR8xNTAqNScvLCkBCQoKDgwOGg8PGi4lHyUsLzI0Ki4qLC8uKio0LywwLDE0MC00LDA2LCwsMjUuMS4sLCwtLC8sLCwvLCosLyosLP/AABEIAOEA4AMBIgACEQEDEQH/xAAcAAABBQEBAQAAAAAAAAAAAAAFAAIDBAYBBwj/xABEEAACAQIEBAQDBgMFBgYDAAABAhEDIQAEEjEFIkFRBhMyYXGBkQcUI0JSoWKxwTNygqLRFSRDkuHwFjRTo7LSJXPC/8QAGgEAAgMBAQAAAAAAAAAAAAAAAwQAAgUBBv/EADMRAAEDAQUFCAEFAQEBAAAAAAECAxEABBIhMUFRYXGR8BMigaGxwdHhMgUUI1LxQmKC/9oADAMBAAIRAxEAPwD3HCwsLEqUsLCwsSpSwsLCxKlLCnDHqAAkmANyemMXx/7TKVKUy4FZxbVP4Y+Yu3yt74qpYSJJozLDjyrrYk1tmcASbDGd4r4+ylAkeZ5rDdaQ1fU+kfM48m414zrZmzu9WbaKY0pvsfy/HUScBGr1GFQEeW9I8yKbkb+r3WYgYWVaJ/Ec612v0tAP8qsdifnKd2delcQ+1l/+HQWmP1VWk/RYH+Y4zGY+0TNVdcZhyACSKCDlHvpUm2wJM4zdfhyk06iJ5nOA2tiw0spAEG1yBfqT8sWM5k6RCiki0qrEB3DeXThuZSFPJBRlUixkdSSMB7RSjirrzoriGrObqWxhtN47ZjCrVTjWaeHIz1QEBgfxPTOkGJ6tYd5wOp8U16m8t5U8+qAZ3vJxoeB5sqRTFZwIIepTLNMgAlBBGpVLAHY82+kYzTS33g35wGE9ogR7AAD5YqJMnZrNGs76yq7gJBwCQNCd9SV+IIpCvSf9QhdXWJ5Sb2wTyHF8xUM0GzjECeRqhgHvBIHzwO4vlyESqGYEVAmmYEEEk/3vftjRZPi2VylCiQDUquQayEsw5XYrKmQAVLcsTGk9BioMiQTXLVaVodUgpB2SB9Vyl9oGcoPobMuGESlZRI+IdQ37z740vDvtZq286gjjvTYqf+VpB6fmxnvGlKm2UytcMCG/BWnAIZIJkmZF2mDI0ldjjG5LIeWXJD09KzAYgEEalIEncRY9xbBQ4oCb3vQGuxtCghTY4iRHrXvvCvtAyleB5nlMbaao039j6T9caQMDtj5pNeqjU1H4pcXmxFr+kX/5TgvwjxpWyxC06ppSFIRiGRgbgieW/YQfgcHS6u7eKcNooL36c1fuNLhX9VfOVfQGFjC8B+1Cm5CZpfIbbWL0zvvN06b2vvjb06oYAqQQbggyD8Dg6VhQkVlvMOMquuCDT8LCwsWoNLCwsLEqUsLCwsSpSwsLCxKlLCwsLEqVw4F8d8SUsogaqbn0qLlo7f6m2B3i3xkmVQqpD1z6U30z1b29uuPHOPcUrVP94qB2Vmh6vRenKOwiLWGFnXwg3RnWnZbDfHavGEeZ4fNGvE3jStmtQYxTH/DWygbAu3uYF7SbDA+nUoUnph1bMs5kBY0lZiNJuD31XtaJBAyn+GwCtCtdGIDQT6gdUhpBkE7gjqMRcKyh11EmpyPp81m06VYNLGCGPpJIEiATgTd1RJXnFaFrvNpCGxCMoHvt96ny1Ik6UlEJ2qMFE+gEsZUE2UmIk+84q52r5WaQypDoqsQxILaQb6uqnlJ2J2xFlaDspQGQLalkKSOWQfzWtI3EXxZo0aclEU13BllUTp92LGFF/wAxtgeAJEUym9CVk3UiInqT4R407L6Y0MCwDFbR6Z6MVMQIut7Wvi0HanU5CtWmywxdYMnoAQwgSbmJnpiLJq1XymeqlClUqGmdI1sIvMnl21dPy++Ki8NpNX8uvUqFeXnJ2ksCYXpt8P5cSiTBIoTrrJN4JKoHAYczlRCvn40aWSgEkQpBJFjdmM2iw2Bk4GUGoIW01lAeJAIgWjlA+JMY5xPw8MhmaZCnMaGJKusA6SCDpN9JU7n37YLcb4PTXM5eshLGonny0AwYKBlUASJMm8kHbbFigATOHCqN2iXAlLYB3knPlpVHM5+jUpeUayAFgwMiZAI62iDEYipZMbrURwQNyZkTBBVpBEkdiDGGcV4XlwVZVOpjUciTpsQQB1gaifgMDczwunDEMogiCs6WJExc2I+JF8cSAR3Z5UR4kkqcbSSP/RB29f5RtMnUJSnUKimCTaeWQAYEybADebAnD6h1s5iPMqEweiCy/wCVV+uBNPgtdEDUq0ksV8sNeYnY9Pf9r4k/2nmKRYVqWoLAJFjf4SMcLZnMHyPLjUs7tnbM3SmfEcxVrMVlZjTqKVkyhhgw5LVFaIgCJE7YI5Xhb1UZ6dTywAshygWChkNOpOXSBpYTfpih/thMzoHmEMgKqr9jEx3iIF8EW4Ynry7NQqxBU84qmIvYzqi6sCJY+kC7bVoShrsz3TrSFpsji3S+CFp25+G6hK1aihXp6ShUFkmApi5QmYBkHTMqSQQIxpfCXjt6AHktNPc0n9O3YXS/VbdwcAMq9Sm6NUpOTOgoVcICGnRzHaFEEEgBR0xIcmpIGxnUWUQdRJsI2knbaIwutwXypOHCnrIhbjXZuYp2HQ7jur3rw74po5xJpmGA5kb1LP8AMHowtgwMfNnBfEL0qiEk03UyjSBqg9CJE9xsdr9PafB/jZM0op1CEr9thUjql9+67j4QcMtuz3VZ1kWmx3B2jZlPmNxrV4WOA47g9Z9LCwsLEqUsLCwsSpSxmfGXi1cpT0qQa7jkXfT/ABN7dh1wS8RcdTKUTUa/RV/U3Qf9ceL1NWfrv5tVl1A6nG5I/IszEDv0sLzhS0vhpPWFadhsgdlxY7o02nZw20MD1c7WalTbVVbmJaebqzOTtTiZb27YN0M9SLjLUUOZpkEVahnS+wJprstNRsTdsN4foSlVyGZdstVdwUrhZXMILCnA2P8ADME79cEstwejlFetUqE0CdK0lgvVcfkDiNSjqwAE6gLCSmtAcbwgzkTT5tF9fenYAByET9amsdmcl92c0GJai5mi49iYH95T/XocTtnXp0/xXgbRAJJjSYsWki2lf3xd4lxatnKyjSGeIp0kgJST49FHUm5O3bBXJcDpZX8Sq6tU61HsF/hQTYfC5wu7aA2ACZO7M/HUCnkd1N0iTs0Tx2xoNnhQPKcAr5gc85al+kf2jD3j0j2xc+6UsmKyszPSpAOEaBciRJFrmwYg+lwASQBdzXiEbUhq7s4gfIeo/tgFxHPLUM1SKrL0Cjl+QsNtjijCnlLlYgbOveo9ZSsX1Kx2n2+qHZbNioARppByWITeTuAgM9AZ+M4VTMqjROhrQWclgbRy0x0sYM4vVfKekKkEqACALHfaBuQbafc4KcErVKlKslGnpqBCVJjmYzcEEsDfYm0jGoV3GisRwOezUGkLQghxLcmIzGAO/D5oQ/Ezm6tMV6yKJ0+YUIAkyyyRKsLNpMg2iDvLms6KzvWjQhhUB6U0GhAfeBJ9ycBsxk3qIAQUZmFNtucsZBcd1CsZ3vg/xHhBoCivmrUDE8vl6SFSL+o2mBjloUgQgHKp+npUFlak55ePjTKHDKdZ1FQsImGQwVJ2g/EfvisMjQGZqB/MqU0JReYkggCTyi1zIBAG1xg1wXgJq3FYKQxAGiYIut9XwvGOcIeidRqKi1QxFS5BDrXDtsQebLs224pkbjCaCQokHTLfTNsUm9MHfVbKZalTo0iGFXMc4anBQrTIA5GIAYgSO0sI9NwdepdUQuYQFeQc57AEEAGAJBF++CnHM4alZgEHl03dad5IXUdy24EDqNt8UuGkhXrEMdUkACToEwIHzPX4nfDBVPeVnlS7TJUu4ME4md2vnXM34Kq1UFRUQNH9mDzH5jlnpEz79MC8txarQJWoCwBgg+pfr/XGj4b4g1H8Opf9J+f5T8OmCWc+75oAV10NsKg6fPt7GRhXt3EG66mRuzHhTf7Qp/lsyvEZGhX+0zmFDB9RSw1fln9Xv74nXhpTLVq5BhFOidy5sXPwm3vfoMAOJcArZN9SkFT6Ki+lx2PY32/fBXhfHzVo1KOwZCGQ9CRup+N8XWm8kKaPdkctRXUvKdSWyIVs0PD4+6L/AHehUTL5eq5NIZYEKgkpUYktPKeYmCO8RIjAPLZh8vVFGtZwFZH9JOzAg9GHfuD83eH895TlKoOk3KAAktBAgyNmv2sO+Cuc4XS4jVreUnlFUXQdueXMQPynaemmY7ndeuplZwHU0k0hTSpQDjnOR3V6p4K8XjNIKdQ/jqLzA1gfmAFgdtS9J7EY1WPm7gvE69Fxq1U6tN4V+5XcW3tbsQTj3jwv4iXOUA4gOLVFmdLf1BFwcOMuXsDn61n22yhuHW/xPkdnxRnCwsLB6zqWGu0DHTjHfaN4h8miKKnnrSD7Jsfrt8JxRaghJUaMwyp5wNp1rBfaF4rbMVGKBmp07KEEkLIDVCP+7R74zWVq8oei2tNyvUf3Sb/I/I4dR4k6KaoEfiBUMgKosDrG+/TEGcyC+Yxy5CMrHVULDQwADDULgapJ7CIwA2Ry72hOk68vuttH6g22vskDujAZTx8Tpwoln+MmrlymlKhDLAqgm4IOkg3kxF+nffC4ln62ZrAto8wrAUWp0UG8dlH1JjFCjmCEWpVgOQFAm0n39+/T64eF0L+I0l2mAPUegjrF4mw3xnhISm6jbWmWxPaZGMTsG3ifKjFDiS0U0ZcamPrrOLse4G5jp0Hv1HVaru0w9Z4nUbADqSzQqj4Yv8N4OldC1WqAlxoptBt+ttxAIMADpc4DcLqIuqm6vWfVopB/T5dwDa0WiP5dKMtIvKA/IZk9ekCl1WlLaR2Qw/sfv1PKrea4NVcKDUkspqaKUAeUu51NdidgFibxOI+EWYikqqCVAg6YGllJJKtOoMZkEiRF5wdyWUorQNPWTUptrpMIY0338ssdkWJaT0Jm4kGcy7PWZ2DO9U8wEA7CQBaIBPvvvg6kQLpx+KpZz26u/wA9fP0qvwwFKlXLuACjEhRMaT0E3tvJ747lK2YR3FNatYjrThQJ6eYQSBsYBn5Yk45kmpHL5rQRTeUZy86oMXB2Aj5xg7wrMhVcFrAFx8hf6wDjin12cX0CT1PzV1MJtDXZqP4GJ3afHhWdy+ZY1gnknLmgSdIYNzMB1NzA74s1s2WZ6lRiQgCzawFzsO+J8hwj/d3zNSoyMwaqw0qRf0i/yGIcnw01QtJvzAlzPtLf5iMUcdCyVK4cs6PZgG0RGIxxjM4DLzqWlxB0jQ5QG/LG9u47YHcfyhYeeeZgw1kxYMeU/DVqUz+oYdkGYU9DEh6TaDETyn3t6cbHKcDppTZtT1Q0I4bTpKNaYUDrEm8TiinA0Z6PQyrtouuIyxMGdm6vP6hJdEpkp5lmUbAXLH2MWgYM1eF1KiEUhK0wNa6gsggiATYEDmvbbESaGr1XVQlOmPKpgbBVux+Z+uDwyjPl/utKPvOYEkdVVhqJMkbUxETjrjqpSEDEx0eAoS4Swoq/69Bs4nnQXJcAo5oM9asiOfSUKb2BJ0gKRaIU9zOKlbI5jL+l1zVMdVMmP5j98Xw9Gnllp+VFKYGZpsW5iQGBsXX0+kiDHptdyNpV/IraKfmgnVU1q6yA2pI5dJO62PSxua4q9JVhsIrNbcDYFwEHaD151U4d4gRwU9OqxpVNj8v6i+BPEuGtTbXTBAF1IMx7E9fpgjUyyszioq6C8Gqt1JuZtBFr6QfhG2IWq1KRlA1al3AMj4b2i8HbESm6qUjrrbzp5xaXEy7gf7AZcR7jkKVDMDMpaFqrv2+Mi8fy+eCNGq1KmyA6dTc7KTLbwq2BiJ6Akk7DcXSyKVSK2WcI43Ugx7hh0wTyMVCIIQzocnm0kbx32+BHwxV0CN2zZTLYvd5zE7RkobeO0Ybaiq0NQggkxKolzbZrdR9B74M/Z74vNGoKhnSYSsvt0PxG/wDzDArMca8pv91YhAgfUwvUbs3U2iBt7bYGlzSqmtpMMeeBbSSTqjoASO3znF2wuL0cOt9AcdS4opV+MQfYzu5Cvp2m4IBBkG4Iw/GH+zPxB5lM5djzUhKe9Of/AOTb4FcbjGkhYWkKFeYfZUw4W1aVxjbHgvjXxAK+aao3o1BRaYpqd7dDv8zj1zxvxc5fJ1GHqfkX4tb9hJ+WPG+D8bWk7iFJPLpJIMDt7T8emFLS6UkXU3oxjbWr+nWcqaWsGCe6D60L4ZnqdOq9TUk+l3mzkwQY26kERcDbeY2JqVimlFWzVPLPK++m0ALO5Ht74m4jRXzajFSgdg6VQA3ltEFXQboSPUtx73wzJ1CtPWwGuo0kbC/w2GkTbD7lp7RhKWxBOGGk5ig2axlFoUp+YTiZ1jLnXeNcCarljXnSEblBtqXZmHvO3sDhvDqxzFCLGon6tjaLxeGBItgjkq1WsV8unqMcg8vWQo2hSQqg9FFzbDOKZajTVc3RApkMEzNMAqpBMCoqn0kMIZff44R/b3ERekzhh7606h8l0qcT3VCFYiQDkSMxu+aIZHhxBZK1VS9VAC+o6KakQGZrEtCiFAEAYiGd8tBSCnUQVfUNWpgNfmCBOk8pGkSQJB3BHnIVGrhqINTWedS4AgWBv23xLm2R83pz9QxSRQNJXUFMwKZcQYOmSb3JHbC1mSntLqjJOPLdXLW2GEEJGIw+9nH2qDLUlKOXquHWmAiqSATA1ayOWNU6gbmOvS5w/LCvUpGnr0VanlLVa9NG3K6gAJ3jqbDAdas6mKK6cogACNIjUFPLBi5FgZwjxtlBVYCyGK6mI1DYkLyg7Xw0+oqWZxq1nhloFKoJzkH/ADnNaLitBRROV1PUpVAalBmi5dl5lCySC4ICmDciMA8mS9JqdSVemdD3I9rztIkXxz73WqqiAqVUWB1kKp3HMRpuAQF7DE5pIKlxrrP0G5gbxsAL3N/c4ArsktwJvTNHs6XErK1R2cQScJ+5orxvOoyLSpS41AuRtpW4AJsZIG3bEGQzbUix0AlgBdoIiT0B3JB+WBdbPMWCiotO8ToLD5Mbb2mIwS4NwfUS1WpUdSIWTpAIYAkqoEwoYAT6omxwv2AuXTl40Y2xkAkSctg4YHGq1cP59SoFhXCkqGk6gIJvG+DuR4wq0HFWbU2EbEiDEe+2B/HeAug82hX007Aqec6piVBkw1jBMidsBvv1VLVCrEeoAMI+JuB8DjqmQsAbPbjXBa2LsG8AZ2HPPLGrOTVaVOmrDX3A3PU/UmNuuGZ7jzJmmzKU28sgCxMawNJm1rSpFjvjtOtSrGJhltp2I67CxGxkHGg4PmKdGgwa5IYsIkNAJiDO/vJM44s3O+Ekq2bjVn2+1SLh7oyIxyoVmPFtF2pvpaVpLTXRI0ojKYVP1FlBksepF8N4lnKGYaKIFMhWgsE0uCRqp6VurmPVcb/HFX7rQrMpqUwrOQAKJ0EEwQdOnSQZhWBm18TV8n91r1aOpGSQVZgsqzfqZliQCWIMAzuMOLSW1BKsyJrFSsKBWkZbKsB1YIyuophNJpkmQREaVjS4J/neN8QV69UKKwU1KUQdKgaKgYCG1G/a2m52x2ii/wDCtWYDRTCHnVuUCblDoWSykrc7Ri7nqekUsqpGmiNdSDY1WuB/hBJ+Ywq5dQQkY/HWFOtTaSIwJ65RVXKZX8oIpmoSWbovdj8B9T8RjPZZzlcwyFgVJhiNvZvcd/8ApjQUOIruok80E3EAgTFpOrYbbk7YOVaiNR8vP0Q9KpOh18vUrATYpdGAkgGxgjBWxib5zq1odUVpLIEJwTjntgb/ADrK5ql5ekpDEMGCR+QQIB2sRtN7bb4iz1VX1HR5dKoZ09JkSFj636R8cXMtlydWXd70qgGsAHUu6sAbGU+mCOXydDLvyVKlfS2tVgKoba7n1R7DbFVu3MIk9a5c6IU9pCkCQrEbto8Ki8DceOXrK2/lNpb3pmx37D91x9CIwIkXB2OPm2qQMw1UEA1Gh0W4Wdvf1XvG5x7f4A4p5uTUH1Uj5Z/wxp/yxhqzrxjbj80j+osns0uHMd08P+fLCsv9r/FY8qkDsDUIkb+lP31b48ro5qo0J5K5gD/07sIvdT7A7b41/wBqOeNTPOu8aacHoApJI7QSWvtjLV8w1NmliXEISpJAsRKGzRdrbgBt8DUm+s+81YWj9u2hsf1nQ4nHXDZUdHPIwhDVRidOhgdzINztaeuJuN5RvK81Z8uk4Vo/iBv8hA/xYq5OXrqAQQikj4mB/Un5kwDIxsk4rTTLClpWozjmVhyw0+rudMW+G2B2gmzOp7PEgj7pptTlrsxChBUYw2D7rLZDi0KpDBHEAhpAMWlSN5GJs05enUpLqd6oKqpF3ZjqJv74rZbh9JTCGqxuQKesj3jQDtt7WwZ4Fn6VMzTSmzLuTOsd5Jv+2G12u6juAmBgDAA8dYoAsjjhKZRKovQZUY3ZDfFC/C/EiPwyYZNrXj/VSI+mLHiTiHntdFBUjS2kFiRBMTuCT6e15xV8U6ErrmaVtRll9/zC1oYX+OLjhHUVL3A2Jgg7WG5BtjPgEh0jH0OtaLab6C0vNO3+uh8Pui2Tz2VpJOXIeppYB4JbmAEMXXSDEgjTEbA2OB2azjkCmpCr0poNKKNpYbt8WmT0GOHLO2oahR0gsxIkqBvbYGNlue4XDcpl4EgQzn8xnp1O/KoJJ/vYGpSVGTp11FdszLSSYxjNR9uudMd4/Dp+rck30zeT3Y9B/TD+HZeklZVquaVOqj02rG+h3A0u/tIibAT0xY/2fTF9EsbklQW9pB3PMDp6u6LspxQ4nl6d6S01FtJ03i/pBi5mZaCWOwC4604CrChvrL6FIu8DOXlz+KIZrgdZKZp1xTSmsE1BUUo2nY0wLknpYbxgNloWqyVHNMOdagqGsxJIliLjtixlPBjxIok9tbKI+Gp7fQYJ8P8ABmqtT86ijUwQW/ETb/DzdrTg95sT3uuZpNbbqhfUrvxAI2eAqlm2pU6lF6bmqlNhUq8iiBIsNG5F2j+GcWqnCalPUFqUqtB9RFdaq6dDSecE6gRN1IO2JK/gQqzBRRC620y49Mkr+UnYjfEeV+zk6jy0ahP5VqJJPSA6qs/MfHHbzZwvCet9UCXW4cSrGIMyfagp4TTeSrFTICPMEwIkj3/ph3D+LMH8qsRrHpNof4jvggvkI+ipSpgTo/EpkaD+moG5tBO8kslmViMUPEHAAQ1SknllTzL1EEA7W1KSJI3BVxu2KlQCri/A0RDpZCezTkMcfyHLkR50Wy2YWm4cqJX09QO8TbV+95B3wMr5SqWLMNbEyxH6iTYRzdbCDYb2xzhWcNalDR5iQbib/lbE54hUUHVRdWVQToE2MCQw2gEn2nHDeSrflTbqkG64nBJxmOc7xRrhvF0y1IBVUkqTZl5m0q4kaZCtIAaYnpfFXg3DWrOEYyXl6rd59RHuSdI/6YHZfMrVgoToW5FwNW4BHtvbqRjT5TP0spT5uas8EokEgdA02EAyZ7nfCb0tg3BKldeXxREJ7NJIMk4CNmprA5dWpVHosplCUIG8TIKj2NwPfBujUeoFBJIUyDpKgGCJYt2E2GHeIHTNOGrIqN0FOS5Hudz8hinopJZqdaKfqFRahXb802jr0nDoVfSCRjzrP/buNGJSIyk4jrfUNbiI++ynoKrSBjfSoAN+5GL9akSCTTdlBjUxCp7CTAPwEnFPxVVFTy6yKAAoErESu0RsItghSak5Q1mcJEoqAtLGNUxccot32sMdgqCTl9UZm+w2pvZB8D5Z1V4jRZcszo9EaSJpoCSB1uQO42HXHo32TcWBd0B5aiBwOmoWO/Ug7fwnGL4rkguorSlIU6p7yCrKSYBgwJn3uBi99l+b8rOIk2DtT+TCR/TBkIuQqdesqEtfbtuJJnu66EYjmNlAvGmaDZt9UAvWqG+wgkSe47ztJPTATiNOokSYAYAA7mxv7xsbm5kTqnBniGVFZXBvUMMjTdWmZ2m9x++B9HIZgwraYEXkGPh1gGLRjjaxGOFBtlkdLkoSSIAw3CKl4S2l6zWIEbCOkn43O+DXCOGM4Y+Wz06S+ZWK7AdulrEwJMLEYD0MsUVgTdq0TtaQP3A2xv8AwuobKBLfj51adX+4E1R8G0x8zgSwFTTalKs9mSIxy5kk+kVPw3iwBWpTIgLoGnaJm0W6D5Y7xrIpnB+IlIaQdNQ2qSADCspVtmEKJJv2u3MZI1v94QhHqebVYGyClSPlrYCzk6ZPxnbGX4vxasr0fKNT8RJKU25rQQSJGwMTvvhJhotPgE4Y6xQ3C2+zeSIIicJ5VUzVB6fmAhsxRQlXkKXQgwZAtUUEHmEGNxiDJ5yjThKZIvIWDI72eI+ZGLNTJ1VphmU0UBICMQKjkggsLwNIggMQDtbfHeIZc/dxUIUaaiMumIhiEMAM0C/fcnbbGp2bbpIQZgYxlIHWIoaLe42oJI3SR3oJ6zqXi+V8vQq+ioWjYGAWmwkEWgFW0mxiQcKiBJJFhv7iDVYfNUVf8eGZ5ZOXJgkq/MI6BFhiu7DeCJAO5wmYBGJgeuST08zLofooI+uEXkgCE6080SLPjnPpV1n0kzcorme7IoJ/96qT/hXtihwS2pwLghUnYFhMn5AL+25xdZC61NJ5mGZCkgwWZ0KAmIggTgRluJ+SWUqINmRx07EfPcAgiL4A0i8gxnXW1gGKZ4j4m1CoqVIJamKhJZ5AaSo002ABMDvE4LaquXqqusVUZgtjq3ANm6gTpM3DCJO+GcLzVGtWClCOxDBysXkeYhIA+NumC4yQeklREhGYXL6niJXUCLW6LYbYYduhATdxobIcDsqXh5UzO0Kr1zRDinFzLRbTMkwTFtIjc2JGMz4a4iMy7jUKbqjOOeopIWLBmdl1GYClDfHqHE+BrmSA1OS41JUL6NBtqAZd57G2MNxFqOVqaVRmkSS0IGuQR+Eiloi8t1Fr4sylKUwBNBdW46oEKjhHX+VU8QUzUUOQSf7NmK6dRC61LCYDqNVNomNtoxc4XW100ZrhkTX76XbLPPxpsp+KjEP3ypnGpolIBQYUKNKL0JJmBAneAJm+I+HI4oMpRiwFdZCnSSXRkI7iUMEe3fAXknswDt8sauYkDXH2+6DNQOXzgB2qCD2mWU/+4jfXGh4RlC1YSRE6rSWlYaw+p3FtUyBgb40W4qLIitUi0WLU6n01M2DXA2h2Jphgo1yYOkj+8GAJmA2kxtaZBk/yoSTr7VAYYcGwgjdNAqtVMtWqU+Zl81tDKszfblJuDaRYxiSvUYAGCgYM8fmIWJJ3AJncyd8Dq0whkTaVJjVrVtV7wYYkE9vlg3leAGoAwqhKynUoC2UbFXSFENY2HvecGX2bZCl5a0EWp+Sw3p4HSca0uTyK5VVqJpJbTPKTrDafS/qJBY9TOh+VYwRo8R0P5ggloWCJk9BHU3i2MRl6jUcwadR6erSSqIzaZPTn9MxsOn0xrspkwKZra9btlhmaLgFfLdDzLE3nUqyek4ReYDrsoOEDHHHZ/tWSsNNSvEknD5is5x3gugrXCKmXzYYFBbRUEyNIHLqAJgbEHACllgaSKzlTTcKGEfrC3n+G89xjcfaJnlWl5cjU2eDIPhTXzCPbUxHxJxjlCzV1jl1g2JEEqsGfY3w3lEdaUWyy6yQd48pHIitcOE5PMU80Zq5enk3CvzhxUX8rBiOXV1Ake2M3wcpS4g4osKirWpspkHfTIJFjB6+2IauZP3b7uayKgYMCgVOZer6fWYtzH4YrZekFrOyOG1LPKYgggdCTJN8FK5SR1pQ2LK4hwE5cZwgjrjXawGv+zqVCRtSDHqd9JsL4hkCT5FYgdWMDf+JxjT1aNb77madPSKk1QNTAIsMDLHYDSd+5AwSzPDKlHJ0V0ryurzTYNMOqGWUrqYIxJPx2icBAUVRGHGr2i1XDKY5D1rD5WuGpIQCo87Y7+oi/zOL6ZyrRNQ0WI1Mjm4IDrp8tgpFmUjcG4JBGJvGGVanWqcpDPTp1gOpYKNX1amfritRmqyGmV/EESxIA6ibE32+OOqN0zR03H2R2mwH1HxRzh3i2zU8xTZFY1aZ8vnAp1wHaNmGiqNQH6WI3GAfEKYADqF1IytSdNQNzDqdZLMCIjVt2GLXD6q0s5QXNjQgqqH1XUjoQTAKzE/vjaeLfBdKir5xH1KHDtTaYbUwspBixMqI6YtMpvAfdJywy4UCTOR2HTTMUB8QgMlJ5hwSADMMDp6gSpDKpBg3gRgJxRSKUFgzPUWQJnVrYmdUHVIabb4Icfzy1wqJMoxh7FYNmBB9Ujp0gXtgYMupUXkKZnf2NgRsCdrz73xT9Oc7JqFbD59a1a0WJx13tAO7IOeyrXESR932ClWEwwYsFRhckggKYtEGbY7Sfy6euAzmoy0gwskBS7fO37DDOPimTQq0iSKco+oMIBJAA1BRCx2BNzBiTLluFnMI6IwFWkDWRSYDrp01FB/VARh88UdSFmBl10d1FZXDF5eipPA1Gmaq+oVagJ9J0wpI6AwAR8CYGJ24kumkz0wRUnVCggMsbCOUEkTpBveDtihleIM+UWloYFQpVmI0gjrvJsSLd8cq5hX0LTOpKYIDfqYwSf2/fFCkBQgZcPaitqVaEQtJSfHLdPWVSNxPmpmlRIUKA+iaesyCdVxeJH1+GF/tGqunyqVRQpEKailY2Ivf4T2wzLZ2gC4qpmaj6WACQFB5dBkMCQRqme4wWHHMiryvDqhHmhwGK+jRpKwXP5ub54ZICh3uvSlD/ABq/jSsxhgQPY+dVs3x2uxGlHVQLBaii/WZmdh++KGZrVmqK/kwoiR5gaYLE6r3JkdOmC9LjOV5f/wAdAHmhiSgnWZQ77oP+mKXGOIZdqLFMo1GoFUq9OogIKoVIIuCCYaCL36442hKcE9eddXKzeW2uOI9LtEl4u1f8N1ZKNJDVqCQdegmAQOhJE99PywJGcqZh55yxXVopkAIt/cTb+WI+G8WWi9OrVWaNWn5VaBsrQQY7Az8jiDhtZaVeo1N1rU9elGZoLIpgEj3En3wANm8VEcPfrhRVKW0otsiTpOzDHSpeIAVKNRJLAKtSmxgtEgFTAi5+tsFeD0dVVoaCEOwJPNImQRpANiYPqAi84Eq9PQEVg9QtLgbIiFiqz15ov1jYYIcMdVqLUZdembwOXaN4F9NSZIO5G2LBV3diaI73mVqAzgcsfqs9mp5CBzAJAIm8FCCOxEgjGo8JldcAlqjKp6WECAOYzYjcyNoHUJUNLMl3UFUDsVjlK31dz15h8dzi7wrNeXz0iKk/mJE2vYi29/yk++L2rvtlAzoDNlX2vbYQcfLZxodxFVqltY59TExEzcddoONE/ib8JaVCnpRVp0VeoQ00w2piVU/maNV7AAd8Hcvk+E5milTMuUrSGqh20szxzAgC6n+HcYE8ZyZzecerTXycudIViACVVQJVTtPuBbpjinENpEmqBSX3O+2R71muOt5lbL1NRLFnDAsWIOotOo2KtcwAN8NasR5pBUHWILbSAlj/AC+OJM5lFTMMQ+ulSBIeIufUDFjpAiR3jFD7z+CGNjVZiBsTM2+kWxYG8BHWutNJhtCiMJk+QT6mrOVzVaoVj7vLbajpPU9R7Yeteoa706iqr0hpOkyJMHsO3bEPCcgK5ILrTVVZ2YwJgEiNrlgF+nW2LHAaLPmGMS9R6Yv1JIgGfj/3OLkZ9bKCy6srEkxrlsJ2VteOUlo8ZdWIRKxUSdgXAKk7W1gA3i/tjX5fhj0iNJOvVrMGAwNit7RZTO+8dsZ37YOFy9KpEh0NM/FTqHwmTt2xkqfGqqBVpZnOFB6VZkQAdg0Fz9MUfMLilQwp9tC04yI5YVL46leKFXq+dqoL1HKQW1LCgQLyAbwcYrh2fOXLUqgLU5I7kX7dQbbYLcQK+alXlQrYqsmdRuWJJJMkmTvgpXSlUo+S6Kzu4FNjuuqdRBF7BZjaTidpABIwOe7f4U2GXG0CD3knwIO3xGVVDx1Wp6TXRkIjTU0m3bmg/W/vipRzSQKKPUzNwVpKxcA9IHpEdztgvwfKmo2nK0aaL0lacnsXeqCSzbx0GNNkM6lem1Pylo5qkT6VVNYUgMj6bE/tsccupQk3OX+VZTq8JSmfExvg9CshxThFRcvqrN5bOdFOjTImT+t+yiSVXtviGjQRFWiCBa/cjrbrqP8AXFzP8R+8VzU3poClP3/W3zNp7DFTOZVnY02pszBoEBtpsVIGk8pgyQQb9ZxLOkrTDqgk57uHh811x79untSCpSsP/nXhO6q5y706TIxD04I5RDAGdjeYk23iQDfDaBGYoQTzrYEGIaLMCNgw3+JxPkxUAUI4zBkgr6SIkAhjYgxI6nERK6i9Iaags9MjSWjcH+IdCJ98dIKTv69auyWj+BwIgpOfhtjrGBWs4Jwmg6B6WXevoGs+ZPIo1XIqsitcaYQmNMzgXxnLCnmHAUIrBaiqPyq41gfEA4blOOuKRNNaVUCYSspIBMahuCDYSrcpgTtOIM/XOYro9FnrZh9Rro5CxpgcsgBf0hLjbHVG+OsKUQTY3pWZSdafSztNNWqhScspEsIIJKnUDB202+JxUrV1rZhylMUw7ELTQiFkUxANvczibzhqNOojU6g3RxDD67j3Fsc4Vw2i1TMeczolKm9UGmBJACMQAfYGCIgjFUziDhTj4aQP3DcEHZW0o8VpU01O1NawRSRpgipoZnFh1qU1npLkfmxn6XjKq1MKFpD8NFBCkmFLEG5ieYg4YMifu71TXqDSpZAzFl0gEgNqEHUABbTdlgGLDqeYQFVUS5HKiCWP7/uYxFpUnA+VKWNlhUqWRA24U3NUfwigAAYBAT01ELPymca58l5dO9HLnyqjU2lk1IKSkFwGW68gMMZgge5y2eU0mpnNor5eqCpWmxLBhFm0wQY2i098dqcTr1FYVqk0geUMF1lQeQVagAL6YEA9QD0GLIN1Of3XX4tzwDX4gROmtMr19bPVKinr0wpjlUKFExawGpo6k45SYbpJU7KwgDuSfWdRltIgc2++G692YGB7ekGBLHYdN9hgg/DmRqfnMiB91mD7AnedVrWi89wOHU608sNICUycNBn47JoNQppl2ADes8wJ2JuDbbtGK9TgNZSXy8kT6VN47QbEYtZzgdQh08slVBa1ogkkXO49JBE2tuDifgHETylpDrAcbEg/HuL4KVEAqSZOvtQAW7QAgYapjMbRx1oblONvISpSYuOiKSZ/um/zGC1TzioJpZojsUqAf5rAfHDX4s51OGKtVLksLHy0IVUB6byYvgxl0qZFVr06qsSwR0hok7bsQwkQZg3tgRWJEgA+9RK3gn8geKeVA/EHDjTygLEa6jKqItwoFzJ2J2sLD3x2tQCZZXPKEqUgD2AJLX+GLPier52Zy+kAUynn6RsGa0fUfzw2lnaioUALIwNl5oBttvPWYO+OIvKQnjPnl5VEBSwpR1gY7sfU7q5lQmZFWpUU0npEBjTI01uosRYxEkfH3xd+zXJeZmcvazVDU5jPKssOlzyiPhgZ99XynVXE6GABAUqSILQIliLTGNv9kfC/xi/SjSCj+85jv0CNb+LB2Um/B24bgOvagujsmlr/APJ11JAHIVs/tC4Ua2SeLtTIqD/Dv/lJx4W5VdWrzGCidKgwE3k6RsNrnocfTLrIIOxx4dxHhhymcqUG/szKwdjTaSu/0+uD2uUd8Clf0t0lCmtRiJ2a/NZeiz1KfIqUUaUGoEnVBiQAAJNgb79cOyed10qdUjmpmWA6EWYfS+JskPLSsNX/AJerBRr2DHSQT+kEETuJi+8LsKdd6ggJVYa1Gwc7MI6E79pGAAyYjhWi0pRMlUjI7tQdmBnoVPwziTUrKQwIEGGKsBZSCswYsVPb62Pv7Iajz+LWDKg2Mv6mjoqqLTufqbPBuAZVyVYPTYSeWoygjrYHp7dDOBiJTao9ZECp6afcqD6iTclz+0YElxJWoAHf7V0Baj2ah56de1SJl3VR5SahT0kiNUDYWkE7TAvbBM+J2rso5kBBAULdp63g3Ox6T9LGUKikqMyqrGazg9LQLrI1yAvKREnaSA3Hs2tbMOysqBAERrAQjAWmYIvEEwAgkiMGYQXu6oYE+VJ2l8BZWNBy2VMPD61awpUGKuzDQrbfmF23BlWIEbb98cz2QrUQi5yhNPXqWLiI1etD7g77nEeTomo2kJJYKyr5mmqWgiaeoaGGmOUxckKd8Wcl4jrCm606wqgAq1Ksulo0GnBVrEKloVjsDGNV9IvQMYzxx3+lZLckZxOQIw3UG4llKmXdatNgy1BqNNjzBYgaz17A79LxiTL8Qp1iIJp1V2/K6947/DbBPiHCfOdWpVKbQqoQ7aYKgi2oEGQ1xuN8DKeQphqhgMF5J3DFfURO/Nyg7nTOMVK0rTj+XD16xr0DQVe7MYpOYOI4g/7VjPNVqtR88LmEpFrDlaCOt4ib6RAnFGpnPu2cNSlSfybQjy4iIYbklDLCD0bHGFamTpqah+lkLaSZMcstEDeMSUOK1GMBKTH2qQfownBUlSRhBHGKEbLZ78C8lWzPdpJp2e51qU6RrrQCk0aTHVBtbUVBibxsBG5uJ6qmoKLUqKZVqcgsAJYGJDAG+0gkzfEbZ2qN0pr21VJ/ZVM7Y5UqtMO7KIk6E0CNp1PzH5RiKcWrP1n0qwsVlCgDJ3ZeuNTVaq0/Wxdyeu8+w2URjlAF6kvemF1RTnliNU2DSFIO2zWtfEWVpHQ1MxqQwSRZh0LRcypgnffF+vwLMU1+8FSUW0SZamVYGCRNhfpad8EbQ2UHO9160K2uvIKEohKNm/UHXCm5nippK1OmAiq5ksASG1kACbKAWMeogHfFPyBURmLGR6ixEybjc8wjVIPQbxiHMZhmZToMMwUgfpgCLkwSFi5vzYc1YKyNTOkoJbSB+G3yGlgLWPQnqMMtNdki9cx1JpBa76ilK8MIj5/2rdLi1UadSlgLEQOYLHqMEsAIAJ/nfEnHlqmuM0qg0tCq5DAkQADMRqIEHlEAG9zilm50NtKDUNRgkAwQt7nSYgXhfbHeGcSZaNWnqARrEgAgapYGWIEGBAIgm9oxTs0lu8BG0bainVIdmcsj1tpufqKpFwoJLIxutxzK0dGgNPfFmlU1KPMrKlNb3qKwHSVAuTG07Yq8IrFCaNQBmpGwMMGXbpIN7GJGCXHalM01o0URGrXcooBWmDcTE3YRGEHJCgiPHZvrXvlae1RkdN+znwqlW4gra6/pTSEphiRCLIEne5JJPvhvD+Bs6GpRrMgn0tzqt45o2kgkETIgmMT5DNU1rjXPlURzQpYBjyrqAUiB77Hph+YRadFcxKqarkGiqRCwQDzCTeJjYk7dCpSQju0u4tPaBE4J1G3Xw+Naq1/OWqKFdEkjVKkHlB6TcSf549r+zPhZpZPWwhqzF/lZV+oE/PHkHhrhrZuugW/mQgnoi7me0aj8APbH0Rl6IRQq2CgAfACBhizJxk6YeOtKfqLpDaUEyTj4afNSHGB+1LgBemuZQXp8tSP0HY/4SfoSemN9iPMUFdSrAMrAgg9QbEfTDS030xWXZ3iw4HBpXy7WDitps1RjqDMYLBbgEjc/lv8A0xOctSqrBYEXBn10m913gntPWMaHxl4YbLVmpmbHXRbuvT/6kdxPUYEvX1spEOyqFU/lRew/7JPWMIOrUo4iCK9G1Z0x3DKVY444HQbx1tqvk2dqRp1OV9JAv6htNrjset8SZHiCVIQjy3QiUPSO02ZY6djiWnw6tWk5dPMZCNVVjpRD+mdtp5RNu8YHZ/ICuNQXRVQ6XUmDI6H4dD/THIBxV/n1Ri7EobN4gYg/9Dj/AGHWNW+Ka7wSF5fzEryzpDapNpsSYG3viChRadSRUndZ01BJFuuo+xB3xTynGnp8tUFwLX9Q/wBcFKKUq3NTfSwuCCQVIuLT0IB+WCpJbEHLmKz1WdL6r7Ksf6kwRwNdpsyjSQVuRpqKAA1wdOqUkEgypU3FuxTKcD8yiXL1EeYVQo0k2aNJOpjdjZiYmBGK/E+KVBVaqsAMgD6hrDGNJBG2wW8fkFhjuerouXREXSjrqSIGkgqPMJUjm1tyiQBJYwScXW+Qkb8M5454jn4UsplSFY5jHKI9jO2KiGaqrTqVGLFxoWkGmxaBIMQeX0jrcnYzylQCqtMbKJMe3t7t/LDs1mGqOilgyoWqN7OxKwbmSuljIJHMCN8R00pu16jJUiwBKnT0swhgdxaL2woZOdbNiASm/qr0GceOFcRTUYNSB8wEFijEEjsZ5dQke8A44RLMWZg4qKGU6TEDqd4iPaTbE9TJVR+ZKnuVIP1X/QYrmk4bWaQLHqKp6bTIxQ9dGrJsqw5fOUzkZ5i9gdRIFS1rNOp0tB0xBAmSZ233GK1ZGVddenqkFXZmJsZuADJF52tIOJnRm3pC3d/h2GEmWaZARD3VSx+rf6Y4CB18V1+yKdcvA4HQg+U3Y54zTKII8tze2hje9+Vr33798GslU1UjSd3ZWYJ5euFIa4HKNUCDYHp1wFzOUQjS7sWNhJJaZtpVfeNh/PD6dUOgJW+zA6lKsDvNmUownodxjiwSJE+lEcQCCjAkCRruOHnrUn/hkfeEo1gPxCwSot1Dm62B/hIgyOp9q4zrDWlQKSjMrtI3uqhTDWNjpWZi3Q4IpU8xRTLlbhlqkglGGoqT2ZSplSTuL4q8VcV2SoqGlWBIqMhPlvCwHSZJLE3JFgBcyTh1m1FUhXWysJVjVIuAmdnXL1qLIVBIXmUUrEsJt+YSGBQXgATbc4iyGT0GqphgbK6kbgyGWQQRFipEQThUssqsQNVWo26gyT7mbL8TgnS4aqL5maYBBvTUyDPQkXY/wiB8cUdtd0EbesBTaLChOK8Y008T8edDiy00LquvSNJfYT0UEC5J/Ko+OG5eVhqkLUqQLfl7D5fucXGqmvUVmUU1W1NLAUx+pumo2HtYDAmrmGVqjwa1EwG5YZAdgVvbrHc98BTKs8+sOuG+m7/ZQVYDQAYDedfjPdVg5StSpmnRIrLVI1Lp57EtEgwyk2J9hIBGCXifLu/lGoRTq1LLTW+kAczO3Ugco09Tvvilka5A1U28xN9Lbj4E7x2MN8cGfDXBXz+aF25gOZvyU1/qT3uZHY4hvlQg+WJNA/btplUwNcchuOs5e2lbn7K/DYRTmGWBGil8BZm+o0g+x739EAxFlMstNFRAFVQFUDoBYDE2NRtFxITXnrS+X3S4dfIaUsLCwsXpes/4z8MjOUIWBVS9Nj3/AEn+FuvyPTHh9XISz03LUydSsNirxEm0gA7jc74+kMYT7QvBXnhszQB89RzKP+IBtA/WOnfbsQs+1eEpzrUsFrDf8Tn4nyPxXmHhbhztlX8qQhVg8VSrHqQpA7j2nYk3w3P0lrLTqUB+MoCPO1VAvKKlrOIs3XY7WqLn3oA6AzUWJLKpIK/qjblPUdDPyl8nRSFRmNImwY+hluwBZSVHurxfYnbC0qJpot9iQDpkfccetldyVWnUB1IGHpdGsVPabFWHcfvhma8FpUmplKtxujnSy+0j9pse+KKZFTUFSm7Kbmq2oMpJuBPX36Rfri9RzkFdZ8tz6SDE/D/6md8AWlQMtqg7Pr4p8NptCApwQdu348daGtxHMZc6a9MntIg/I7HF7L8To1SObS4mJ5TB3F5BkdLj9sHaXFgV0V0VkPWJH+JTMfET8sZ3ifBaD13VAVpjSSyc2lSpOoC9i1uoEYvZptDlwi6raDhQrQ87ZEd8307FDGrLaaKknU6lgW7xIBAiwhJjHpgzmTzgeHylXL1GptLsFemiBZQqwmbGCCPUfn5hwgJQSoh1PrplAXmBLbwZ0jQAYPU3xCnCqNQnTlyxIsEBYxFzGqIjqAeuGCypBI129EUk+6l8JUBdTkB66VuV8M5J6aVxUq0KNVajBqbFl1BzpUBlYCFmBacNzngR0BP3uNKUmbXSFi7EGTIgCJv7zjF8C4pmcowXKZtqSO0aGWQGuJKsCBe3vftONn4TymZmrnq+ddVqnygrItXzQJEaRYwdQAQdztgTqbmZHKfahofdSJSoxx660qX/AMDw7A5vUoqUklaaR+J8yJB6e4x3h/gzLu3l1HrtUVavmqxKrT02RzoCiDuJJmfY4KcS4TVztA0KWZOWqKRUWn928gMVMz3ImDI679sefZzxBnaismZzDVQsq1FuUGNidO59mBUz7GKpGojlj6VxdoeX3VKPOtnw/P5IZacvVyVFK1NPN1NDU6iwCUVRLE2MSLgG84xnFeO0MzxDMmiD5dS4kRrYDS7QdtW/fc9cDxw2lSKOhUOSJkABB37gg/yg4rDh6ea5KhypkgsQp22gzuwkH2HXBboMiajK1WdwORrRFcwDZA9crveQvuzEwO1zglkuBtVGqrVCg/kpHf2aob/QDAl61SuNIAWkoAIUaaaGZ5o6zP0ETab2Wzhp0ylNpJMmoQYHsimNh1MDsMJuoWBCTB5+fwJrWZtKn1XQO7uwHyfExuoy9Sjk0C6YLG1NPU3uevzbGez2dLuKlYgXhRcrT1bTHXu30xWq55dYWSXqX1tJB+fXbYWx2qHq0xSDhIcF9QkSNmt06/DtGKtsBHeOZ16mjqPdNyCRoMgfc6/YqQFqrIFps6EwADcsLEtFxF7Rb4mcP4rQaiyAEhWX1ltQZlEGBvpGwDT1wOo8aYCoqu3M5PKNOoAgSRfcAdb2F4sUzHEHqqA55FUoZUaYmYQCRFpBAlSTGHYDYFY/ftSykGqOS4etWorU0ddQ0sguGfaVA/L7d8e++C/DAydEagPNeDUI/YC2w/nOAn2eeB/JVcxWEVSORCI8sERJH6iPoDG8432GWm/+lZ+lLWu0C72DZwGZ2n4pYWFhYYrNpYWFhYlSljkY7hYlSsH42+z5awavlhprG7KLCp3joGP0PXeceXGrVpB6QEflam4MoZmQP4SJ0n/pj6NxmvFfgilnBq/s6w2cCZ2sw6j5yMLuMziM/WtOy20JAbdxTodR9V4dSCx/Atyf1Hf59z72x2jSp1AKz6X6eWTBCXGmD1f1atljuIwV4x4frZWpprU9MmAYlG9wepjpvinxk5NaRfL0XoNI1KG1JpMgkavlYGcKJReN0mMRWvaXCUApEozw3ZeFVqGVMJ93c1ST/Z1SoYDujizj/uMQVGpM5DhqNVOUydDD5ixn98UHaASulLyezSeqnbeRt198FuLZrXlwmouW0ovMbSbyDew2N7RfF3WVsLGOeuR66ml2rX2jWCZH9Tjy1+NlW6OgEcixHSZLDrqnUCZuZiwtAxHwvJuTapTpMD/xRAa7RBAHQzPy3OB9VFTWUOjQABBtO9xfuMHuHeFc9VpJUpHLV9ahtC1QjrPRg1pHXHWXFISQnGdv3RbU1ZgoBZKeGI2UO/2RVVnjyW0qXIU6lYmSIImCI1CO42xs/AnEzWyWVakvm1Mo7CrSEayrBl1rJEkTPvzdcZjOeHs4jhamRrEmdJRVqAxvBQnvgTTZcvXKqtbL1wNgKiN8wOmBuX1yV+mkUAsMqADSx4k17U+bDPTrMr0qWXDOz1VKG4iADf3J9hEzjxzPVFqu1REJLVWcCRJBJ1CHkAgEmD1F9xLuJeImqQa9Ws69NZciethb5+2IctQViGSkCX3ZtK79SWM/XAkJKOv8qwsUYlYwzjHCrPBOIrTrq5LBGldS3dNX5lUC+ki4MWLAbxh+cp0S5anR0mSTJhTcn0LfYxYi0SLYmr8FrLT1aqYAYhgJaFGnmGyn1CwuMB6ysHrUnbzCsPTOwZbEWHfbrixJJxPmcsuFGbTZ1qw707oGXPIVfydHz6gpq1MG7SxVEQCJNhpETsAWxqeFcNyOWZFzmmoznTqqNpVZJAIpkTG0tUjcQDtjIVs2Up06yW8p9UqL6KgKNsRae36sO4v4mTMUURKaqVJLQL7aYLG5MC5JO2Csi8DAype3OqQbkwNgw8am4plFzAq06A84Uzqp1yNLBd9JBMTaJA6WGBWWrlxqNqqcrqbagOl+s7e8jFzhWcKWWKi2MTA1W9Y3sRt1jF/hPAKubrsaNM1KrH8R40on94iy/C7H98CAIUUxhp11FMWf8A6owNScOBG0jzoe2XNaohhjby1p/qvIEC8zFheRj1fwN9nophK+ZX8UQadM7U+xaLF+24X43wY8JeA6WS5z+LWIvUIgL7Iv5R7ySe/TGow60xdxV/lZlrtwXKGhAOZ1P1urgGO4WFhmsqlhYWFiVKWFhYWJUpYWFhYlSlhYWFiVKrZ7h9OshSqi1EbdWEjHnniP7KTzPlSCD/wnP/xY7/Bvrj0zCxRbaV50wxaXGDKD8V890cu+RrjzKABgqVqp6gSDYtOxFokRI2OKfFKVE11qUaPkpBYhSSA5tyi+kRJiOu+PojOcPp1V01EWovZgCP3xjeLfZRl3Jai70GPT1p9GuPkcLKYVoa0mbcwVBS0Qdoy5V5FQyxelU0jWxRm0iLs1gIPaYjG/4Ln8s6U1fSueSH0sHoBmUyoGvcWkhTBM98UuI/ZjnKc6Vp1x/C0Hb9LwPazHGZ4h4drhdNbLV1UHqj6bdREj5jCxbWDlhTjoYtEFLgmMsq9RynGqwvmqJRRpKuo085tpKsxJME3WRb4Ti/tPT/fsvUBtVpEjuI0qZ/njK5N1oupsY3SrzAg9wxBHsVgjviXO1qtaojvVLaAwRWvpDGYB3gR1JPvioSlNVZsjqHAoQRIyjKaipJqp1BzGUqiFF/zH+n7nDOEUBWqlEOhioLaugHW8DmjtYDF/h1R6TB1gkEkb9Z/1xX4ixr1fMZl1adPKOgMz6p6xPsMRKiFkaHXfwpq0MOGFJGMR7HWrycbdBUolyUY3iIPKATJMiQBMG+B3Esv5bZWpszKUZbyBOpZG9g0fLFrI+HatWPLoVqgI/KjRB67ARM3J6nocaTIfZhnqt3WnlwdzUbU3/LTmfm4+GL9mpRF0YfUUk2G2MXFgHCIxOc4+lY0UCVKBeWZEyARMgQDNjt8MTcO4MazxSpNWcCypLQJ6nYb7scetcI+yTL04Nd3zB/SeRP8AlW5HszEe2NnlMhTpIEpotNRsqgAfQYYSwqIJoT36gzevIRJyk/Feb+HvslYw2ceF/wDRpsfoziD8lj449G4dwynQprTootNF2VRA/wC/fFkDHcMoQlAgVlP2hx8ys0sLCwsXoFLCwsLEqUsLCwsSpSwsLCxKlLCwsLEqUsLCwsSpSwsLCxKlLHDhYWJUrmEuFhYrpUrLeJvWvw/rj50z3/mKv/7W/wDkcLCxU5CmG9afS/tE+Ix79wL/AMx8mwsLFR+VM2j8K16egfDD8LCwY1m6V1cOwsLErtLCwsLEqUsLCwsSpSwsLCxKlLCwsLEqV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04664"/>
            <a:ext cx="8183880" cy="1051560"/>
          </a:xfrm>
        </p:spPr>
        <p:txBody>
          <a:bodyPr/>
          <a:lstStyle/>
          <a:p>
            <a:r>
              <a:rPr lang="cs-CZ" b="1" u="sng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Juliánský kalendář</a:t>
            </a:r>
            <a:endParaRPr lang="cs-CZ" u="sng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1700808"/>
            <a:ext cx="8183880" cy="4187952"/>
          </a:xfrm>
        </p:spPr>
        <p:txBody>
          <a:bodyPr>
            <a:normAutofit/>
          </a:bodyPr>
          <a:lstStyle/>
          <a:p>
            <a:r>
              <a:rPr lang="cs-CZ" sz="2600" dirty="0" smtClean="0"/>
              <a:t>zavedl ho v Římě </a:t>
            </a:r>
            <a:r>
              <a:rPr lang="cs-CZ" sz="2600" dirty="0" err="1" smtClean="0"/>
              <a:t>Gaius</a:t>
            </a:r>
            <a:r>
              <a:rPr lang="cs-CZ" sz="2600" dirty="0" smtClean="0"/>
              <a:t> Julius </a:t>
            </a:r>
            <a:r>
              <a:rPr lang="cs-CZ" sz="2600" dirty="0" err="1" smtClean="0"/>
              <a:t>Caesar</a:t>
            </a:r>
            <a:r>
              <a:rPr lang="cs-CZ" sz="2600" dirty="0" smtClean="0"/>
              <a:t> roku 46 před n. l.</a:t>
            </a:r>
          </a:p>
          <a:p>
            <a:r>
              <a:rPr lang="cs-CZ" sz="2600" dirty="0" smtClean="0"/>
              <a:t>měl 12 měsíců po 29, 30 nebo 31 dnech</a:t>
            </a:r>
          </a:p>
          <a:p>
            <a:r>
              <a:rPr lang="cs-CZ" sz="2600" dirty="0" smtClean="0"/>
              <a:t>dohromady 365 dnů s tím, že každý čtvrtý rok je přestupný a přidává se jeden den na konec měsíce února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502920" y="476672"/>
            <a:ext cx="8183880" cy="1051560"/>
          </a:xfrm>
        </p:spPr>
        <p:txBody>
          <a:bodyPr/>
          <a:lstStyle/>
          <a:p>
            <a:r>
              <a:rPr lang="cs-CZ" b="1" u="sng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Juliánský kalendář</a:t>
            </a:r>
            <a:endParaRPr lang="cs-CZ" b="1" u="sng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2" descr="Soubor:Roman-calendar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7" y="1742549"/>
            <a:ext cx="6266747" cy="324304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530352"/>
            <a:ext cx="8183880" cy="1051560"/>
          </a:xfrm>
        </p:spPr>
        <p:txBody>
          <a:bodyPr anchor="ctr"/>
          <a:lstStyle/>
          <a:p>
            <a:r>
              <a:rPr lang="cs-CZ" b="1" u="sng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Židovský kalendář</a:t>
            </a:r>
            <a:endParaRPr lang="cs-CZ" u="sng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1772816"/>
            <a:ext cx="8183880" cy="4187952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je lunisolární, tzn. měsíce jsou počítány podle Měsíce a roky podle Slunce</a:t>
            </a:r>
          </a:p>
          <a:p>
            <a:r>
              <a:rPr lang="cs-CZ" dirty="0" smtClean="0"/>
              <a:t>letopočet se datuje od stvoření světa, latinská zkratka je AM (</a:t>
            </a:r>
            <a:r>
              <a:rPr lang="cs-CZ" i="1" dirty="0" err="1" smtClean="0"/>
              <a:t>anno</a:t>
            </a:r>
            <a:r>
              <a:rPr lang="cs-CZ" i="1" dirty="0" smtClean="0"/>
              <a:t> </a:t>
            </a:r>
            <a:r>
              <a:rPr lang="cs-CZ" i="1" dirty="0" err="1" smtClean="0"/>
              <a:t>mundi</a:t>
            </a:r>
            <a:r>
              <a:rPr lang="cs-CZ" dirty="0" smtClean="0"/>
              <a:t>)</a:t>
            </a:r>
          </a:p>
          <a:p>
            <a:r>
              <a:rPr lang="cs-CZ" dirty="0" smtClean="0"/>
              <a:t>všechny měsíce židovského kalendáře začínají novem</a:t>
            </a:r>
          </a:p>
          <a:p>
            <a:r>
              <a:rPr lang="cs-CZ" dirty="0" smtClean="0"/>
              <a:t>kalendář založený na přesných výpočtech se začal používat od poloviny 4. století a dnes platný židovský kalendář zůstal nezměněný od 10. století</a:t>
            </a:r>
            <a:endParaRPr lang="cs-CZ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936104"/>
          </a:xfrm>
        </p:spPr>
        <p:txBody>
          <a:bodyPr anchor="t">
            <a:normAutofit fontScale="90000"/>
          </a:bodyPr>
          <a:lstStyle/>
          <a:p>
            <a:r>
              <a:rPr lang="cs-CZ" b="1" u="sng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Židovský kalendář</a:t>
            </a:r>
            <a:br>
              <a:rPr lang="cs-CZ" b="1" u="sng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s-CZ" b="1" u="sng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7410" name="Picture 2" descr="Soubor:Beit Alpha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1916832"/>
            <a:ext cx="3600400" cy="365589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530352"/>
            <a:ext cx="8183880" cy="1051560"/>
          </a:xfrm>
        </p:spPr>
        <p:txBody>
          <a:bodyPr anchor="ctr"/>
          <a:lstStyle/>
          <a:p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Gregoriánský kalendář</a:t>
            </a:r>
            <a:endParaRPr lang="cs-CZ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1772816"/>
            <a:ext cx="8183880" cy="4187952"/>
          </a:xfrm>
        </p:spPr>
        <p:txBody>
          <a:bodyPr>
            <a:normAutofit/>
          </a:bodyPr>
          <a:lstStyle/>
          <a:p>
            <a:r>
              <a:rPr lang="cs-CZ" sz="2600" dirty="0" smtClean="0"/>
              <a:t>vznikl reformou papeže Řehoře (Gregor) XIII. v r. 1582</a:t>
            </a:r>
          </a:p>
          <a:p>
            <a:r>
              <a:rPr lang="cs-CZ" sz="2600" dirty="0" smtClean="0"/>
              <a:t>počet přestupných let byl zredukován tak, že roky dělitelné stem jsou přestupné pouze jsou-li zároveň dělitelné čtyřmi sty</a:t>
            </a:r>
          </a:p>
          <a:p>
            <a:r>
              <a:rPr lang="cs-CZ" sz="2600" dirty="0" smtClean="0"/>
              <a:t>je v současnosti celosvětově používaný systém pro počítání času </a:t>
            </a:r>
          </a:p>
          <a:p>
            <a:r>
              <a:rPr lang="cs-CZ" sz="2600" dirty="0" smtClean="0"/>
              <a:t>v některých zemích byl přijat až ve 20. století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33224"/>
            <a:ext cx="8183880" cy="1051560"/>
          </a:xfrm>
        </p:spPr>
        <p:txBody>
          <a:bodyPr anchor="ctr"/>
          <a:lstStyle/>
          <a:p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Gregoriánský kalendář</a:t>
            </a:r>
            <a:endParaRPr lang="cs-CZ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3794" name="Picture 2" descr="http://nd04.jxs.cz/172/365/27b8c514a0_70737385_o2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1700808"/>
            <a:ext cx="4019550" cy="381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530352"/>
            <a:ext cx="8183880" cy="1051560"/>
          </a:xfrm>
        </p:spPr>
        <p:txBody>
          <a:bodyPr anchor="ctr"/>
          <a:lstStyle/>
          <a:p>
            <a:r>
              <a:rPr lang="cs-CZ" b="1" u="sng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Islámský kalendář</a:t>
            </a:r>
            <a:endParaRPr lang="cs-CZ" u="sng" dirty="0">
              <a:solidFill>
                <a:srgbClr val="FF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1700808"/>
            <a:ext cx="8183880" cy="4187952"/>
          </a:xfrm>
        </p:spPr>
        <p:txBody>
          <a:bodyPr>
            <a:normAutofit/>
          </a:bodyPr>
          <a:lstStyle/>
          <a:p>
            <a:r>
              <a:rPr lang="cs-CZ" sz="2600" dirty="0" smtClean="0"/>
              <a:t>je výjimečný tím, že je čistě lunární a nezná ani přestupné měsíce, běžné i v daleko jednodušších kulturách</a:t>
            </a:r>
          </a:p>
          <a:p>
            <a:r>
              <a:rPr lang="cs-CZ" sz="2600" dirty="0" smtClean="0"/>
              <a:t>byl zaveden chalífou </a:t>
            </a:r>
            <a:r>
              <a:rPr lang="cs-CZ" sz="2600" dirty="0" err="1" smtClean="0"/>
              <a:t>Umarem</a:t>
            </a:r>
            <a:r>
              <a:rPr lang="cs-CZ" sz="2600" dirty="0" smtClean="0"/>
              <a:t> roku 637</a:t>
            </a:r>
          </a:p>
          <a:p>
            <a:r>
              <a:rPr lang="cs-CZ" sz="2600" dirty="0" smtClean="0"/>
              <a:t>počátek letopočtu byl stanoven na rok 622 (hidžra</a:t>
            </a:r>
            <a:r>
              <a:rPr lang="cs-CZ" sz="2600" dirty="0" smtClean="0"/>
              <a:t>)</a:t>
            </a:r>
            <a:endParaRPr lang="cs-CZ" sz="2600" dirty="0" smtClean="0"/>
          </a:p>
          <a:p>
            <a:endParaRPr lang="cs-CZ" sz="26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502920" y="404664"/>
            <a:ext cx="8183880" cy="1051560"/>
          </a:xfrm>
        </p:spPr>
        <p:txBody>
          <a:bodyPr anchor="ctr"/>
          <a:lstStyle/>
          <a:p>
            <a:r>
              <a:rPr lang="cs-CZ" b="1" u="sng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Islámský kalendář</a:t>
            </a:r>
            <a:endParaRPr lang="cs-CZ" b="1" u="sng" dirty="0">
              <a:solidFill>
                <a:srgbClr val="FF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8436" name="Picture 4" descr="Codex Cospi - detail aztéckého věšteckého kalendáře.  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628800"/>
            <a:ext cx="4381500" cy="38004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Obdélník 6"/>
          <p:cNvSpPr/>
          <p:nvPr/>
        </p:nvSpPr>
        <p:spPr>
          <a:xfrm>
            <a:off x="2627784" y="542927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cs-CZ" dirty="0" smtClean="0"/>
              <a:t>Je pouze lunární</a:t>
            </a:r>
            <a:endParaRPr lang="cs-CZ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76672"/>
            <a:ext cx="8461568" cy="720080"/>
          </a:xfrm>
        </p:spPr>
        <p:txBody>
          <a:bodyPr>
            <a:normAutofit/>
          </a:bodyPr>
          <a:lstStyle/>
          <a:p>
            <a:r>
              <a:rPr lang="cs-CZ" sz="2800" b="1" u="sng" dirty="0" smtClean="0"/>
              <a:t>Kalendářní deska Staroměstského orloje</a:t>
            </a:r>
            <a:endParaRPr lang="cs-CZ" sz="2800" b="1" u="sng" dirty="0"/>
          </a:p>
        </p:txBody>
      </p:sp>
      <p:pic>
        <p:nvPicPr>
          <p:cNvPr id="15362" name="Picture 2" descr="Soubor:Prag - Rathausuhr Monatsarbeiten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1412776"/>
            <a:ext cx="5328592" cy="396314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502920" y="332656"/>
            <a:ext cx="8183880" cy="1051560"/>
          </a:xfrm>
        </p:spPr>
        <p:txBody>
          <a:bodyPr/>
          <a:lstStyle/>
          <a:p>
            <a:r>
              <a:rPr lang="cs-CZ" u="sng" dirty="0" smtClean="0"/>
              <a:t>Zdroje</a:t>
            </a:r>
            <a:endParaRPr lang="cs-CZ" u="sng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502920" y="1384216"/>
            <a:ext cx="8183880" cy="4650824"/>
          </a:xfrm>
        </p:spPr>
        <p:txBody>
          <a:bodyPr/>
          <a:lstStyle/>
          <a:p>
            <a:r>
              <a:rPr lang="cs-CZ" sz="1600" b="1" dirty="0" smtClean="0"/>
              <a:t>Janošková, D. a kol., Občanská výchova 6 s blokem rodinná výchova, </a:t>
            </a:r>
            <a:r>
              <a:rPr lang="cs-CZ" sz="1600" b="1" dirty="0" err="1" smtClean="0"/>
              <a:t>Fraus</a:t>
            </a:r>
            <a:r>
              <a:rPr lang="cs-CZ" sz="1600" b="1" dirty="0" smtClean="0"/>
              <a:t>, 2003</a:t>
            </a:r>
            <a:endParaRPr lang="cs-CZ" dirty="0" smtClean="0">
              <a:hlinkClick r:id="rId2"/>
            </a:endParaRPr>
          </a:p>
          <a:p>
            <a:r>
              <a:rPr lang="cs-CZ" sz="1400" dirty="0" smtClean="0">
                <a:hlinkClick r:id="rId3"/>
              </a:rPr>
              <a:t>http://nd03.jxs.cz/773/281/8548decba8_61376229_o2.jpg</a:t>
            </a:r>
            <a:endParaRPr lang="cs-CZ" sz="1400" dirty="0" smtClean="0"/>
          </a:p>
          <a:p>
            <a:r>
              <a:rPr lang="cs-CZ" sz="1400" dirty="0" smtClean="0">
                <a:hlinkClick r:id="rId4"/>
              </a:rPr>
              <a:t>http://1.bp.blogspot.com/_0z729oDp674/</a:t>
            </a:r>
            <a:r>
              <a:rPr lang="cs-CZ" sz="1400" dirty="0" err="1" smtClean="0">
                <a:hlinkClick r:id="rId4"/>
              </a:rPr>
              <a:t>TPlWqaCgUMI</a:t>
            </a:r>
            <a:r>
              <a:rPr lang="cs-CZ" sz="1400" dirty="0" smtClean="0">
                <a:hlinkClick r:id="rId4"/>
              </a:rPr>
              <a:t>/AAAAAAAAACY/cDD3gFvdX10/S145/</a:t>
            </a:r>
            <a:r>
              <a:rPr lang="cs-CZ" sz="1400" dirty="0" err="1" smtClean="0">
                <a:hlinkClick r:id="rId4"/>
              </a:rPr>
              <a:t>small</a:t>
            </a:r>
            <a:r>
              <a:rPr lang="cs-CZ" sz="1400" dirty="0" smtClean="0">
                <a:hlinkClick r:id="rId4"/>
              </a:rPr>
              <a:t>_mc9312_L10_B10.jpg</a:t>
            </a:r>
            <a:endParaRPr lang="cs-CZ" sz="1400" dirty="0" smtClean="0"/>
          </a:p>
          <a:p>
            <a:r>
              <a:rPr lang="cs-CZ" sz="1400" dirty="0" smtClean="0">
                <a:hlinkClick r:id="rId5"/>
              </a:rPr>
              <a:t>http://sgzemepis.wz.cz/studijni_materialy/planetarka/kalendar_soubory/image002.jpg</a:t>
            </a:r>
            <a:endParaRPr lang="cs-CZ" sz="1400" dirty="0" smtClean="0"/>
          </a:p>
          <a:p>
            <a:r>
              <a:rPr lang="cs-CZ" sz="1400" dirty="0" smtClean="0">
                <a:hlinkClick r:id="rId6"/>
              </a:rPr>
              <a:t>http://upload.wikimedia.org/wikipedia/commons/thumb/c/c5/MAYA-g-log-cal-D09-Muluk.png/180px-MAYA-g-log-cal-D09-Muluk.png</a:t>
            </a:r>
            <a:endParaRPr lang="cs-CZ" sz="1400" dirty="0" smtClean="0"/>
          </a:p>
          <a:p>
            <a:r>
              <a:rPr lang="cs-CZ" sz="1400" dirty="0" smtClean="0">
                <a:hlinkClick r:id="rId7"/>
              </a:rPr>
              <a:t>https://encrypted-tbn2.gstatic.com/images?q=tbn:ANd9GcQLugljd1J_jsx_QzQKBUBe9HdsYg2C_VjiJZBwPsDLlGsgQwdTag</a:t>
            </a:r>
            <a:endParaRPr lang="cs-CZ" sz="1400" dirty="0" smtClean="0"/>
          </a:p>
          <a:p>
            <a:r>
              <a:rPr lang="cs-CZ" sz="1400" dirty="0" smtClean="0">
                <a:hlinkClick r:id="rId8"/>
              </a:rPr>
              <a:t>http://upload.wikimedia.org/wikipedia/commons/b/b2/Beit_Alpha.jpg</a:t>
            </a:r>
            <a:endParaRPr lang="cs-CZ" sz="1400" dirty="0" smtClean="0"/>
          </a:p>
          <a:p>
            <a:r>
              <a:rPr lang="cs-CZ" sz="1400" dirty="0" smtClean="0">
                <a:hlinkClick r:id="rId9"/>
              </a:rPr>
              <a:t>http://nd04.jxs.cz/172/365/27b8c514a0_70737385_o2.gif</a:t>
            </a:r>
            <a:endParaRPr lang="cs-CZ" sz="1400" dirty="0" smtClean="0"/>
          </a:p>
          <a:p>
            <a:r>
              <a:rPr lang="cs-CZ" sz="1400" dirty="0" smtClean="0">
                <a:hlinkClick r:id="rId10"/>
              </a:rPr>
              <a:t>http://i.</a:t>
            </a:r>
            <a:r>
              <a:rPr lang="cs-CZ" sz="1400" dirty="0" err="1" smtClean="0">
                <a:hlinkClick r:id="rId10"/>
              </a:rPr>
              <a:t>idnes.cz</a:t>
            </a:r>
            <a:r>
              <a:rPr lang="cs-CZ" sz="1400" dirty="0" smtClean="0">
                <a:hlinkClick r:id="rId10"/>
              </a:rPr>
              <a:t>/10/011/c460/MRK305920_</a:t>
            </a:r>
            <a:r>
              <a:rPr lang="cs-CZ" sz="1400" dirty="0" err="1" smtClean="0">
                <a:hlinkClick r:id="rId10"/>
              </a:rPr>
              <a:t>profimedia</a:t>
            </a:r>
            <a:r>
              <a:rPr lang="cs-CZ" sz="1400" dirty="0" smtClean="0">
                <a:hlinkClick r:id="rId10"/>
              </a:rPr>
              <a:t>_0000426707.jpg</a:t>
            </a:r>
            <a:endParaRPr lang="cs-CZ" sz="1400" dirty="0" smtClean="0"/>
          </a:p>
          <a:p>
            <a:r>
              <a:rPr lang="cs-CZ" sz="1400" dirty="0" smtClean="0">
                <a:hlinkClick r:id="rId11"/>
              </a:rPr>
              <a:t>http://nd03.jxs.cz/008/409/fcbe913f9b_61702547_o2.jpg</a:t>
            </a:r>
            <a:endParaRPr lang="cs-CZ" sz="1400" dirty="0" smtClean="0"/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b="1" dirty="0" smtClean="0"/>
          </a:p>
          <a:p>
            <a:endParaRPr lang="cs-CZ" sz="1600" b="1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84</TotalTime>
  <Words>582</Words>
  <Application>Microsoft Office PowerPoint</Application>
  <PresentationFormat>Předvádění na obrazovce (4:3)</PresentationFormat>
  <Paragraphs>104</Paragraphs>
  <Slides>20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Aspekt</vt:lpstr>
      <vt:lpstr>Snímek 1</vt:lpstr>
      <vt:lpstr>Snímek 2</vt:lpstr>
      <vt:lpstr>Kalendář</vt:lpstr>
      <vt:lpstr>Snímek 4</vt:lpstr>
      <vt:lpstr>Významné druhy kalendářů</vt:lpstr>
      <vt:lpstr>Egyptský kalendář</vt:lpstr>
      <vt:lpstr>Egyptský kalendář</vt:lpstr>
      <vt:lpstr>Řecký kalendář</vt:lpstr>
      <vt:lpstr>Mayský kalendář</vt:lpstr>
      <vt:lpstr>Mayský kalendář</vt:lpstr>
      <vt:lpstr>Juliánský kalendář</vt:lpstr>
      <vt:lpstr>Juliánský kalendář</vt:lpstr>
      <vt:lpstr>Židovský kalendář</vt:lpstr>
      <vt:lpstr>Židovský kalendář </vt:lpstr>
      <vt:lpstr>Gregoriánský kalendář</vt:lpstr>
      <vt:lpstr>Gregoriánský kalendář</vt:lpstr>
      <vt:lpstr>Islámský kalendář</vt:lpstr>
      <vt:lpstr>Islámský kalendář</vt:lpstr>
      <vt:lpstr>Kalendářní deska Staroměstského orloje</vt:lpstr>
      <vt:lpstr>Zdroje</vt:lpstr>
    </vt:vector>
  </TitlesOfParts>
  <Company>ZŠ Dyjákovice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Kalendář</dc:title>
  <dc:creator>Hříbková Jitka</dc:creator>
  <cp:lastModifiedBy>U1</cp:lastModifiedBy>
  <cp:revision>17</cp:revision>
  <dcterms:created xsi:type="dcterms:W3CDTF">2011-04-30T15:18:22Z</dcterms:created>
  <dcterms:modified xsi:type="dcterms:W3CDTF">2013-02-21T21:22:38Z</dcterms:modified>
</cp:coreProperties>
</file>