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3" r:id="rId2"/>
    <p:sldId id="274" r:id="rId3"/>
    <p:sldId id="256" r:id="rId4"/>
    <p:sldId id="257" r:id="rId5"/>
    <p:sldId id="259" r:id="rId6"/>
    <p:sldId id="262" r:id="rId7"/>
    <p:sldId id="261" r:id="rId8"/>
    <p:sldId id="264" r:id="rId9"/>
    <p:sldId id="260" r:id="rId10"/>
    <p:sldId id="271" r:id="rId11"/>
    <p:sldId id="263" r:id="rId12"/>
    <p:sldId id="265" r:id="rId13"/>
    <p:sldId id="267" r:id="rId14"/>
    <p:sldId id="266" r:id="rId15"/>
    <p:sldId id="268" r:id="rId16"/>
    <p:sldId id="269" r:id="rId17"/>
    <p:sldId id="270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FF00"/>
    <a:srgbClr val="FF6600"/>
    <a:srgbClr val="D60093"/>
    <a:srgbClr val="6600CC"/>
    <a:srgbClr val="FF0066"/>
    <a:srgbClr val="FFFF66"/>
    <a:srgbClr val="FF6699"/>
    <a:srgbClr val="CC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24B8CE-04B1-416A-9373-D1A9E1F14A0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1621D-D274-430E-B81D-688D22EA9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61D8D3-F849-49E9-BF18-C746298E423B}" type="slidenum">
              <a:rPr lang="cs-CZ"/>
              <a:pPr/>
              <a:t>7</a:t>
            </a:fld>
            <a:endParaRPr lang="cs-CZ"/>
          </a:p>
        </p:txBody>
      </p:sp>
      <p:sp>
        <p:nvSpPr>
          <p:cNvPr id="2969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Žáci doplňují do pracovního listu tak, jak by to podle nich mělo být. Následuje diskuse o tradičních rodinných rolích a jejich posunu v moderním světě.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61D8D3-F849-49E9-BF18-C746298E423B}" type="slidenum">
              <a:rPr lang="cs-CZ"/>
              <a:pPr/>
              <a:t>8</a:t>
            </a:fld>
            <a:endParaRPr lang="cs-CZ"/>
          </a:p>
        </p:txBody>
      </p:sp>
      <p:sp>
        <p:nvSpPr>
          <p:cNvPr id="2969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Žáci doplňují do pracovního listu tak, jak by to podle nich mělo být. Následuje diskuse o tradičních rodinných rolích a jejich posunu v moderním světě.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6C5012-1512-4836-9513-906C7AEE4DB1}" type="slidenum">
              <a:rPr lang="cs-CZ"/>
              <a:pPr/>
              <a:t>12</a:t>
            </a:fld>
            <a:endParaRPr lang="cs-CZ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Žáci dostanou diagram rodokmenu, do nějž zaznamenají rodinné vztahy.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F2DF84D-D781-4867-9CE0-18000D525271}" type="slidenum">
              <a:rPr lang="cs-CZ"/>
              <a:pPr/>
              <a:t>16</a:t>
            </a:fld>
            <a:endParaRPr lang="cs-CZ"/>
          </a:p>
        </p:txBody>
      </p:sp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Žáci vpisují do pracovního listu č.1.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61A93AF-A153-41F6-8BDA-BB3420C92F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37021-7B61-4D88-A759-87CB2C52157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92694-7FC0-455C-AAB8-8B86A1896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ockphoto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13. 10. 2010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Rodina – typy rodin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0971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Rodinný život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1" y="836712"/>
            <a:ext cx="754908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RODINA je </a:t>
            </a:r>
            <a:r>
              <a:rPr lang="cs-CZ" b="1" dirty="0"/>
              <a:t>kombinací výkladové hodiny </a:t>
            </a:r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/>
              <a:t>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r>
              <a:rPr lang="en-US" dirty="0" smtClean="0"/>
              <a:t>Do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en-US" dirty="0" err="1"/>
              <a:t>jsou</a:t>
            </a:r>
            <a:r>
              <a:rPr lang="en-US" dirty="0"/>
              <a:t> </a:t>
            </a:r>
            <a:r>
              <a:rPr lang="en-US" dirty="0" err="1"/>
              <a:t>vloženy</a:t>
            </a:r>
            <a:r>
              <a:rPr lang="en-US" dirty="0"/>
              <a:t> </a:t>
            </a:r>
            <a:r>
              <a:rPr lang="cs-CZ" dirty="0" smtClean="0"/>
              <a:t>úkoly</a:t>
            </a:r>
            <a:r>
              <a:rPr lang="en-US" dirty="0" smtClean="0"/>
              <a:t> </a:t>
            </a:r>
            <a:r>
              <a:rPr lang="en-US" dirty="0"/>
              <a:t>pro </a:t>
            </a:r>
            <a:r>
              <a:rPr lang="en-US" dirty="0" err="1"/>
              <a:t>žáky</a:t>
            </a:r>
            <a:r>
              <a:rPr lang="en-US" dirty="0" smtClean="0"/>
              <a:t>.</a:t>
            </a:r>
            <a:endParaRPr lang="cs-CZ" dirty="0" smtClean="0"/>
          </a:p>
          <a:p>
            <a:endParaRPr lang="en-US" dirty="0"/>
          </a:p>
          <a:p>
            <a:r>
              <a:rPr lang="cs-CZ" dirty="0" smtClean="0"/>
              <a:t>Interaktivní </a:t>
            </a:r>
            <a:r>
              <a:rPr lang="cs-CZ" dirty="0"/>
              <a:t>cvičení v závěru opakuje probrané 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err="1" smtClean="0"/>
              <a:t>ročníkůu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Metodické pokyny jsou u každého cvičení.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</a:t>
            </a:r>
            <a:endParaRPr lang="cs-CZ" sz="8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76031" y="5861050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43608" y="1268760"/>
            <a:ext cx="3178696" cy="64807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20072" y="1268760"/>
            <a:ext cx="3178696" cy="64807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NEÚPLNÁ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img.ahaonline.cz/img/18/full/768132-img-import-jeste-uplna-rodina-john-travolta-56-s-dcerkou-ellou-10-manzelka-kelly-47-a-syn-jett-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212976"/>
            <a:ext cx="3178696" cy="26036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Zaoblený obdélník 5"/>
          <p:cNvSpPr/>
          <p:nvPr/>
        </p:nvSpPr>
        <p:spPr>
          <a:xfrm>
            <a:off x="1043608" y="2069232"/>
            <a:ext cx="3178696" cy="6396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RODIČE + DĚTI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20072" y="2069232"/>
            <a:ext cx="3178696" cy="6396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RODIČ CHYBÍ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http://files.viaweb.cz/image/63/tipy/tipy-38/kramer_doclank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2350" y="3181350"/>
            <a:ext cx="3883025" cy="26389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43608" y="1268760"/>
            <a:ext cx="3178696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20072" y="1268760"/>
            <a:ext cx="3178696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43608" y="2069232"/>
            <a:ext cx="3178696" cy="6396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RODIČE + DĚTI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20072" y="2069232"/>
            <a:ext cx="3178696" cy="63968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RODIČE + DĚTI + PRARODIČE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 descr="http://www.century21.cz/static/host-1/hypoteka/rod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385" y="3102718"/>
            <a:ext cx="3807650" cy="25265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460" name="Picture 4" descr="http://old.pixmac.com/4/royalty-free-stock-pictures-extended-family-relaxing-in-garden-pixmac-699840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3774" y="3086100"/>
            <a:ext cx="3863975" cy="25792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1: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110872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Do předem připravené tabulky rozděl role členů rodiny tak, jak by to mělo být.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15975" y="332656"/>
            <a:ext cx="7772400" cy="1143000"/>
          </a:xfrm>
        </p:spPr>
        <p:txBody>
          <a:bodyPr>
            <a:noAutofit/>
          </a:bodyPr>
          <a:lstStyle/>
          <a:p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v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rodině aneb 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práce</a:t>
            </a:r>
          </a:p>
        </p:txBody>
      </p:sp>
      <p:graphicFrame>
        <p:nvGraphicFramePr>
          <p:cNvPr id="9450" name="Group 234"/>
          <p:cNvGraphicFramePr>
            <a:graphicFrameLocks noGrp="1"/>
          </p:cNvGraphicFramePr>
          <p:nvPr>
            <p:ph type="tbl" idx="1"/>
          </p:nvPr>
        </p:nvGraphicFramePr>
        <p:xfrm>
          <a:off x="663575" y="1916832"/>
          <a:ext cx="7924800" cy="3748368"/>
        </p:xfrm>
        <a:graphic>
          <a:graphicData uri="http://schemas.openxmlformats.org/drawingml/2006/table">
            <a:tbl>
              <a:tblPr/>
              <a:tblGrid>
                <a:gridCol w="2514600"/>
                <a:gridCol w="2743200"/>
                <a:gridCol w="2667000"/>
              </a:tblGrid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OTEC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MATKA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DĚTI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50"/>
                    </a:solidFill>
                  </a:tcPr>
                </a:tc>
              </a:tr>
              <a:tr h="5935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935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6025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sp>
        <p:nvSpPr>
          <p:cNvPr id="9282" name="Rectangle 66"/>
          <p:cNvSpPr>
            <a:spLocks noChangeArrowheads="1"/>
          </p:cNvSpPr>
          <p:nvPr/>
        </p:nvSpPr>
        <p:spPr bwMode="auto">
          <a:xfrm>
            <a:off x="6809669" y="4607303"/>
            <a:ext cx="91114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pracuje  </a:t>
            </a:r>
          </a:p>
        </p:txBody>
      </p:sp>
      <p:sp>
        <p:nvSpPr>
          <p:cNvPr id="9286" name="Rectangle 70"/>
          <p:cNvSpPr>
            <a:spLocks noChangeArrowheads="1"/>
          </p:cNvSpPr>
          <p:nvPr/>
        </p:nvSpPr>
        <p:spPr bwMode="auto">
          <a:xfrm>
            <a:off x="5715422" y="5157371"/>
            <a:ext cx="280326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    zabezpečuje rodinu finančně</a:t>
            </a:r>
          </a:p>
        </p:txBody>
      </p:sp>
      <p:sp>
        <p:nvSpPr>
          <p:cNvPr id="9287" name="Rectangle 71"/>
          <p:cNvSpPr>
            <a:spLocks noChangeArrowheads="1"/>
          </p:cNvSpPr>
          <p:nvPr/>
        </p:nvSpPr>
        <p:spPr bwMode="auto">
          <a:xfrm>
            <a:off x="3260725" y="3997703"/>
            <a:ext cx="282032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   </a:t>
            </a:r>
            <a:r>
              <a:rPr lang="cs-CZ" sz="1600" b="1" dirty="0" smtClean="0"/>
              <a:t>pomáhá </a:t>
            </a:r>
            <a:r>
              <a:rPr lang="cs-CZ" sz="1600" b="1" dirty="0"/>
              <a:t>s domácími pracemi</a:t>
            </a:r>
          </a:p>
        </p:txBody>
      </p:sp>
      <p:sp>
        <p:nvSpPr>
          <p:cNvPr id="9289" name="Rectangle 73"/>
          <p:cNvSpPr>
            <a:spLocks noChangeArrowheads="1"/>
          </p:cNvSpPr>
          <p:nvPr/>
        </p:nvSpPr>
        <p:spPr bwMode="auto">
          <a:xfrm>
            <a:off x="775602" y="5157371"/>
            <a:ext cx="215084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800" b="0" dirty="0"/>
              <a:t>   </a:t>
            </a:r>
            <a:r>
              <a:rPr lang="cs-CZ" sz="1600" b="1" dirty="0"/>
              <a:t>plní školní povinnosti</a:t>
            </a:r>
          </a:p>
        </p:txBody>
      </p:sp>
      <p:sp>
        <p:nvSpPr>
          <p:cNvPr id="9290" name="Rectangle 74"/>
          <p:cNvSpPr>
            <a:spLocks noChangeArrowheads="1"/>
          </p:cNvSpPr>
          <p:nvPr/>
        </p:nvSpPr>
        <p:spPr bwMode="auto">
          <a:xfrm>
            <a:off x="1179398" y="3396556"/>
            <a:ext cx="1533753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uklízí svůj pokoj</a:t>
            </a:r>
          </a:p>
        </p:txBody>
      </p:sp>
      <p:sp>
        <p:nvSpPr>
          <p:cNvPr id="9291" name="Rectangle 75"/>
          <p:cNvSpPr>
            <a:spLocks noChangeArrowheads="1"/>
          </p:cNvSpPr>
          <p:nvPr/>
        </p:nvSpPr>
        <p:spPr bwMode="auto">
          <a:xfrm>
            <a:off x="1424472" y="2705101"/>
            <a:ext cx="5038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vaří</a:t>
            </a:r>
          </a:p>
        </p:txBody>
      </p:sp>
      <p:sp>
        <p:nvSpPr>
          <p:cNvPr id="9292" name="Rectangle 76"/>
          <p:cNvSpPr>
            <a:spLocks noChangeArrowheads="1"/>
          </p:cNvSpPr>
          <p:nvPr/>
        </p:nvSpPr>
        <p:spPr bwMode="auto">
          <a:xfrm>
            <a:off x="6809669" y="3997703"/>
            <a:ext cx="56669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pere</a:t>
            </a:r>
          </a:p>
        </p:txBody>
      </p:sp>
      <p:sp>
        <p:nvSpPr>
          <p:cNvPr id="9293" name="Rectangle 77"/>
          <p:cNvSpPr>
            <a:spLocks noChangeArrowheads="1"/>
          </p:cNvSpPr>
          <p:nvPr/>
        </p:nvSpPr>
        <p:spPr bwMode="auto">
          <a:xfrm>
            <a:off x="1640717" y="3997703"/>
            <a:ext cx="57522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žehlí</a:t>
            </a:r>
          </a:p>
        </p:txBody>
      </p:sp>
      <p:sp>
        <p:nvSpPr>
          <p:cNvPr id="9294" name="Rectangle 78"/>
          <p:cNvSpPr>
            <a:spLocks noChangeArrowheads="1"/>
          </p:cNvSpPr>
          <p:nvPr/>
        </p:nvSpPr>
        <p:spPr bwMode="auto">
          <a:xfrm>
            <a:off x="4038600" y="4607303"/>
            <a:ext cx="97885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nakupuje</a:t>
            </a:r>
          </a:p>
        </p:txBody>
      </p:sp>
      <p:sp>
        <p:nvSpPr>
          <p:cNvPr id="9295" name="Rectangle 79"/>
          <p:cNvSpPr>
            <a:spLocks noChangeArrowheads="1"/>
          </p:cNvSpPr>
          <p:nvPr/>
        </p:nvSpPr>
        <p:spPr bwMode="auto">
          <a:xfrm>
            <a:off x="3810000" y="3396556"/>
            <a:ext cx="128612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pečuje o děti</a:t>
            </a:r>
          </a:p>
        </p:txBody>
      </p:sp>
      <p:sp>
        <p:nvSpPr>
          <p:cNvPr id="9296" name="Rectangle 80"/>
          <p:cNvSpPr>
            <a:spLocks noChangeArrowheads="1"/>
          </p:cNvSpPr>
          <p:nvPr/>
        </p:nvSpPr>
        <p:spPr bwMode="auto">
          <a:xfrm>
            <a:off x="3260725" y="2705101"/>
            <a:ext cx="22462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opravuje závady v domě</a:t>
            </a:r>
          </a:p>
        </p:txBody>
      </p:sp>
      <p:sp>
        <p:nvSpPr>
          <p:cNvPr id="9297" name="Rectangle 81">
            <a:hlinkClick r:id="" action="ppaction://macro?name=Macro1"/>
          </p:cNvPr>
          <p:cNvSpPr>
            <a:spLocks noChangeArrowheads="1"/>
          </p:cNvSpPr>
          <p:nvPr/>
        </p:nvSpPr>
        <p:spPr bwMode="auto">
          <a:xfrm>
            <a:off x="5715422" y="3365778"/>
            <a:ext cx="29523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1800" b="1" dirty="0"/>
              <a:t>     </a:t>
            </a:r>
            <a:r>
              <a:rPr lang="cs-CZ" sz="1600" b="1" dirty="0"/>
              <a:t>stará se o „administrativu</a:t>
            </a:r>
            <a:r>
              <a:rPr lang="cs-CZ" sz="1800" b="0" dirty="0"/>
              <a:t>“</a:t>
            </a:r>
          </a:p>
        </p:txBody>
      </p:sp>
      <p:sp>
        <p:nvSpPr>
          <p:cNvPr id="9300" name="Rectangle 84"/>
          <p:cNvSpPr>
            <a:spLocks noChangeArrowheads="1"/>
          </p:cNvSpPr>
          <p:nvPr/>
        </p:nvSpPr>
        <p:spPr bwMode="auto">
          <a:xfrm>
            <a:off x="669962" y="4607303"/>
            <a:ext cx="234942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  povídá si se členy rodiny</a:t>
            </a:r>
          </a:p>
        </p:txBody>
      </p:sp>
      <p:sp>
        <p:nvSpPr>
          <p:cNvPr id="9302" name="Rectangle 86"/>
          <p:cNvSpPr>
            <a:spLocks noChangeArrowheads="1"/>
          </p:cNvSpPr>
          <p:nvPr/>
        </p:nvSpPr>
        <p:spPr bwMode="auto">
          <a:xfrm>
            <a:off x="3970376" y="5188149"/>
            <a:ext cx="104708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naslouchá</a:t>
            </a:r>
          </a:p>
        </p:txBody>
      </p:sp>
      <p:sp>
        <p:nvSpPr>
          <p:cNvPr id="9303" name="Rectangle 87"/>
          <p:cNvSpPr>
            <a:spLocks noChangeArrowheads="1"/>
          </p:cNvSpPr>
          <p:nvPr/>
        </p:nvSpPr>
        <p:spPr bwMode="auto">
          <a:xfrm>
            <a:off x="6249964" y="2733259"/>
            <a:ext cx="147085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vyjadřuje lásku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15975" y="332656"/>
            <a:ext cx="7772400" cy="1143000"/>
          </a:xfrm>
        </p:spPr>
        <p:txBody>
          <a:bodyPr>
            <a:noAutofit/>
          </a:bodyPr>
          <a:lstStyle/>
          <a:p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Role v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rodině aneb </a:t>
            </a:r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vyhodnocení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450" name="Group 234"/>
          <p:cNvGraphicFramePr>
            <a:graphicFrameLocks noGrp="1"/>
          </p:cNvGraphicFramePr>
          <p:nvPr>
            <p:ph type="tbl" idx="1"/>
          </p:nvPr>
        </p:nvGraphicFramePr>
        <p:xfrm>
          <a:off x="663575" y="1916832"/>
          <a:ext cx="7924800" cy="3748368"/>
        </p:xfrm>
        <a:graphic>
          <a:graphicData uri="http://schemas.openxmlformats.org/drawingml/2006/table">
            <a:tbl>
              <a:tblPr/>
              <a:tblGrid>
                <a:gridCol w="2514600"/>
                <a:gridCol w="2743200"/>
                <a:gridCol w="2667000"/>
              </a:tblGrid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OTEC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MATKA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</a:rPr>
                        <a:t>DĚTI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50"/>
                    </a:solidFill>
                  </a:tcPr>
                </a:tc>
              </a:tr>
              <a:tr h="5935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935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56025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  <a:tr h="66697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sp>
        <p:nvSpPr>
          <p:cNvPr id="9282" name="Rectangle 66"/>
          <p:cNvSpPr>
            <a:spLocks noChangeArrowheads="1"/>
          </p:cNvSpPr>
          <p:nvPr/>
        </p:nvSpPr>
        <p:spPr bwMode="auto">
          <a:xfrm>
            <a:off x="1403648" y="3997703"/>
            <a:ext cx="91114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pracuje  </a:t>
            </a:r>
          </a:p>
        </p:txBody>
      </p:sp>
      <p:sp>
        <p:nvSpPr>
          <p:cNvPr id="9286" name="Rectangle 70"/>
          <p:cNvSpPr>
            <a:spLocks noChangeArrowheads="1"/>
          </p:cNvSpPr>
          <p:nvPr/>
        </p:nvSpPr>
        <p:spPr bwMode="auto">
          <a:xfrm>
            <a:off x="467544" y="3365778"/>
            <a:ext cx="280326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    zabezpečuje rodinu finančně</a:t>
            </a:r>
          </a:p>
        </p:txBody>
      </p:sp>
      <p:sp>
        <p:nvSpPr>
          <p:cNvPr id="9287" name="Rectangle 71"/>
          <p:cNvSpPr>
            <a:spLocks noChangeArrowheads="1"/>
          </p:cNvSpPr>
          <p:nvPr/>
        </p:nvSpPr>
        <p:spPr bwMode="auto">
          <a:xfrm>
            <a:off x="467544" y="5188149"/>
            <a:ext cx="282032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    pomáhá s domácími pracemi</a:t>
            </a:r>
          </a:p>
        </p:txBody>
      </p:sp>
      <p:sp>
        <p:nvSpPr>
          <p:cNvPr id="9289" name="Rectangle 73"/>
          <p:cNvSpPr>
            <a:spLocks noChangeArrowheads="1"/>
          </p:cNvSpPr>
          <p:nvPr/>
        </p:nvSpPr>
        <p:spPr bwMode="auto">
          <a:xfrm>
            <a:off x="6081049" y="5188149"/>
            <a:ext cx="215084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800" b="0" dirty="0"/>
              <a:t>   </a:t>
            </a:r>
            <a:r>
              <a:rPr lang="cs-CZ" sz="1600" b="1" dirty="0"/>
              <a:t>plní školní povinnosti</a:t>
            </a:r>
          </a:p>
        </p:txBody>
      </p:sp>
      <p:sp>
        <p:nvSpPr>
          <p:cNvPr id="9290" name="Rectangle 74"/>
          <p:cNvSpPr>
            <a:spLocks noChangeArrowheads="1"/>
          </p:cNvSpPr>
          <p:nvPr/>
        </p:nvSpPr>
        <p:spPr bwMode="auto">
          <a:xfrm>
            <a:off x="6444208" y="4607303"/>
            <a:ext cx="1533753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uklízí svůj pokoj</a:t>
            </a:r>
          </a:p>
        </p:txBody>
      </p:sp>
      <p:sp>
        <p:nvSpPr>
          <p:cNvPr id="9291" name="Rectangle 75"/>
          <p:cNvSpPr>
            <a:spLocks noChangeArrowheads="1"/>
          </p:cNvSpPr>
          <p:nvPr/>
        </p:nvSpPr>
        <p:spPr bwMode="auto">
          <a:xfrm>
            <a:off x="4283968" y="2705101"/>
            <a:ext cx="5038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vaří</a:t>
            </a:r>
          </a:p>
        </p:txBody>
      </p:sp>
      <p:sp>
        <p:nvSpPr>
          <p:cNvPr id="9292" name="Rectangle 76"/>
          <p:cNvSpPr>
            <a:spLocks noChangeArrowheads="1"/>
          </p:cNvSpPr>
          <p:nvPr/>
        </p:nvSpPr>
        <p:spPr bwMode="auto">
          <a:xfrm>
            <a:off x="6809669" y="3997703"/>
            <a:ext cx="56669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pere</a:t>
            </a:r>
          </a:p>
        </p:txBody>
      </p:sp>
      <p:sp>
        <p:nvSpPr>
          <p:cNvPr id="9293" name="Rectangle 77"/>
          <p:cNvSpPr>
            <a:spLocks noChangeArrowheads="1"/>
          </p:cNvSpPr>
          <p:nvPr/>
        </p:nvSpPr>
        <p:spPr bwMode="auto">
          <a:xfrm>
            <a:off x="4212602" y="3997703"/>
            <a:ext cx="57522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žehlí</a:t>
            </a:r>
          </a:p>
        </p:txBody>
      </p:sp>
      <p:sp>
        <p:nvSpPr>
          <p:cNvPr id="9294" name="Rectangle 78"/>
          <p:cNvSpPr>
            <a:spLocks noChangeArrowheads="1"/>
          </p:cNvSpPr>
          <p:nvPr/>
        </p:nvSpPr>
        <p:spPr bwMode="auto">
          <a:xfrm>
            <a:off x="4038600" y="4607303"/>
            <a:ext cx="97885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nakupuje</a:t>
            </a:r>
          </a:p>
        </p:txBody>
      </p:sp>
      <p:sp>
        <p:nvSpPr>
          <p:cNvPr id="9295" name="Rectangle 79"/>
          <p:cNvSpPr>
            <a:spLocks noChangeArrowheads="1"/>
          </p:cNvSpPr>
          <p:nvPr/>
        </p:nvSpPr>
        <p:spPr bwMode="auto">
          <a:xfrm>
            <a:off x="3810000" y="3396556"/>
            <a:ext cx="128612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pečuje o děti</a:t>
            </a:r>
          </a:p>
        </p:txBody>
      </p:sp>
      <p:sp>
        <p:nvSpPr>
          <p:cNvPr id="9296" name="Rectangle 80"/>
          <p:cNvSpPr>
            <a:spLocks noChangeArrowheads="1"/>
          </p:cNvSpPr>
          <p:nvPr/>
        </p:nvSpPr>
        <p:spPr bwMode="auto">
          <a:xfrm>
            <a:off x="815975" y="2705101"/>
            <a:ext cx="22462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opravuje závady v domě</a:t>
            </a:r>
          </a:p>
        </p:txBody>
      </p:sp>
      <p:sp>
        <p:nvSpPr>
          <p:cNvPr id="9297" name="Rectangle 81">
            <a:hlinkClick r:id="" action="ppaction://macro?name=Macro1"/>
          </p:cNvPr>
          <p:cNvSpPr>
            <a:spLocks noChangeArrowheads="1"/>
          </p:cNvSpPr>
          <p:nvPr/>
        </p:nvSpPr>
        <p:spPr bwMode="auto">
          <a:xfrm>
            <a:off x="3128721" y="5157371"/>
            <a:ext cx="295232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1800" b="1" dirty="0"/>
              <a:t>     </a:t>
            </a:r>
            <a:r>
              <a:rPr lang="cs-CZ" sz="1600" b="1" dirty="0"/>
              <a:t>stará se o „administrativu</a:t>
            </a:r>
            <a:r>
              <a:rPr lang="cs-CZ" sz="1800" b="0" dirty="0"/>
              <a:t>“</a:t>
            </a:r>
          </a:p>
        </p:txBody>
      </p:sp>
      <p:sp>
        <p:nvSpPr>
          <p:cNvPr id="9300" name="Rectangle 84"/>
          <p:cNvSpPr>
            <a:spLocks noChangeArrowheads="1"/>
          </p:cNvSpPr>
          <p:nvPr/>
        </p:nvSpPr>
        <p:spPr bwMode="auto">
          <a:xfrm>
            <a:off x="669962" y="4607303"/>
            <a:ext cx="234942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1600" b="1" dirty="0"/>
              <a:t>  povídá si se členy rodiny</a:t>
            </a:r>
          </a:p>
        </p:txBody>
      </p:sp>
      <p:sp>
        <p:nvSpPr>
          <p:cNvPr id="9302" name="Rectangle 86"/>
          <p:cNvSpPr>
            <a:spLocks noChangeArrowheads="1"/>
          </p:cNvSpPr>
          <p:nvPr/>
        </p:nvSpPr>
        <p:spPr bwMode="auto">
          <a:xfrm>
            <a:off x="6673734" y="3365778"/>
            <a:ext cx="104708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b="1" dirty="0"/>
              <a:t>naslouchá</a:t>
            </a:r>
          </a:p>
        </p:txBody>
      </p:sp>
      <p:sp>
        <p:nvSpPr>
          <p:cNvPr id="9303" name="Rectangle 87"/>
          <p:cNvSpPr>
            <a:spLocks noChangeArrowheads="1"/>
          </p:cNvSpPr>
          <p:nvPr/>
        </p:nvSpPr>
        <p:spPr bwMode="auto">
          <a:xfrm>
            <a:off x="6249964" y="2733259"/>
            <a:ext cx="147085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sz="1600" b="1" dirty="0"/>
              <a:t>vyjadřuje lásku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RODOKMEN RODINY SIMPSNOVÝCH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http://www.englishexercises.org/makeagame/my_documents/my_pictures/2008/sep/DBZ_Simpsons_Family_Tree_by_Marruche_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0675" y="1062714"/>
            <a:ext cx="5915025" cy="53246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RODOKMEN KNÍŽÁKOVÝCH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http://www.tvorbarodokmenu.com/rodokme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7650" y="1847850"/>
            <a:ext cx="6276975" cy="4429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2: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2736304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a/ Nejprve si přečti přiložený detektivní příběh.</a:t>
            </a:r>
          </a:p>
          <a:p>
            <a:pPr marL="514350" indent="-51435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přiloženého rodokmenu doplň rodinné vztahy.</a:t>
            </a:r>
          </a:p>
          <a:p>
            <a:pPr algn="ctr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Rodokmen aneb malý detektivní příběh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17638"/>
            <a:ext cx="7558608" cy="4321770"/>
          </a:xfrm>
          <a:solidFill>
            <a:srgbClr val="FFFF66"/>
          </a:solidFill>
        </p:spPr>
        <p:txBody>
          <a:bodyPr/>
          <a:lstStyle/>
          <a:p>
            <a:pPr>
              <a:lnSpc>
                <a:spcPct val="90000"/>
              </a:lnSpc>
            </a:pPr>
            <a:endParaRPr lang="cs-CZ" sz="2000" dirty="0">
              <a:solidFill>
                <a:schemeClr val="bg2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Josefův </a:t>
            </a:r>
            <a:r>
              <a:rPr lang="cs-CZ" sz="2400" b="1" dirty="0"/>
              <a:t>tchán Antonín měl dvě </a:t>
            </a:r>
            <a:r>
              <a:rPr lang="cs-CZ" sz="2400" b="1" dirty="0" smtClean="0"/>
              <a:t>dcery - Evu </a:t>
            </a:r>
            <a:r>
              <a:rPr lang="cs-CZ" sz="2400" b="1" dirty="0"/>
              <a:t>a </a:t>
            </a:r>
            <a:r>
              <a:rPr lang="cs-CZ" sz="2400" b="1" dirty="0" smtClean="0"/>
              <a:t>Marii a syna Václava</a:t>
            </a:r>
            <a:r>
              <a:rPr lang="cs-CZ" sz="2400" b="1" dirty="0"/>
              <a:t>. </a:t>
            </a:r>
            <a:endParaRPr lang="cs-CZ" sz="2400" b="1" dirty="0" smtClean="0"/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Švagrová </a:t>
            </a:r>
            <a:r>
              <a:rPr lang="cs-CZ" sz="2400" b="1" dirty="0"/>
              <a:t>Marie Míčková má tři syny: Jana, Petra a Pavla</a:t>
            </a:r>
            <a:r>
              <a:rPr lang="cs-CZ" sz="2400" b="1" dirty="0" smtClean="0"/>
              <a:t>.</a:t>
            </a:r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 </a:t>
            </a:r>
            <a:r>
              <a:rPr lang="cs-CZ" sz="2400" b="1" dirty="0"/>
              <a:t>Švagr Václav je bezdětný. </a:t>
            </a:r>
            <a:endParaRPr lang="cs-CZ" sz="2400" b="1" dirty="0" smtClean="0"/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Její </a:t>
            </a:r>
            <a:r>
              <a:rPr lang="cs-CZ" sz="2400" b="1" dirty="0"/>
              <a:t>jediná sestra Eva má jednu dceru Zdenu Babkovou</a:t>
            </a:r>
            <a:r>
              <a:rPr lang="cs-CZ" sz="2400" b="1" dirty="0" smtClean="0"/>
              <a:t>.</a:t>
            </a:r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 </a:t>
            </a:r>
            <a:r>
              <a:rPr lang="cs-CZ" sz="2400" b="1" dirty="0"/>
              <a:t>Matka Evy se jmenuje Anna Novotná a je už babičkou čtyř vnoučat. </a:t>
            </a:r>
            <a:endParaRPr lang="cs-CZ" sz="2400" b="1" dirty="0" smtClean="0"/>
          </a:p>
          <a:p>
            <a:pPr algn="just">
              <a:lnSpc>
                <a:spcPct val="90000"/>
              </a:lnSpc>
            </a:pPr>
            <a:r>
              <a:rPr lang="cs-CZ" sz="2400" b="1" dirty="0" smtClean="0"/>
              <a:t>Její </a:t>
            </a:r>
            <a:r>
              <a:rPr lang="cs-CZ" sz="2400" b="1" dirty="0"/>
              <a:t>zeťové se jmenují Josef a Martin.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3379330" y="5181600"/>
            <a:ext cx="100739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</a:t>
            </a:r>
          </a:p>
          <a:p>
            <a:pPr algn="ctr"/>
            <a:r>
              <a:rPr lang="cs-CZ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Novotná</a:t>
            </a:r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3352800" y="51816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28" name="Rectangle 16"/>
          <p:cNvSpPr>
            <a:spLocks noChangeArrowheads="1"/>
          </p:cNvSpPr>
          <p:nvPr/>
        </p:nvSpPr>
        <p:spPr bwMode="auto">
          <a:xfrm>
            <a:off x="4800600" y="51816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 bwMode="auto">
          <a:xfrm>
            <a:off x="3810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0" name="Rectangle 18"/>
          <p:cNvSpPr>
            <a:spLocks noChangeArrowheads="1"/>
          </p:cNvSpPr>
          <p:nvPr/>
        </p:nvSpPr>
        <p:spPr bwMode="auto">
          <a:xfrm>
            <a:off x="18288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 bwMode="auto">
          <a:xfrm>
            <a:off x="39624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54102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3" name="Rectangle 21"/>
          <p:cNvSpPr>
            <a:spLocks noChangeArrowheads="1"/>
          </p:cNvSpPr>
          <p:nvPr/>
        </p:nvSpPr>
        <p:spPr bwMode="auto">
          <a:xfrm>
            <a:off x="76200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 bwMode="auto">
          <a:xfrm>
            <a:off x="10668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5" name="Rectangle 23"/>
          <p:cNvSpPr>
            <a:spLocks noChangeArrowheads="1"/>
          </p:cNvSpPr>
          <p:nvPr/>
        </p:nvSpPr>
        <p:spPr bwMode="auto">
          <a:xfrm>
            <a:off x="32004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6" name="Rectangle 24"/>
          <p:cNvSpPr>
            <a:spLocks noChangeArrowheads="1"/>
          </p:cNvSpPr>
          <p:nvPr/>
        </p:nvSpPr>
        <p:spPr bwMode="auto">
          <a:xfrm>
            <a:off x="47244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7" name="Rectangle 25"/>
          <p:cNvSpPr>
            <a:spLocks noChangeArrowheads="1"/>
          </p:cNvSpPr>
          <p:nvPr/>
        </p:nvSpPr>
        <p:spPr bwMode="auto">
          <a:xfrm>
            <a:off x="63246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41" name="Line 29"/>
          <p:cNvSpPr>
            <a:spLocks noChangeShapeType="1"/>
          </p:cNvSpPr>
          <p:nvPr/>
        </p:nvSpPr>
        <p:spPr bwMode="auto">
          <a:xfrm>
            <a:off x="3886200" y="48768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2" name="Line 30"/>
          <p:cNvSpPr>
            <a:spLocks noChangeShapeType="1"/>
          </p:cNvSpPr>
          <p:nvPr/>
        </p:nvSpPr>
        <p:spPr bwMode="auto">
          <a:xfrm>
            <a:off x="2286000" y="4191000"/>
            <a:ext cx="58674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3" name="Line 31"/>
          <p:cNvSpPr>
            <a:spLocks noChangeShapeType="1"/>
          </p:cNvSpPr>
          <p:nvPr/>
        </p:nvSpPr>
        <p:spPr bwMode="auto">
          <a:xfrm>
            <a:off x="4572000" y="26670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4" name="Line 32"/>
          <p:cNvSpPr>
            <a:spLocks noChangeShapeType="1"/>
          </p:cNvSpPr>
          <p:nvPr/>
        </p:nvSpPr>
        <p:spPr bwMode="auto">
          <a:xfrm>
            <a:off x="990600" y="26670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5" name="Line 33"/>
          <p:cNvSpPr>
            <a:spLocks noChangeShapeType="1"/>
          </p:cNvSpPr>
          <p:nvPr/>
        </p:nvSpPr>
        <p:spPr bwMode="auto">
          <a:xfrm>
            <a:off x="3886200" y="2133600"/>
            <a:ext cx="28956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6" name="Line 34"/>
          <p:cNvSpPr>
            <a:spLocks noChangeShapeType="1"/>
          </p:cNvSpPr>
          <p:nvPr/>
        </p:nvSpPr>
        <p:spPr bwMode="auto">
          <a:xfrm>
            <a:off x="3886200" y="48768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7" name="Line 35"/>
          <p:cNvSpPr>
            <a:spLocks noChangeShapeType="1"/>
          </p:cNvSpPr>
          <p:nvPr/>
        </p:nvSpPr>
        <p:spPr bwMode="auto">
          <a:xfrm>
            <a:off x="5334000" y="48768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8" name="Line 36"/>
          <p:cNvSpPr>
            <a:spLocks noChangeShapeType="1"/>
          </p:cNvSpPr>
          <p:nvPr/>
        </p:nvSpPr>
        <p:spPr bwMode="auto">
          <a:xfrm>
            <a:off x="4572000" y="4191000"/>
            <a:ext cx="0" cy="685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9" name="Line 37"/>
          <p:cNvSpPr>
            <a:spLocks noChangeShapeType="1"/>
          </p:cNvSpPr>
          <p:nvPr/>
        </p:nvSpPr>
        <p:spPr bwMode="auto">
          <a:xfrm>
            <a:off x="22860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0" name="Line 38"/>
          <p:cNvSpPr>
            <a:spLocks noChangeShapeType="1"/>
          </p:cNvSpPr>
          <p:nvPr/>
        </p:nvSpPr>
        <p:spPr bwMode="auto">
          <a:xfrm>
            <a:off x="45720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1" name="Line 39"/>
          <p:cNvSpPr>
            <a:spLocks noChangeShapeType="1"/>
          </p:cNvSpPr>
          <p:nvPr/>
        </p:nvSpPr>
        <p:spPr bwMode="auto">
          <a:xfrm>
            <a:off x="81534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2" name="Line 40"/>
          <p:cNvSpPr>
            <a:spLocks noChangeShapeType="1"/>
          </p:cNvSpPr>
          <p:nvPr/>
        </p:nvSpPr>
        <p:spPr bwMode="auto">
          <a:xfrm>
            <a:off x="38862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3" name="Line 41"/>
          <p:cNvSpPr>
            <a:spLocks noChangeShapeType="1"/>
          </p:cNvSpPr>
          <p:nvPr/>
        </p:nvSpPr>
        <p:spPr bwMode="auto">
          <a:xfrm>
            <a:off x="52578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4" name="Line 42"/>
          <p:cNvSpPr>
            <a:spLocks noChangeShapeType="1"/>
          </p:cNvSpPr>
          <p:nvPr/>
        </p:nvSpPr>
        <p:spPr bwMode="auto">
          <a:xfrm>
            <a:off x="5257800" y="2133600"/>
            <a:ext cx="0" cy="5334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5" name="Line 43"/>
          <p:cNvSpPr>
            <a:spLocks noChangeShapeType="1"/>
          </p:cNvSpPr>
          <p:nvPr/>
        </p:nvSpPr>
        <p:spPr bwMode="auto">
          <a:xfrm>
            <a:off x="67818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6" name="Line 44"/>
          <p:cNvSpPr>
            <a:spLocks noChangeShapeType="1"/>
          </p:cNvSpPr>
          <p:nvPr/>
        </p:nvSpPr>
        <p:spPr bwMode="auto">
          <a:xfrm>
            <a:off x="1676400" y="1676400"/>
            <a:ext cx="0" cy="9906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7" name="Line 45"/>
          <p:cNvSpPr>
            <a:spLocks noChangeShapeType="1"/>
          </p:cNvSpPr>
          <p:nvPr/>
        </p:nvSpPr>
        <p:spPr bwMode="auto">
          <a:xfrm>
            <a:off x="24384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8" name="Line 46"/>
          <p:cNvSpPr>
            <a:spLocks noChangeShapeType="1"/>
          </p:cNvSpPr>
          <p:nvPr/>
        </p:nvSpPr>
        <p:spPr bwMode="auto">
          <a:xfrm>
            <a:off x="9906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9" name="Line 47"/>
          <p:cNvSpPr>
            <a:spLocks noChangeShapeType="1"/>
          </p:cNvSpPr>
          <p:nvPr/>
        </p:nvSpPr>
        <p:spPr bwMode="auto">
          <a:xfrm>
            <a:off x="45720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60" name="Line 48"/>
          <p:cNvSpPr>
            <a:spLocks noChangeShapeType="1"/>
          </p:cNvSpPr>
          <p:nvPr/>
        </p:nvSpPr>
        <p:spPr bwMode="auto">
          <a:xfrm>
            <a:off x="60198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3379330" y="5181600"/>
            <a:ext cx="100739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</a:t>
            </a:r>
          </a:p>
          <a:p>
            <a:pPr algn="ctr"/>
            <a:r>
              <a:rPr lang="cs-CZ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Novotná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4800600" y="5181600"/>
            <a:ext cx="11017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Antonín</a:t>
            </a:r>
          </a:p>
          <a:p>
            <a:pPr algn="ctr"/>
            <a:r>
              <a:rPr lang="cs-CZ"/>
              <a:t>Novotný</a:t>
            </a: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81000" y="2971800"/>
            <a:ext cx="1143000" cy="771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Josef</a:t>
            </a:r>
          </a:p>
          <a:p>
            <a:pPr algn="ctr"/>
            <a:r>
              <a:rPr lang="cs-CZ"/>
              <a:t>Babka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1827213" y="2986088"/>
            <a:ext cx="1144587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dirty="0"/>
              <a:t>Eva</a:t>
            </a:r>
          </a:p>
          <a:p>
            <a:pPr algn="ctr"/>
            <a:r>
              <a:rPr lang="cs-CZ" dirty="0"/>
              <a:t>Babková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3962400" y="2986088"/>
            <a:ext cx="1128713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Marie</a:t>
            </a:r>
          </a:p>
          <a:p>
            <a:pPr algn="ctr"/>
            <a:r>
              <a:rPr lang="cs-CZ"/>
              <a:t>Míčková</a:t>
            </a: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5518150" y="2971800"/>
            <a:ext cx="9588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Martin</a:t>
            </a:r>
          </a:p>
          <a:p>
            <a:pPr algn="ctr"/>
            <a:r>
              <a:rPr lang="cs-CZ"/>
              <a:t>Míček</a:t>
            </a: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7675563" y="2971800"/>
            <a:ext cx="11017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Václav</a:t>
            </a:r>
          </a:p>
          <a:p>
            <a:pPr algn="ctr"/>
            <a:r>
              <a:rPr lang="cs-CZ"/>
              <a:t>Novotný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1143000" y="1066800"/>
            <a:ext cx="981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/>
              <a:t>Zdena</a:t>
            </a: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3429000" y="1066800"/>
            <a:ext cx="6492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Petr</a:t>
            </a: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4876800" y="1066800"/>
            <a:ext cx="7762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Pavel</a:t>
            </a: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6564313" y="1066800"/>
            <a:ext cx="5794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Jan</a:t>
            </a:r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3352800" y="51816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28" name="Rectangle 16"/>
          <p:cNvSpPr>
            <a:spLocks noChangeArrowheads="1"/>
          </p:cNvSpPr>
          <p:nvPr/>
        </p:nvSpPr>
        <p:spPr bwMode="auto">
          <a:xfrm>
            <a:off x="4800600" y="51816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 bwMode="auto">
          <a:xfrm>
            <a:off x="3810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0" name="Rectangle 18"/>
          <p:cNvSpPr>
            <a:spLocks noChangeArrowheads="1"/>
          </p:cNvSpPr>
          <p:nvPr/>
        </p:nvSpPr>
        <p:spPr bwMode="auto">
          <a:xfrm>
            <a:off x="18288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 bwMode="auto">
          <a:xfrm>
            <a:off x="39624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54102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3" name="Rectangle 21"/>
          <p:cNvSpPr>
            <a:spLocks noChangeArrowheads="1"/>
          </p:cNvSpPr>
          <p:nvPr/>
        </p:nvSpPr>
        <p:spPr bwMode="auto">
          <a:xfrm>
            <a:off x="7620000" y="29718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 bwMode="auto">
          <a:xfrm>
            <a:off x="10668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5" name="Rectangle 23"/>
          <p:cNvSpPr>
            <a:spLocks noChangeArrowheads="1"/>
          </p:cNvSpPr>
          <p:nvPr/>
        </p:nvSpPr>
        <p:spPr bwMode="auto">
          <a:xfrm>
            <a:off x="32004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6" name="Rectangle 24"/>
          <p:cNvSpPr>
            <a:spLocks noChangeArrowheads="1"/>
          </p:cNvSpPr>
          <p:nvPr/>
        </p:nvSpPr>
        <p:spPr bwMode="auto">
          <a:xfrm>
            <a:off x="47244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37" name="Rectangle 25"/>
          <p:cNvSpPr>
            <a:spLocks noChangeArrowheads="1"/>
          </p:cNvSpPr>
          <p:nvPr/>
        </p:nvSpPr>
        <p:spPr bwMode="auto">
          <a:xfrm>
            <a:off x="6324600" y="914400"/>
            <a:ext cx="1143000" cy="762000"/>
          </a:xfrm>
          <a:prstGeom prst="rect">
            <a:avLst/>
          </a:prstGeom>
          <a:noFill/>
          <a:ln w="349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8941" name="Line 29"/>
          <p:cNvSpPr>
            <a:spLocks noChangeShapeType="1"/>
          </p:cNvSpPr>
          <p:nvPr/>
        </p:nvSpPr>
        <p:spPr bwMode="auto">
          <a:xfrm>
            <a:off x="3886200" y="48768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2" name="Line 30"/>
          <p:cNvSpPr>
            <a:spLocks noChangeShapeType="1"/>
          </p:cNvSpPr>
          <p:nvPr/>
        </p:nvSpPr>
        <p:spPr bwMode="auto">
          <a:xfrm>
            <a:off x="2286000" y="4191000"/>
            <a:ext cx="58674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3" name="Line 31"/>
          <p:cNvSpPr>
            <a:spLocks noChangeShapeType="1"/>
          </p:cNvSpPr>
          <p:nvPr/>
        </p:nvSpPr>
        <p:spPr bwMode="auto">
          <a:xfrm>
            <a:off x="4572000" y="26670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4" name="Line 32"/>
          <p:cNvSpPr>
            <a:spLocks noChangeShapeType="1"/>
          </p:cNvSpPr>
          <p:nvPr/>
        </p:nvSpPr>
        <p:spPr bwMode="auto">
          <a:xfrm>
            <a:off x="990600" y="2667000"/>
            <a:ext cx="14478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8945" name="Line 33"/>
          <p:cNvSpPr>
            <a:spLocks noChangeShapeType="1"/>
          </p:cNvSpPr>
          <p:nvPr/>
        </p:nvSpPr>
        <p:spPr bwMode="auto">
          <a:xfrm>
            <a:off x="3886200" y="2133600"/>
            <a:ext cx="28956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6" name="Line 34"/>
          <p:cNvSpPr>
            <a:spLocks noChangeShapeType="1"/>
          </p:cNvSpPr>
          <p:nvPr/>
        </p:nvSpPr>
        <p:spPr bwMode="auto">
          <a:xfrm>
            <a:off x="3886200" y="48768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7" name="Line 35"/>
          <p:cNvSpPr>
            <a:spLocks noChangeShapeType="1"/>
          </p:cNvSpPr>
          <p:nvPr/>
        </p:nvSpPr>
        <p:spPr bwMode="auto">
          <a:xfrm>
            <a:off x="5334000" y="48768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8" name="Line 36"/>
          <p:cNvSpPr>
            <a:spLocks noChangeShapeType="1"/>
          </p:cNvSpPr>
          <p:nvPr/>
        </p:nvSpPr>
        <p:spPr bwMode="auto">
          <a:xfrm>
            <a:off x="4572000" y="4191000"/>
            <a:ext cx="0" cy="685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49" name="Line 37"/>
          <p:cNvSpPr>
            <a:spLocks noChangeShapeType="1"/>
          </p:cNvSpPr>
          <p:nvPr/>
        </p:nvSpPr>
        <p:spPr bwMode="auto">
          <a:xfrm>
            <a:off x="22860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0" name="Line 38"/>
          <p:cNvSpPr>
            <a:spLocks noChangeShapeType="1"/>
          </p:cNvSpPr>
          <p:nvPr/>
        </p:nvSpPr>
        <p:spPr bwMode="auto">
          <a:xfrm>
            <a:off x="45720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1" name="Line 39"/>
          <p:cNvSpPr>
            <a:spLocks noChangeShapeType="1"/>
          </p:cNvSpPr>
          <p:nvPr/>
        </p:nvSpPr>
        <p:spPr bwMode="auto">
          <a:xfrm>
            <a:off x="8153400" y="37338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2" name="Line 40"/>
          <p:cNvSpPr>
            <a:spLocks noChangeShapeType="1"/>
          </p:cNvSpPr>
          <p:nvPr/>
        </p:nvSpPr>
        <p:spPr bwMode="auto">
          <a:xfrm>
            <a:off x="38862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3" name="Line 41"/>
          <p:cNvSpPr>
            <a:spLocks noChangeShapeType="1"/>
          </p:cNvSpPr>
          <p:nvPr/>
        </p:nvSpPr>
        <p:spPr bwMode="auto">
          <a:xfrm>
            <a:off x="52578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4" name="Line 42"/>
          <p:cNvSpPr>
            <a:spLocks noChangeShapeType="1"/>
          </p:cNvSpPr>
          <p:nvPr/>
        </p:nvSpPr>
        <p:spPr bwMode="auto">
          <a:xfrm>
            <a:off x="5257800" y="2133600"/>
            <a:ext cx="0" cy="5334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5" name="Line 43"/>
          <p:cNvSpPr>
            <a:spLocks noChangeShapeType="1"/>
          </p:cNvSpPr>
          <p:nvPr/>
        </p:nvSpPr>
        <p:spPr bwMode="auto">
          <a:xfrm>
            <a:off x="6781800" y="1676400"/>
            <a:ext cx="0" cy="4572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6" name="Line 44"/>
          <p:cNvSpPr>
            <a:spLocks noChangeShapeType="1"/>
          </p:cNvSpPr>
          <p:nvPr/>
        </p:nvSpPr>
        <p:spPr bwMode="auto">
          <a:xfrm>
            <a:off x="1676400" y="1676400"/>
            <a:ext cx="0" cy="9906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7" name="Line 45"/>
          <p:cNvSpPr>
            <a:spLocks noChangeShapeType="1"/>
          </p:cNvSpPr>
          <p:nvPr/>
        </p:nvSpPr>
        <p:spPr bwMode="auto">
          <a:xfrm>
            <a:off x="24384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8" name="Line 46"/>
          <p:cNvSpPr>
            <a:spLocks noChangeShapeType="1"/>
          </p:cNvSpPr>
          <p:nvPr/>
        </p:nvSpPr>
        <p:spPr bwMode="auto">
          <a:xfrm>
            <a:off x="9906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59" name="Line 47"/>
          <p:cNvSpPr>
            <a:spLocks noChangeShapeType="1"/>
          </p:cNvSpPr>
          <p:nvPr/>
        </p:nvSpPr>
        <p:spPr bwMode="auto">
          <a:xfrm>
            <a:off x="45720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8960" name="Line 48"/>
          <p:cNvSpPr>
            <a:spLocks noChangeShapeType="1"/>
          </p:cNvSpPr>
          <p:nvPr/>
        </p:nvSpPr>
        <p:spPr bwMode="auto">
          <a:xfrm>
            <a:off x="6019800" y="2667000"/>
            <a:ext cx="0" cy="3048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44" name="Text Box 1034"/>
          <p:cNvSpPr txBox="1">
            <a:spLocks noChangeArrowheads="1"/>
          </p:cNvSpPr>
          <p:nvPr/>
        </p:nvSpPr>
        <p:spPr bwMode="auto">
          <a:xfrm>
            <a:off x="311150" y="5684044"/>
            <a:ext cx="16637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Šipka doprava 44"/>
          <p:cNvSpPr/>
          <p:nvPr/>
        </p:nvSpPr>
        <p:spPr>
          <a:xfrm rot="19330094">
            <a:off x="1105056" y="5264777"/>
            <a:ext cx="856921" cy="335632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3: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108012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Doplň příbuznosti.</a:t>
            </a:r>
          </a:p>
          <a:p>
            <a:pPr algn="ctr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5488" y="188640"/>
            <a:ext cx="77724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b="1" dirty="0"/>
              <a:t>Josef je manželem        </a:t>
            </a:r>
            <a:r>
              <a:rPr lang="cs-CZ" sz="2800" b="1" dirty="0" smtClean="0"/>
              <a:t>   a otcem   </a:t>
            </a:r>
            <a:r>
              <a:rPr lang="cs-CZ" sz="2800" dirty="0" smtClean="0">
                <a:solidFill>
                  <a:srgbClr val="C00000"/>
                </a:solidFill>
              </a:rPr>
              <a:t>          </a:t>
            </a:r>
            <a:r>
              <a:rPr lang="cs-CZ" sz="2800" b="1" dirty="0" smtClean="0"/>
              <a:t>.</a:t>
            </a:r>
            <a:endParaRPr lang="cs-CZ" sz="2800" b="1" dirty="0"/>
          </a:p>
          <a:p>
            <a:r>
              <a:rPr lang="cs-CZ" sz="2800" b="1" dirty="0"/>
              <a:t>Josef je Mariin </a:t>
            </a:r>
          </a:p>
          <a:p>
            <a:r>
              <a:rPr lang="cs-CZ" sz="2800" b="1" dirty="0"/>
              <a:t>Josef je         </a:t>
            </a:r>
            <a:r>
              <a:rPr lang="cs-CZ" sz="2800" b="1" dirty="0" smtClean="0"/>
              <a:t>   Jana</a:t>
            </a:r>
            <a:r>
              <a:rPr lang="cs-CZ" sz="2800" b="1" dirty="0"/>
              <a:t>, Petra a Pavla.</a:t>
            </a:r>
          </a:p>
          <a:p>
            <a:r>
              <a:rPr lang="cs-CZ" sz="2800" b="1" dirty="0"/>
              <a:t>Eva je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</a:t>
            </a:r>
            <a:r>
              <a:rPr lang="cs-CZ" sz="2800" b="1" dirty="0" smtClean="0"/>
              <a:t>ana</a:t>
            </a:r>
            <a:r>
              <a:rPr lang="cs-CZ" sz="2800" b="1" dirty="0"/>
              <a:t>, Petra a Pavla.</a:t>
            </a:r>
          </a:p>
          <a:p>
            <a:r>
              <a:rPr lang="cs-CZ" sz="2800" b="1" dirty="0"/>
              <a:t>Zdena je                  </a:t>
            </a:r>
            <a:r>
              <a:rPr lang="cs-CZ" sz="2800" b="1" dirty="0" smtClean="0"/>
              <a:t>   Jana</a:t>
            </a:r>
            <a:r>
              <a:rPr lang="cs-CZ" sz="2800" b="1" dirty="0"/>
              <a:t>, Petra a Pavla.</a:t>
            </a:r>
          </a:p>
          <a:p>
            <a:r>
              <a:rPr lang="cs-CZ" sz="2800" b="1" dirty="0"/>
              <a:t>Zdena je Josefova </a:t>
            </a:r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3712369" y="1600200"/>
            <a:ext cx="6925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Evy</a:t>
            </a:r>
          </a:p>
        </p:txBody>
      </p:sp>
      <p:sp>
        <p:nvSpPr>
          <p:cNvPr id="28677" name="Text Box 1029"/>
          <p:cNvSpPr txBox="1">
            <a:spLocks noChangeArrowheads="1"/>
          </p:cNvSpPr>
          <p:nvPr/>
        </p:nvSpPr>
        <p:spPr bwMode="auto">
          <a:xfrm>
            <a:off x="5710740" y="1600200"/>
            <a:ext cx="1258096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Zdeny</a:t>
            </a:r>
          </a:p>
        </p:txBody>
      </p:sp>
      <p:sp>
        <p:nvSpPr>
          <p:cNvPr id="28678" name="Text Box 1030"/>
          <p:cNvSpPr txBox="1">
            <a:spLocks noChangeArrowheads="1"/>
          </p:cNvSpPr>
          <p:nvPr/>
        </p:nvSpPr>
        <p:spPr bwMode="auto">
          <a:xfrm>
            <a:off x="3049361" y="2108426"/>
            <a:ext cx="10429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švagr.</a:t>
            </a:r>
          </a:p>
        </p:txBody>
      </p:sp>
      <p:sp>
        <p:nvSpPr>
          <p:cNvPr id="28679" name="Text Box 1031"/>
          <p:cNvSpPr txBox="1">
            <a:spLocks noChangeArrowheads="1"/>
          </p:cNvSpPr>
          <p:nvPr/>
        </p:nvSpPr>
        <p:spPr bwMode="auto">
          <a:xfrm>
            <a:off x="1981200" y="2583997"/>
            <a:ext cx="8942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strýc</a:t>
            </a:r>
          </a:p>
        </p:txBody>
      </p:sp>
      <p:sp>
        <p:nvSpPr>
          <p:cNvPr id="28680" name="Text Box 1032"/>
          <p:cNvSpPr txBox="1">
            <a:spLocks noChangeArrowheads="1"/>
          </p:cNvSpPr>
          <p:nvPr/>
        </p:nvSpPr>
        <p:spPr bwMode="auto">
          <a:xfrm>
            <a:off x="1720145" y="3113994"/>
            <a:ext cx="7834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teta</a:t>
            </a:r>
          </a:p>
        </p:txBody>
      </p:sp>
      <p:sp>
        <p:nvSpPr>
          <p:cNvPr id="28681" name="Text Box 1033"/>
          <p:cNvSpPr txBox="1">
            <a:spLocks noChangeArrowheads="1"/>
          </p:cNvSpPr>
          <p:nvPr/>
        </p:nvSpPr>
        <p:spPr bwMode="auto">
          <a:xfrm>
            <a:off x="2118746" y="3611335"/>
            <a:ext cx="16898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sestřenice</a:t>
            </a:r>
          </a:p>
        </p:txBody>
      </p:sp>
      <p:sp>
        <p:nvSpPr>
          <p:cNvPr id="28682" name="Text Box 1034"/>
          <p:cNvSpPr txBox="1">
            <a:spLocks noChangeArrowheads="1"/>
          </p:cNvSpPr>
          <p:nvPr/>
        </p:nvSpPr>
        <p:spPr bwMode="auto">
          <a:xfrm>
            <a:off x="3570288" y="4195761"/>
            <a:ext cx="10985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dcera.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  <p:bldP spid="28677" grpId="0"/>
      <p:bldP spid="28678" grpId="0"/>
      <p:bldP spid="28679" grpId="0"/>
      <p:bldP spid="28680" grpId="0"/>
      <p:bldP spid="28681" grpId="0"/>
      <p:bldP spid="286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část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90688"/>
            <a:ext cx="8447314" cy="41865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b="1" dirty="0"/>
              <a:t>Zdena je Mariina   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Zdena je               </a:t>
            </a:r>
            <a:r>
              <a:rPr lang="cs-CZ" sz="2800" b="1" dirty="0" smtClean="0"/>
              <a:t> paní </a:t>
            </a:r>
            <a:r>
              <a:rPr lang="cs-CZ" sz="2800" b="1" dirty="0"/>
              <a:t>Novotné.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Josef je </a:t>
            </a:r>
            <a:r>
              <a:rPr lang="cs-CZ" sz="28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2800" b="1" dirty="0" smtClean="0"/>
              <a:t>  </a:t>
            </a:r>
            <a:r>
              <a:rPr lang="cs-CZ" sz="2800" b="1" dirty="0"/>
              <a:t>pana a paní Novotných.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Martinův tchán se jmenuje                              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Martinova žena se před sňatkem </a:t>
            </a:r>
            <a:r>
              <a:rPr lang="cs-CZ" sz="2800" b="1" dirty="0" smtClean="0"/>
              <a:t>jmenovala                           </a:t>
            </a:r>
            <a:endParaRPr lang="cs-CZ" sz="2800" b="1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b="1" dirty="0">
              <a:solidFill>
                <a:schemeClr val="bg2"/>
              </a:solidFill>
            </a:endParaRPr>
          </a:p>
          <a:p>
            <a:pPr>
              <a:lnSpc>
                <a:spcPct val="90000"/>
              </a:lnSpc>
            </a:pPr>
            <a:endParaRPr lang="cs-CZ" sz="2800" dirty="0"/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3421743" y="1625374"/>
            <a:ext cx="105041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neteř.</a:t>
            </a:r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2168525" y="2122033"/>
            <a:ext cx="12366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vnučka</a:t>
            </a: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2008177" y="2575831"/>
            <a:ext cx="6292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zeť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4877612" y="3018744"/>
            <a:ext cx="28028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Novotný.</a:t>
            </a:r>
          </a:p>
        </p:txBody>
      </p:sp>
      <p:sp>
        <p:nvSpPr>
          <p:cNvPr id="53256" name="Text Box 8"/>
          <p:cNvSpPr txBox="1">
            <a:spLocks noChangeArrowheads="1"/>
          </p:cNvSpPr>
          <p:nvPr/>
        </p:nvSpPr>
        <p:spPr bwMode="auto">
          <a:xfrm>
            <a:off x="7343668" y="3508603"/>
            <a:ext cx="1953294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Novotná.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53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  <p:bldP spid="53253" grpId="0"/>
      <p:bldP spid="53254" grpId="0"/>
      <p:bldP spid="53255" grpId="0"/>
      <p:bldP spid="5325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dirty="0" smtClean="0"/>
              <a:t>Janošková, D. a kol., Občanská výchova 6 s blokem rodinná výchova, </a:t>
            </a:r>
            <a:r>
              <a:rPr lang="cs-CZ" sz="1600" b="1" dirty="0" err="1" smtClean="0"/>
              <a:t>Fraus</a:t>
            </a:r>
            <a:r>
              <a:rPr lang="cs-CZ" sz="1600" b="1" dirty="0" smtClean="0"/>
              <a:t>, 2003</a:t>
            </a:r>
          </a:p>
          <a:p>
            <a:r>
              <a:rPr lang="cs-CZ" sz="1400" dirty="0" smtClean="0">
                <a:hlinkClick r:id="rId2"/>
              </a:rPr>
              <a:t>http://www.r-</a:t>
            </a:r>
            <a:r>
              <a:rPr lang="cs-CZ" sz="1400" dirty="0" err="1" smtClean="0">
                <a:hlinkClick r:id="rId2"/>
              </a:rPr>
              <a:t>factor.cz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travolta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family.jpg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http://www.century21.cz/static/host-1/</a:t>
            </a:r>
            <a:r>
              <a:rPr lang="cs-CZ" sz="1400" dirty="0" err="1" smtClean="0">
                <a:hlinkClick r:id="rId2"/>
              </a:rPr>
              <a:t>hypoteka</a:t>
            </a:r>
            <a:r>
              <a:rPr lang="cs-CZ" sz="1400" dirty="0" smtClean="0">
                <a:hlinkClick r:id="rId2"/>
              </a:rPr>
              <a:t>/rodina.</a:t>
            </a:r>
            <a:r>
              <a:rPr lang="cs-CZ" sz="1400" dirty="0" err="1" smtClean="0">
                <a:hlinkClick r:id="rId2"/>
              </a:rPr>
              <a:t>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http://old.pixmac.com/4/royalty-free-stock-pictures-extended-family-relaxing-in-garden-pixmac-69984049.jpg</a:t>
            </a:r>
          </a:p>
          <a:p>
            <a:r>
              <a:rPr lang="cs-CZ" sz="1400" dirty="0" smtClean="0">
                <a:hlinkClick r:id="rId2"/>
              </a:rPr>
              <a:t>http://files.viaweb.cz/image/63/tipy/tipy-38/kramer_doclanku.jpg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englishexercises.org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makeagame</a:t>
            </a:r>
            <a:r>
              <a:rPr lang="cs-CZ" sz="1400" dirty="0" smtClean="0">
                <a:hlinkClick r:id="rId2"/>
              </a:rPr>
              <a:t>/my_</a:t>
            </a:r>
            <a:r>
              <a:rPr lang="cs-CZ" sz="1400" dirty="0" err="1" smtClean="0">
                <a:hlinkClick r:id="rId2"/>
              </a:rPr>
              <a:t>documents</a:t>
            </a:r>
            <a:r>
              <a:rPr lang="cs-CZ" sz="1400" dirty="0" smtClean="0">
                <a:hlinkClick r:id="rId2"/>
              </a:rPr>
              <a:t>/my_</a:t>
            </a:r>
            <a:r>
              <a:rPr lang="cs-CZ" sz="1400" dirty="0" err="1" smtClean="0">
                <a:hlinkClick r:id="rId2"/>
              </a:rPr>
              <a:t>pictures</a:t>
            </a:r>
            <a:r>
              <a:rPr lang="cs-CZ" sz="1400" dirty="0" smtClean="0">
                <a:hlinkClick r:id="rId2"/>
              </a:rPr>
              <a:t>/2008/</a:t>
            </a:r>
            <a:r>
              <a:rPr lang="cs-CZ" sz="1400" dirty="0" err="1" smtClean="0">
                <a:hlinkClick r:id="rId2"/>
              </a:rPr>
              <a:t>sep</a:t>
            </a:r>
            <a:r>
              <a:rPr lang="cs-CZ" sz="1400" dirty="0" smtClean="0">
                <a:hlinkClick r:id="rId2"/>
              </a:rPr>
              <a:t>/DBZ_</a:t>
            </a:r>
            <a:r>
              <a:rPr lang="cs-CZ" sz="1400" dirty="0" err="1" smtClean="0">
                <a:hlinkClick r:id="rId2"/>
              </a:rPr>
              <a:t>Simpsons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Family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Tree</a:t>
            </a:r>
            <a:r>
              <a:rPr lang="cs-CZ" sz="1400" dirty="0" smtClean="0">
                <a:hlinkClick r:id="rId2"/>
              </a:rPr>
              <a:t>_by_</a:t>
            </a:r>
            <a:r>
              <a:rPr lang="cs-CZ" sz="1400" dirty="0" err="1" smtClean="0">
                <a:hlinkClick r:id="rId2"/>
              </a:rPr>
              <a:t>Marruche</a:t>
            </a:r>
            <a:r>
              <a:rPr lang="cs-CZ" sz="1400" dirty="0" smtClean="0">
                <a:hlinkClick r:id="rId2"/>
              </a:rPr>
              <a:t>_web.</a:t>
            </a:r>
            <a:r>
              <a:rPr lang="cs-CZ" sz="1400" dirty="0" err="1" smtClean="0">
                <a:hlinkClick r:id="rId2"/>
              </a:rPr>
              <a:t>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tvorbarodokmenu.com</a:t>
            </a:r>
            <a:r>
              <a:rPr lang="cs-CZ" sz="1400" dirty="0" smtClean="0">
                <a:hlinkClick r:id="rId2"/>
              </a:rPr>
              <a:t>/rodokmen2.jpg</a:t>
            </a: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608</Words>
  <Application>Microsoft Office PowerPoint</Application>
  <PresentationFormat>Předvádění na obrazovce (4:3)</PresentationFormat>
  <Paragraphs>163</Paragraphs>
  <Slides>18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RODINA</vt:lpstr>
      <vt:lpstr>RODINA</vt:lpstr>
      <vt:lpstr>RODINA</vt:lpstr>
      <vt:lpstr>Úkol č. 1:</vt:lpstr>
      <vt:lpstr>Role v rodině aneb rozdělení práce</vt:lpstr>
      <vt:lpstr>Role v rodině aneb rozdělení práce  vyhodnocení</vt:lpstr>
      <vt:lpstr>RODOKMEN RODINY SIMPSNOVÝCH</vt:lpstr>
      <vt:lpstr>RODOKMEN KNÍŽÁKOVÝCH</vt:lpstr>
      <vt:lpstr>Úkol č. 2:</vt:lpstr>
      <vt:lpstr>Rodokmen aneb malý detektivní příběh</vt:lpstr>
      <vt:lpstr>Snímek 13</vt:lpstr>
      <vt:lpstr>Snímek 14</vt:lpstr>
      <vt:lpstr>Úkol č. 3:</vt:lpstr>
      <vt:lpstr>1. část</vt:lpstr>
      <vt:lpstr>2. část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Hříbková Jitka</dc:creator>
  <cp:lastModifiedBy>U1</cp:lastModifiedBy>
  <cp:revision>18</cp:revision>
  <dcterms:created xsi:type="dcterms:W3CDTF">2011-05-03T16:14:30Z</dcterms:created>
  <dcterms:modified xsi:type="dcterms:W3CDTF">2013-02-21T21:25:35Z</dcterms:modified>
</cp:coreProperties>
</file>