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4" r:id="rId2"/>
    <p:sldId id="263" r:id="rId3"/>
    <p:sldId id="256" r:id="rId4"/>
    <p:sldId id="257" r:id="rId5"/>
    <p:sldId id="260" r:id="rId6"/>
    <p:sldId id="259" r:id="rId7"/>
    <p:sldId id="262" r:id="rId8"/>
    <p:sldId id="261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00"/>
    <a:srgbClr val="BD4643"/>
    <a:srgbClr val="CD7371"/>
    <a:srgbClr val="A73E3B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9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C6F47BF-55DA-4A11-BE09-F3005D6FF685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8528AD4-1AF4-4852-B4DE-6849F10E904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21B70F-ECC4-4527-9FBB-C007858BE037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38DF78-8948-46D2-B842-AEA1532DCAF8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AC1C8A-4EA6-426F-BB4A-B5382986B0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38DF78-8948-46D2-B842-AEA1532DCAF8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AC1C8A-4EA6-426F-BB4A-B5382986B0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38DF78-8948-46D2-B842-AEA1532DCAF8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AC1C8A-4EA6-426F-BB4A-B5382986B0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38DF78-8948-46D2-B842-AEA1532DCAF8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AC1C8A-4EA6-426F-BB4A-B5382986B0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38DF78-8948-46D2-B842-AEA1532DCAF8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AC1C8A-4EA6-426F-BB4A-B5382986B0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38DF78-8948-46D2-B842-AEA1532DCAF8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AC1C8A-4EA6-426F-BB4A-B5382986B0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38DF78-8948-46D2-B842-AEA1532DCAF8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AC1C8A-4EA6-426F-BB4A-B5382986B0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38DF78-8948-46D2-B842-AEA1532DCAF8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AC1C8A-4EA6-426F-BB4A-B5382986B0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38DF78-8948-46D2-B842-AEA1532DCAF8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AC1C8A-4EA6-426F-BB4A-B5382986B0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38DF78-8948-46D2-B842-AEA1532DCAF8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AC1C8A-4EA6-426F-BB4A-B5382986B0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38DF78-8948-46D2-B842-AEA1532DCAF8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AC1C8A-4EA6-426F-BB4A-B5382986B0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38DF78-8948-46D2-B842-AEA1532DCAF8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AC1C8A-4EA6-426F-BB4A-B5382986B08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zsdyjakovice.cz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548680"/>
            <a:ext cx="8136904" cy="57606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2793397" y="2996952"/>
          <a:ext cx="3866836" cy="868680"/>
        </p:xfrm>
        <a:graphic>
          <a:graphicData uri="http://schemas.openxmlformats.org/drawingml/2006/table">
            <a:tbl>
              <a:tblPr/>
              <a:tblGrid>
                <a:gridCol w="1992431"/>
                <a:gridCol w="1874405"/>
              </a:tblGrid>
              <a:tr h="254127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Autor: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>
                          <a:latin typeface="Calibri"/>
                        </a:rPr>
                        <a:t>Mgr. Jitka Hříbková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</a:tr>
              <a:tr h="254032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Číslo </a:t>
                      </a:r>
                      <a:r>
                        <a:rPr lang="cs-CZ" sz="1300" b="1" dirty="0" err="1">
                          <a:latin typeface="Calibri"/>
                        </a:rPr>
                        <a:t>DUMu</a:t>
                      </a:r>
                      <a:r>
                        <a:rPr lang="cs-CZ" sz="1300" b="1" dirty="0">
                          <a:latin typeface="Calibri"/>
                        </a:rPr>
                        <a:t>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latin typeface="Calibri"/>
                        </a:rPr>
                        <a:t>VkO6 - 4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6B3FF"/>
                    </a:solidFill>
                  </a:tcPr>
                </a:tc>
              </a:tr>
              <a:tr h="254127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Datum ověření ve </a:t>
                      </a:r>
                      <a:r>
                        <a:rPr lang="cs-CZ" sz="1300" b="1" dirty="0" smtClean="0">
                          <a:latin typeface="Calibri"/>
                        </a:rPr>
                        <a:t> výuce</a:t>
                      </a:r>
                      <a:r>
                        <a:rPr lang="cs-CZ" sz="1300" b="1" dirty="0">
                          <a:latin typeface="Calibri"/>
                        </a:rPr>
                        <a:t>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latin typeface="Calibri"/>
                        </a:rPr>
                        <a:t>3. 11. 2010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</a:tr>
            </a:tbl>
          </a:graphicData>
        </a:graphic>
      </p:graphicFrame>
      <p:sp>
        <p:nvSpPr>
          <p:cNvPr id="7" name="Obdélník 6"/>
          <p:cNvSpPr/>
          <p:nvPr/>
        </p:nvSpPr>
        <p:spPr>
          <a:xfrm>
            <a:off x="755576" y="5805264"/>
            <a:ext cx="626469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u="sng" dirty="0"/>
              <a:t>Téma:</a:t>
            </a:r>
            <a:r>
              <a:rPr lang="cs-CZ" dirty="0"/>
              <a:t> </a:t>
            </a:r>
            <a:r>
              <a:rPr lang="cs-CZ" dirty="0" smtClean="0"/>
              <a:t>Naše škola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755576" y="5435932"/>
            <a:ext cx="309943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 err="1"/>
              <a:t>Tématický</a:t>
            </a:r>
            <a:r>
              <a:rPr lang="cs-CZ" u="sng" dirty="0"/>
              <a:t> okruh</a:t>
            </a:r>
            <a:r>
              <a:rPr lang="cs-CZ" dirty="0"/>
              <a:t>: </a:t>
            </a:r>
            <a:r>
              <a:rPr lang="cs-CZ" dirty="0" smtClean="0"/>
              <a:t>Život ve škole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755576" y="5066600"/>
            <a:ext cx="364971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/>
              <a:t>Vzdělávací obor</a:t>
            </a:r>
            <a:r>
              <a:rPr lang="cs-CZ" dirty="0"/>
              <a:t>: </a:t>
            </a:r>
            <a:r>
              <a:rPr lang="cs-CZ" dirty="0" smtClean="0"/>
              <a:t>Výchova k občanství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755576" y="4697268"/>
            <a:ext cx="373409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/>
              <a:t>Vzdělávací oblast</a:t>
            </a:r>
            <a:r>
              <a:rPr lang="cs-CZ" dirty="0"/>
              <a:t>: Člověk a </a:t>
            </a:r>
            <a:r>
              <a:rPr lang="cs-CZ" dirty="0" smtClean="0"/>
              <a:t>společnost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755576" y="4327936"/>
            <a:ext cx="139243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/>
              <a:t>Ročník</a:t>
            </a:r>
            <a:r>
              <a:rPr lang="cs-CZ" dirty="0"/>
              <a:t>: šestý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2671388" y="2214156"/>
            <a:ext cx="299306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a-DK" dirty="0"/>
              <a:t>Projekt: OP VK 1.4 709998205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2627784" y="2466037"/>
            <a:ext cx="385868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Číslo </a:t>
            </a:r>
            <a:r>
              <a:rPr lang="cs-CZ" dirty="0"/>
              <a:t>projektu: CZ.1.07/1.4.00/21.0440</a:t>
            </a:r>
          </a:p>
        </p:txBody>
      </p:sp>
      <p:pic>
        <p:nvPicPr>
          <p:cNvPr id="14341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1732374"/>
            <a:ext cx="1304925" cy="197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4" name="Picture 2" descr="http://zsgenklapalka.wz.cz/telowebu/obsah_soubory/logo_grant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060501" y="648957"/>
            <a:ext cx="5472608" cy="119586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95536" y="548680"/>
            <a:ext cx="8136904" cy="57606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899592" y="836712"/>
            <a:ext cx="7128792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u="sng" dirty="0"/>
              <a:t>ANOTACE</a:t>
            </a:r>
          </a:p>
          <a:p>
            <a:endParaRPr lang="cs-CZ" b="1" dirty="0"/>
          </a:p>
          <a:p>
            <a:r>
              <a:rPr lang="cs-CZ" b="1" dirty="0"/>
              <a:t>Digitální výukový materiál </a:t>
            </a:r>
            <a:r>
              <a:rPr lang="cs-CZ" b="1" dirty="0" smtClean="0"/>
              <a:t>NAŠE ŠKOLA je součástí výkladové hodiny.</a:t>
            </a:r>
          </a:p>
          <a:p>
            <a:endParaRPr lang="cs-CZ" b="1" dirty="0"/>
          </a:p>
          <a:p>
            <a:r>
              <a:rPr lang="cs-CZ" dirty="0" smtClean="0"/>
              <a:t>Výklad </a:t>
            </a:r>
            <a:r>
              <a:rPr lang="cs-CZ" dirty="0"/>
              <a:t>je doplněn </a:t>
            </a:r>
            <a:r>
              <a:rPr lang="cs-CZ" dirty="0" smtClean="0"/>
              <a:t>obrázky z vlastní galerie.</a:t>
            </a:r>
            <a:endParaRPr lang="cs-CZ" dirty="0" smtClean="0"/>
          </a:p>
          <a:p>
            <a:endParaRPr lang="cs-CZ" dirty="0"/>
          </a:p>
          <a:p>
            <a:endParaRPr lang="cs-CZ" b="1" dirty="0"/>
          </a:p>
          <a:p>
            <a:r>
              <a:rPr lang="cs-CZ" b="1" dirty="0"/>
              <a:t>Výukový materiál je určen pro žáky 6. </a:t>
            </a:r>
            <a:r>
              <a:rPr lang="cs-CZ" b="1" dirty="0" smtClean="0"/>
              <a:t>ročníku.</a:t>
            </a:r>
          </a:p>
          <a:p>
            <a:endParaRPr lang="cs-CZ" b="1" dirty="0"/>
          </a:p>
          <a:p>
            <a:r>
              <a:rPr lang="cs-CZ" dirty="0"/>
              <a:t>Práce je určena na interaktivní tabuli SMART Notebook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0" descr="P1130672.JPG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43608" y="980728"/>
            <a:ext cx="6768752" cy="489654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539552" y="836712"/>
            <a:ext cx="7772400" cy="7920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strike="noStrike" kern="1200" normalizeH="0" baseline="0" noProof="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0066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Základní škola </a:t>
            </a:r>
            <a:r>
              <a:rPr kumimoji="0" lang="cs-CZ" sz="4400" b="1" i="0" strike="noStrike" kern="1200" normalizeH="0" baseline="0" noProof="0" dirty="0" err="1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0066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Dyjákovice</a:t>
            </a:r>
            <a:endParaRPr kumimoji="0" lang="cs-CZ" sz="4400" b="1" i="0" strike="noStrike" kern="1200" normalizeH="0" baseline="0" noProof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rgbClr val="006600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5076056" y="6021288"/>
            <a:ext cx="3736032" cy="5461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200" b="1" i="0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Zpracovala: Mgr.</a:t>
            </a:r>
            <a:r>
              <a:rPr kumimoji="0" lang="cs-CZ" sz="1200" b="1" i="0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Jitka Hříbková, ZŠ </a:t>
            </a:r>
            <a:r>
              <a:rPr kumimoji="0" lang="cs-CZ" sz="1200" b="1" i="0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Dyjákovice</a:t>
            </a:r>
            <a:endParaRPr kumimoji="0" lang="cs-CZ" sz="1200" b="1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23528" y="260648"/>
            <a:ext cx="8496944" cy="612068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reflection blurRad="6350" stA="50000" endA="300" endPos="55500" dist="50800" dir="5400000" sy="-100000" algn="bl" rotWithShape="0"/>
          </a:effectLst>
        </p:spPr>
        <p:txBody>
          <a:bodyPr/>
          <a:lstStyle/>
          <a:p>
            <a:r>
              <a:rPr lang="cs-CZ" b="1" u="sng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HISTORIE</a:t>
            </a:r>
            <a:endParaRPr lang="cs-CZ" b="1" u="sng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algn="just"/>
            <a:r>
              <a:rPr lang="cs-CZ" b="1" dirty="0" smtClean="0"/>
              <a:t>První zmínky o škole v </a:t>
            </a:r>
            <a:r>
              <a:rPr lang="cs-CZ" b="1" dirty="0" err="1" smtClean="0"/>
              <a:t>Dyjákovicích</a:t>
            </a:r>
            <a:r>
              <a:rPr lang="cs-CZ" b="1" dirty="0" smtClean="0"/>
              <a:t> se objevují v kronice obce </a:t>
            </a:r>
            <a:r>
              <a:rPr lang="cs-CZ" b="1" dirty="0" err="1" smtClean="0"/>
              <a:t>Dyjákovice</a:t>
            </a:r>
            <a:r>
              <a:rPr lang="cs-CZ" b="1" dirty="0" smtClean="0"/>
              <a:t>, a to z let 1768 - 1817. </a:t>
            </a:r>
          </a:p>
          <a:p>
            <a:pPr algn="just"/>
            <a:r>
              <a:rPr lang="cs-CZ" b="1" dirty="0" smtClean="0"/>
              <a:t>V této době se vyučovalo ve staré budově, která nevyhovovala školním účelům, a tak byla roku 1817 postavena nová škola. </a:t>
            </a:r>
          </a:p>
          <a:p>
            <a:pPr algn="just"/>
            <a:r>
              <a:rPr lang="cs-CZ" b="1" dirty="0" smtClean="0"/>
              <a:t>Asi v roce 1928 byla postavena nynější hlavní budova školy, v níž jsou v současné době umístěny třídy 5. - 9. ročníku. </a:t>
            </a:r>
          </a:p>
          <a:p>
            <a:pPr algn="just"/>
            <a:r>
              <a:rPr lang="cs-CZ" b="1" dirty="0" smtClean="0"/>
              <a:t>Starší budova školy byla postavena na začátku 20. století a jsou v ní umístěny třídy 1. - 4. ročníku..</a:t>
            </a:r>
          </a:p>
          <a:p>
            <a:pPr algn="just"/>
            <a:r>
              <a:rPr lang="cs-CZ" b="1" dirty="0" smtClean="0"/>
              <a:t>Další zmínky se objevují až v poválečné době. </a:t>
            </a:r>
          </a:p>
          <a:p>
            <a:pPr algn="just"/>
            <a:r>
              <a:rPr lang="cs-CZ" b="1" dirty="0" smtClean="0"/>
              <a:t>V době druhé světové války byly ve školní budově ubytováni příslušníci německé armády. </a:t>
            </a:r>
          </a:p>
          <a:p>
            <a:pPr algn="just"/>
            <a:r>
              <a:rPr lang="cs-CZ" b="1" dirty="0" smtClean="0"/>
              <a:t>Školy byly poškozeny a vykradeny. </a:t>
            </a:r>
          </a:p>
          <a:p>
            <a:pPr algn="just"/>
            <a:r>
              <a:rPr lang="cs-CZ" b="1" dirty="0" smtClean="0"/>
              <a:t>Po válce bylo zahájeno vyučování 1.9.1945. V poválečné době byl ve škole nedostatek učitelů, v sedmi třídách učili čtyři učitelé. </a:t>
            </a:r>
          </a:p>
          <a:p>
            <a:pPr algn="just"/>
            <a:r>
              <a:rPr lang="cs-CZ" b="1" dirty="0" smtClean="0"/>
              <a:t>2.9.1946 byla zřízena újezdní měšťanská škola, obecná škola a pomocná třída. .</a:t>
            </a:r>
          </a:p>
          <a:p>
            <a:pPr algn="just"/>
            <a:r>
              <a:rPr lang="cs-CZ" b="1" dirty="0" smtClean="0"/>
              <a:t>V padesátých letech byla škola v </a:t>
            </a:r>
            <a:r>
              <a:rPr lang="cs-CZ" b="1" dirty="0" err="1" smtClean="0"/>
              <a:t>Dyjákovicích</a:t>
            </a:r>
            <a:r>
              <a:rPr lang="cs-CZ" b="1" dirty="0" smtClean="0"/>
              <a:t> rozdělena na národní školu, střední školu a zvláštní školu. </a:t>
            </a:r>
          </a:p>
          <a:p>
            <a:pPr algn="just"/>
            <a:r>
              <a:rPr lang="cs-CZ" b="1" dirty="0" smtClean="0"/>
              <a:t>V roce 1953 byl vydán nový školský zákon a byla zřízena jednotná osmiletá střední škola. </a:t>
            </a:r>
          </a:p>
          <a:p>
            <a:pPr algn="just"/>
            <a:r>
              <a:rPr lang="cs-CZ" b="1" dirty="0" smtClean="0"/>
              <a:t>1.9.1957 byla zřízena družina mládeže. </a:t>
            </a:r>
          </a:p>
          <a:p>
            <a:pPr algn="just"/>
            <a:r>
              <a:rPr lang="cs-CZ" b="1" dirty="0" smtClean="0"/>
              <a:t>Od roku 1958 se vyučovalo ve dvou budovách, ve kterých bylo 14 tříd. </a:t>
            </a:r>
          </a:p>
          <a:p>
            <a:pPr algn="just"/>
            <a:r>
              <a:rPr lang="cs-CZ" b="1" dirty="0" smtClean="0"/>
              <a:t>Úspěšně se rozvíjela činnost zájmových kroužků. </a:t>
            </a:r>
          </a:p>
          <a:p>
            <a:pPr algn="just"/>
            <a:endParaRPr lang="cs-CZ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43808" y="1052736"/>
            <a:ext cx="5760640" cy="1143000"/>
          </a:xfrm>
        </p:spPr>
        <p:txBody>
          <a:bodyPr/>
          <a:lstStyle/>
          <a:p>
            <a:r>
              <a:rPr lang="cs-CZ" b="1" u="sng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Ředitelé školy</a:t>
            </a:r>
            <a:endParaRPr lang="cs-CZ" b="1" u="sng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67544" y="2780928"/>
          <a:ext cx="8229600" cy="303872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64096"/>
                <a:gridCol w="3888432"/>
                <a:gridCol w="3477072"/>
              </a:tblGrid>
              <a:tr h="442848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pořadí</a:t>
                      </a:r>
                      <a:endParaRPr lang="cs-CZ" sz="1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Jméno a příjmení</a:t>
                      </a:r>
                      <a:endParaRPr lang="cs-CZ" dirty="0"/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Doba</a:t>
                      </a:r>
                      <a:r>
                        <a:rPr lang="cs-CZ" baseline="0" dirty="0" smtClean="0"/>
                        <a:t> funkce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1.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Alois HLAVINKA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1. 9. 1953 – 30. 6. 1959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2.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Bohumír SVOBODA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1. 9. 1959 – 30. 6. 1962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3.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Antonín ŘEZÁČ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1. 9. 1962 – 30. 9. 1970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4.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737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Josef ŠKVOR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737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1. 10.</a:t>
                      </a:r>
                      <a:r>
                        <a:rPr lang="cs-CZ" b="1" baseline="0" dirty="0" smtClean="0"/>
                        <a:t> </a:t>
                      </a:r>
                      <a:r>
                        <a:rPr lang="cs-CZ" b="1" dirty="0" smtClean="0"/>
                        <a:t>1970 – 30. 6. 1983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737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5. 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D464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František</a:t>
                      </a:r>
                      <a:r>
                        <a:rPr lang="cs-CZ" b="1" baseline="0" dirty="0" smtClean="0"/>
                        <a:t> BENEDIKT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D464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1. 9. 1983 – 30. 6. 1990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D4643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6.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Miloslav MALINA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1. 9. 1990 – 30. 6. 2002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7. 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Roman ŠTRUNC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1. 9. 2002 - dodnes</a:t>
                      </a:r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5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2050" name="Picture 2" descr="C:\Program Files\Microsoft Office\MEDIA\CAGCAT10\j0299125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620688"/>
            <a:ext cx="1100023" cy="180502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aoblený obdélník 5"/>
          <p:cNvSpPr/>
          <p:nvPr/>
        </p:nvSpPr>
        <p:spPr>
          <a:xfrm>
            <a:off x="323528" y="260648"/>
            <a:ext cx="8496944" cy="612068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SOUČASNOST</a:t>
            </a:r>
            <a:endParaRPr lang="cs-CZ" b="1" u="sng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pPr algn="just"/>
            <a:r>
              <a:rPr lang="cs-CZ" sz="1500" b="1" dirty="0" smtClean="0"/>
              <a:t>Od 1. 1. 2003 se škola stává právním subjektem.</a:t>
            </a:r>
          </a:p>
          <a:p>
            <a:pPr algn="just"/>
            <a:r>
              <a:rPr lang="cs-CZ" sz="1500" b="1" dirty="0" smtClean="0"/>
              <a:t> V současné době je ve škole 9 tříd, pracuje v ní 15 pedagogických pracovníků.</a:t>
            </a:r>
          </a:p>
          <a:p>
            <a:pPr algn="just"/>
            <a:r>
              <a:rPr lang="cs-CZ" sz="1500" b="1" dirty="0" smtClean="0"/>
              <a:t> Škola má velké množství mimoškolních aktivit.</a:t>
            </a:r>
          </a:p>
          <a:p>
            <a:pPr algn="just"/>
            <a:r>
              <a:rPr lang="cs-CZ" sz="1500" b="1" dirty="0" smtClean="0"/>
              <a:t>Organizuje pro své žáky, i pro děti z celé republiky, letní dětský tábor LDT pod </a:t>
            </a:r>
            <a:r>
              <a:rPr lang="cs-CZ" sz="1500" b="1" dirty="0" err="1" smtClean="0"/>
              <a:t>Templštýnem</a:t>
            </a:r>
            <a:r>
              <a:rPr lang="cs-CZ" sz="1500" b="1" dirty="0" smtClean="0"/>
              <a:t>.</a:t>
            </a:r>
          </a:p>
          <a:p>
            <a:pPr algn="just"/>
            <a:r>
              <a:rPr lang="cs-CZ" sz="1500" b="1" dirty="0" smtClean="0"/>
              <a:t>Žáci mají možnost navštěvovat kroužky a školní informační centrum. </a:t>
            </a:r>
          </a:p>
          <a:p>
            <a:pPr algn="just"/>
            <a:r>
              <a:rPr lang="cs-CZ" sz="1500" b="1" dirty="0" smtClean="0"/>
              <a:t>Ve spolupráci se ZUŠ Hrušovany nad </a:t>
            </a:r>
            <a:r>
              <a:rPr lang="cs-CZ" sz="1500" b="1" dirty="0" err="1" smtClean="0"/>
              <a:t>Jevišovkou</a:t>
            </a:r>
            <a:r>
              <a:rPr lang="cs-CZ" sz="1500" b="1" dirty="0" smtClean="0"/>
              <a:t> je zajištěna ve škole výuka na klavír..</a:t>
            </a:r>
          </a:p>
          <a:p>
            <a:endParaRPr lang="cs-CZ" b="1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Pedagogický sbor</a:t>
            </a:r>
            <a:endParaRPr lang="cs-CZ" b="1" u="sng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179512" y="1556792"/>
          <a:ext cx="8712968" cy="4284464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2651773"/>
                <a:gridCol w="1740715"/>
                <a:gridCol w="2520280"/>
                <a:gridCol w="1800200"/>
              </a:tblGrid>
              <a:tr h="576064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Jméno a příjmení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Funkce – 2. stupeň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Jméno a příjmení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Funkce – 1. stupeň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Mgr. Roman Štrunc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ředitel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</a:t>
                      </a:r>
                      <a:r>
                        <a:rPr lang="cs-CZ" dirty="0" err="1" smtClean="0"/>
                        <a:t>Eleni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Varaďová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1. třída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Mgr. Marie Tomanová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zástupkyně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</a:t>
                      </a:r>
                      <a:r>
                        <a:rPr lang="cs-CZ" baseline="0" dirty="0" smtClean="0"/>
                        <a:t> Petra </a:t>
                      </a:r>
                      <a:r>
                        <a:rPr lang="cs-CZ" baseline="0" dirty="0" err="1" smtClean="0"/>
                        <a:t>Plundráková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 třída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Mgr. Jitka Hříbková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6.</a:t>
                      </a:r>
                      <a:r>
                        <a:rPr lang="cs-CZ" baseline="0" dirty="0" smtClean="0"/>
                        <a:t> třída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Dagmar Bartošková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třída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Mgr. Marie </a:t>
                      </a:r>
                      <a:r>
                        <a:rPr lang="cs-CZ" dirty="0" err="1" smtClean="0"/>
                        <a:t>Talpová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 třída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Marta Matějková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 třída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Mgr. Tamara </a:t>
                      </a:r>
                      <a:r>
                        <a:rPr lang="cs-CZ" dirty="0" err="1" smtClean="0"/>
                        <a:t>Staniczková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8. třída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Dagmar</a:t>
                      </a:r>
                      <a:r>
                        <a:rPr lang="cs-CZ" baseline="0" dirty="0" smtClean="0"/>
                        <a:t> Horáková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5. třída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Mgr. Alena </a:t>
                      </a:r>
                      <a:r>
                        <a:rPr lang="cs-CZ" dirty="0" err="1" smtClean="0"/>
                        <a:t>Přibíková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9. třída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Květoslava Hříbková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družina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Mgr. Zdeňka </a:t>
                      </a:r>
                      <a:r>
                        <a:rPr lang="cs-CZ" dirty="0" err="1" smtClean="0"/>
                        <a:t>Maletová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učitelka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Růžena Vítková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družina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Mgr. Anna </a:t>
                      </a:r>
                      <a:r>
                        <a:rPr lang="cs-CZ" dirty="0" err="1" smtClean="0"/>
                        <a:t>Csanádiová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učitelka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Lenka</a:t>
                      </a:r>
                      <a:r>
                        <a:rPr lang="cs-CZ" baseline="0" dirty="0" smtClean="0"/>
                        <a:t> Bařinová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asistent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Vojtěch Zukal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školník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Eva </a:t>
                      </a:r>
                      <a:r>
                        <a:rPr lang="cs-CZ" dirty="0" err="1" smtClean="0"/>
                        <a:t>Gebová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školnice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Marie </a:t>
                      </a:r>
                      <a:r>
                        <a:rPr lang="cs-CZ" dirty="0" err="1" smtClean="0"/>
                        <a:t>Šubardová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školnice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008112"/>
          </a:xfrm>
        </p:spPr>
        <p:txBody>
          <a:bodyPr/>
          <a:lstStyle/>
          <a:p>
            <a:r>
              <a:rPr lang="cs-CZ" b="1" u="sng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Současný pedagogický sbor</a:t>
            </a:r>
            <a:endParaRPr lang="cs-CZ" b="1" u="sng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196752"/>
            <a:ext cx="7632848" cy="551304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b="1" dirty="0" smtClean="0">
                <a:hlinkClick r:id="rId2"/>
              </a:rPr>
              <a:t>www.</a:t>
            </a:r>
            <a:r>
              <a:rPr lang="cs-CZ" sz="2000" b="1" dirty="0" err="1" smtClean="0">
                <a:hlinkClick r:id="rId2"/>
              </a:rPr>
              <a:t>zsdyjakovice.cz</a:t>
            </a:r>
            <a:endParaRPr lang="cs-CZ" sz="2000" b="1" dirty="0" smtClean="0"/>
          </a:p>
          <a:p>
            <a:r>
              <a:rPr lang="cs-CZ" sz="2000" b="1" dirty="0" smtClean="0"/>
              <a:t>obrázky – vlastní galerie</a:t>
            </a:r>
            <a:endParaRPr lang="cs-CZ" sz="2000" b="1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</TotalTime>
  <Words>646</Words>
  <Application>Microsoft Office PowerPoint</Application>
  <PresentationFormat>Předvádění na obrazovce (4:3)</PresentationFormat>
  <Paragraphs>121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Snímek 2</vt:lpstr>
      <vt:lpstr>Snímek 3</vt:lpstr>
      <vt:lpstr>HISTORIE</vt:lpstr>
      <vt:lpstr>Ředitelé školy</vt:lpstr>
      <vt:lpstr>SOUČASNOST</vt:lpstr>
      <vt:lpstr>Pedagogický sbor</vt:lpstr>
      <vt:lpstr>Současný pedagogický sbor</vt:lpstr>
      <vt:lpstr>ZDROJE</vt:lpstr>
    </vt:vector>
  </TitlesOfParts>
  <Company>ZŠ Dyjákovice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Naše škola</dc:title>
  <dc:creator>Hříbková Jitka</dc:creator>
  <cp:lastModifiedBy>Hříbková Jitka</cp:lastModifiedBy>
  <cp:revision>12</cp:revision>
  <dcterms:created xsi:type="dcterms:W3CDTF">2011-04-30T12:39:58Z</dcterms:created>
  <dcterms:modified xsi:type="dcterms:W3CDTF">2013-02-02T14:27:23Z</dcterms:modified>
</cp:coreProperties>
</file>