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1"/>
  </p:notesMasterIdLst>
  <p:sldIdLst>
    <p:sldId id="260" r:id="rId2"/>
    <p:sldId id="261" r:id="rId3"/>
    <p:sldId id="257" r:id="rId4"/>
    <p:sldId id="256" r:id="rId5"/>
    <p:sldId id="266" r:id="rId6"/>
    <p:sldId id="271" r:id="rId7"/>
    <p:sldId id="264" r:id="rId8"/>
    <p:sldId id="274" r:id="rId9"/>
    <p:sldId id="258" r:id="rId10"/>
    <p:sldId id="267" r:id="rId11"/>
    <p:sldId id="290" r:id="rId12"/>
    <p:sldId id="272" r:id="rId13"/>
    <p:sldId id="273" r:id="rId14"/>
    <p:sldId id="275" r:id="rId15"/>
    <p:sldId id="268" r:id="rId16"/>
    <p:sldId id="282" r:id="rId17"/>
    <p:sldId id="277" r:id="rId18"/>
    <p:sldId id="278" r:id="rId19"/>
    <p:sldId id="280" r:id="rId20"/>
    <p:sldId id="281" r:id="rId21"/>
    <p:sldId id="283" r:id="rId22"/>
    <p:sldId id="284" r:id="rId23"/>
    <p:sldId id="285" r:id="rId24"/>
    <p:sldId id="288" r:id="rId25"/>
    <p:sldId id="286" r:id="rId26"/>
    <p:sldId id="287" r:id="rId27"/>
    <p:sldId id="263" r:id="rId28"/>
    <p:sldId id="270" r:id="rId29"/>
    <p:sldId id="279" r:id="rId3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58" autoAdjust="0"/>
    <p:restoredTop sz="92269" autoAdjust="0"/>
  </p:normalViewPr>
  <p:slideViewPr>
    <p:cSldViewPr>
      <p:cViewPr varScale="1">
        <p:scale>
          <a:sx n="72" d="100"/>
          <a:sy n="72" d="100"/>
        </p:scale>
        <p:origin x="-118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3FCD62-B750-47CB-8832-BD9C2332ABBF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4087F0-CBEA-4B6C-BDF6-1948D8F629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6821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4087F0-CBEA-4B6C-BDF6-1948D8F6291A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92997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FADE0-8FBA-4B22-ABEE-BE4FB2B5D77E}" type="slidenum">
              <a:rPr lang="cs-CZ" smtClean="0"/>
              <a:t>27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86734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FADE0-8FBA-4B22-ABEE-BE4FB2B5D77E}" type="slidenum">
              <a:rPr lang="cs-CZ" smtClean="0"/>
              <a:t>28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86734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FADE0-8FBA-4B22-ABEE-BE4FB2B5D77E}" type="slidenum">
              <a:rPr lang="cs-CZ" smtClean="0"/>
              <a:t>29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86734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88CC5-E1FA-486C-BFAA-124FF93DBF94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C4529F-15B1-4841-A617-0B1934E7F139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88CC5-E1FA-486C-BFAA-124FF93DBF94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C4529F-15B1-4841-A617-0B1934E7F139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88CC5-E1FA-486C-BFAA-124FF93DBF94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C4529F-15B1-4841-A617-0B1934E7F139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88CC5-E1FA-486C-BFAA-124FF93DBF94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C4529F-15B1-4841-A617-0B1934E7F139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88CC5-E1FA-486C-BFAA-124FF93DBF94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C4529F-15B1-4841-A617-0B1934E7F139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88CC5-E1FA-486C-BFAA-124FF93DBF94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C4529F-15B1-4841-A617-0B1934E7F139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88CC5-E1FA-486C-BFAA-124FF93DBF94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C4529F-15B1-4841-A617-0B1934E7F139}" type="slidenum">
              <a:rPr lang="cs-CZ" smtClean="0"/>
              <a:t>‹#›</a:t>
            </a:fld>
            <a:endParaRPr lang="cs-CZ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88CC5-E1FA-486C-BFAA-124FF93DBF94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C4529F-15B1-4841-A617-0B1934E7F139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88CC5-E1FA-486C-BFAA-124FF93DBF94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C4529F-15B1-4841-A617-0B1934E7F139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88CC5-E1FA-486C-BFAA-124FF93DBF94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4529F-15B1-4841-A617-0B1934E7F13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88CC5-E1FA-486C-BFAA-124FF93DBF94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4529F-15B1-4841-A617-0B1934E7F13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35488CC5-E1FA-486C-BFAA-124FF93DBF94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84C4529F-15B1-4841-A617-0B1934E7F139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3076811"/>
              </p:ext>
            </p:extLst>
          </p:nvPr>
        </p:nvGraphicFramePr>
        <p:xfrm>
          <a:off x="1368425" y="2924175"/>
          <a:ext cx="6405563" cy="3281364"/>
        </p:xfrm>
        <a:graphic>
          <a:graphicData uri="http://schemas.openxmlformats.org/drawingml/2006/table">
            <a:tbl>
              <a:tblPr/>
              <a:tblGrid>
                <a:gridCol w="1201738"/>
                <a:gridCol w="114300"/>
                <a:gridCol w="5089525"/>
              </a:tblGrid>
              <a:tr h="312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 školy: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Základní škola a Mateřská škola, Hradec Králové, Úprkova 1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Autor: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Mgr. Jitka Marečková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VY_32_INOVACE_14C_16_Savci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_Sudokopytníci_nepřežvýkaví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Téma: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14C_Př8.roč.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4907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Datum ověření: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VM ověřen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dne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8.1.2013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 8.A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Číslo projektu: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CZ.1.07/1.4.00/21.3215 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12268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Anotace: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DUM je určen k výkladu učiva. Žáci se seznamují s charakteristikou a zástupci nepřežvýkavých sudokopytníků. Na obrázcích si procvičují poznávání  jednotlivých zástupců.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2084" name="Obrázek 0" descr="Popis: logo E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33363"/>
            <a:ext cx="7904162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5" name="obrázek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1909763"/>
            <a:ext cx="2152650" cy="78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86" name="Rectangle 3"/>
          <p:cNvSpPr>
            <a:spLocks noChangeArrowheads="1"/>
          </p:cNvSpPr>
          <p:nvPr/>
        </p:nvSpPr>
        <p:spPr bwMode="auto">
          <a:xfrm>
            <a:off x="1368425" y="2224088"/>
            <a:ext cx="7019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cs-CZ" sz="18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2087" name="Rectangle 4"/>
          <p:cNvSpPr>
            <a:spLocks noChangeArrowheads="1"/>
          </p:cNvSpPr>
          <p:nvPr/>
        </p:nvSpPr>
        <p:spPr bwMode="auto">
          <a:xfrm>
            <a:off x="755650" y="1268413"/>
            <a:ext cx="7759700" cy="80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cs-CZ" sz="140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40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sz="140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40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40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40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40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40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40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100">
              <a:solidFill>
                <a:srgbClr val="000000"/>
              </a:solidFill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cs-CZ" sz="140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40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40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40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40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100">
              <a:solidFill>
                <a:srgbClr val="000000"/>
              </a:solidFill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cs-CZ" sz="1800">
              <a:solidFill>
                <a:srgbClr val="000000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088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110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ile:Suckling goa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39"/>
            <a:ext cx="8657828" cy="6592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995936" y="548680"/>
            <a:ext cx="38884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SAVCI</a:t>
            </a:r>
            <a:endParaRPr lang="cs-CZ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460432" y="6309320"/>
            <a:ext cx="448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6806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620688"/>
            <a:ext cx="63367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řád: SUDOKOPYTNÍCI   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2693819"/>
            <a:ext cx="676875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naky: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sudý počet prstů</a:t>
            </a: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áhu těla nese třetí a čtvrtý prst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jednoduchý žaludek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úplný chrup s mohutnými špičáky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835696" y="1628800"/>
            <a:ext cx="43924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NEPŘEŽVÝKAVÍ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1843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ile:Wild Boar Habbitat 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00012"/>
            <a:ext cx="8712968" cy="5630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51520" y="5877272"/>
            <a:ext cx="8568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 prase divoké           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myslivost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– černá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zvěř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460432" y="522920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20303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88640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prase divoké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File:Wild boar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32656"/>
            <a:ext cx="4640362" cy="3949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23528" y="908720"/>
            <a:ext cx="648072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popis: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50 – 90 kg</a:t>
            </a: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elká hlava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krátké končetiny</a:t>
            </a: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uhá srst – štětiny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špičáky „kly“  větší spodní</a:t>
            </a:r>
          </a:p>
          <a:p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život: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noční aktivita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stáda 20 – 50 kusů</a:t>
            </a:r>
          </a:p>
          <a:p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potrava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všežravec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rozmnožování: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– 12 pruhovaných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selat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44008" y="4725144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myslivost – černá zvěř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316416" y="3827661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89091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ile:Sow with pigle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100012"/>
            <a:ext cx="8808913" cy="5461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475656" y="5733256"/>
            <a:ext cx="4608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  prase domácí 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388424" y="573325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2328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92696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prase domácí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File:Yorkshire pigs at animal sanctuar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2230" y="908720"/>
            <a:ext cx="4471465" cy="4471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23528" y="1923797"/>
            <a:ext cx="432048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nejpočetnější hospodářské  zvíře  (miliarda kusů)</a:t>
            </a: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maso – tuk – kůže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judaismus a islám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- nejedí vepřové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316416" y="558924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03307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ile:Female warthog with you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01600"/>
            <a:ext cx="8496944" cy="5682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39552" y="5805264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 prase  bradavičnaté           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africké savany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172400" y="530120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13292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oubor:Nilpferd auftauchend 0505012 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1622"/>
            <a:ext cx="8640960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63688" y="404664"/>
            <a:ext cx="504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hroch  obojživelný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244408" y="40466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7975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47564" y="406405"/>
            <a:ext cx="40684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hroch obojživelný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268760"/>
            <a:ext cx="777686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popis: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zavalité tělo s velkou hlavou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samec 1,5 – 3 t  samice do 1,5 t</a:t>
            </a: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rátké nohy – mezi prsty plovací blány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špičáky – dorůstají (70 cm – 4 kg) </a:t>
            </a: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nežloutnou (zubní protézy)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kůže citlivá na UV – vylučuje ochranný červený sliz</a:t>
            </a: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po vyschnutí tvrdá (broušení diamantů)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zavře uši a nozdry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7253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404665"/>
            <a:ext cx="828092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život: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u afrických řek a jezer -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ymbióza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s kaprovitou rybou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stáda 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15 - 20 kusů  (dominantní samec) 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otrava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býložravci (obtížně stravitelné vodní rostliny)</a:t>
            </a: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- speciální TS (3 + 11 částí žaludku 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50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– 60 m střev)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„zívání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“  - vypouštění plynů z trávení</a:t>
            </a: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rozmnožování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páření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a porod ve vodě  (do 20 sekund nad vodu)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mládě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30 – 50 kg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dospělosti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se dožije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jen 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20 %</a:t>
            </a:r>
          </a:p>
        </p:txBody>
      </p:sp>
    </p:spTree>
    <p:extLst>
      <p:ext uri="{BB962C8B-B14F-4D97-AF65-F5344CB8AC3E}">
        <p14:creationId xmlns:p14="http://schemas.microsoft.com/office/powerpoint/2010/main" val="4112568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Soubor:Prazsky hroc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7475"/>
            <a:ext cx="8280920" cy="6200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244408" y="476672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62337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Soubor:Hexaprotodon.liberiensis-ZOO.Jihlav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04775"/>
            <a:ext cx="7620000" cy="516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11560" y="5301208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hrošík liberijský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6021288"/>
            <a:ext cx="7344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malý druh          vědecky doložen  až  od 1914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943528" y="4797152"/>
            <a:ext cx="372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4869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Soubor:Bactrain Came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708" y="104293"/>
            <a:ext cx="8790779" cy="5865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971600" y="5949280"/>
            <a:ext cx="66247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velbloud dvouhrbý  -  drabař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100392" y="6093296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10.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35483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332656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velbloud  dvouhrbý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1052736"/>
            <a:ext cx="813690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popis: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2 hrby - tuk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vyvinuty 2 prsty s nášlapnými polštářky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mimochodník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život: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pouštní a polopouštní oblasti: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adaptace: (zbarvení, nozdry, řasy, krev, výdej tekutin, .)</a:t>
            </a: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ydrží ztráty až 20 % vody (pije i slanou vodu)</a:t>
            </a: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potrava:</a:t>
            </a: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býložravec –  ! sežere i kosti nebo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mršiny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0477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File:Camels at Giz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7894" y="260648"/>
            <a:ext cx="5009252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23528" y="400596"/>
            <a:ext cx="4896544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/>
              <a:t>domestikován</a:t>
            </a:r>
          </a:p>
          <a:p>
            <a:endParaRPr lang="cs-CZ" sz="2800" dirty="0" smtClean="0"/>
          </a:p>
          <a:p>
            <a:r>
              <a:rPr lang="cs-CZ" sz="2800" dirty="0" smtClean="0"/>
              <a:t>Asie</a:t>
            </a:r>
          </a:p>
          <a:p>
            <a:endParaRPr lang="cs-CZ" sz="2800" dirty="0" smtClean="0"/>
          </a:p>
          <a:p>
            <a:endParaRPr lang="cs-CZ" sz="2800" dirty="0"/>
          </a:p>
          <a:p>
            <a:endParaRPr lang="cs-CZ" sz="2800" dirty="0" smtClean="0"/>
          </a:p>
          <a:p>
            <a:endParaRPr lang="cs-CZ" sz="2800" dirty="0"/>
          </a:p>
          <a:p>
            <a:endParaRPr lang="cs-CZ" sz="2800" dirty="0" smtClean="0"/>
          </a:p>
          <a:p>
            <a:endParaRPr lang="cs-CZ" sz="2800" dirty="0"/>
          </a:p>
          <a:p>
            <a:r>
              <a:rPr lang="cs-CZ" sz="2800" dirty="0" smtClean="0"/>
              <a:t>doprava </a:t>
            </a:r>
            <a:r>
              <a:rPr lang="cs-CZ" sz="2800" dirty="0"/>
              <a:t>(20 km/hod) </a:t>
            </a:r>
            <a:endParaRPr lang="cs-CZ" sz="2800" dirty="0" smtClean="0"/>
          </a:p>
          <a:p>
            <a:r>
              <a:rPr lang="cs-CZ" sz="2800" dirty="0" smtClean="0"/>
              <a:t>náklady </a:t>
            </a:r>
            <a:r>
              <a:rPr lang="cs-CZ" sz="2800" dirty="0"/>
              <a:t>(karavany) </a:t>
            </a:r>
            <a:endParaRPr lang="cs-CZ" sz="2800" dirty="0" smtClean="0"/>
          </a:p>
          <a:p>
            <a:r>
              <a:rPr lang="cs-CZ" sz="2800" dirty="0" smtClean="0"/>
              <a:t>závody</a:t>
            </a:r>
            <a:endParaRPr lang="cs-CZ" sz="2800" dirty="0"/>
          </a:p>
          <a:p>
            <a:r>
              <a:rPr lang="cs-CZ" sz="2800" dirty="0"/>
              <a:t>maso, mléko</a:t>
            </a:r>
          </a:p>
          <a:p>
            <a:r>
              <a:rPr lang="cs-CZ" sz="2800" dirty="0" smtClean="0"/>
              <a:t>srst </a:t>
            </a:r>
            <a:r>
              <a:rPr lang="cs-CZ" sz="2800" dirty="0"/>
              <a:t>(zimní) – 5 </a:t>
            </a:r>
            <a:r>
              <a:rPr lang="cs-CZ" sz="2800" dirty="0" smtClean="0"/>
              <a:t>kg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8244408" y="400506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57671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oubor:Velbloudice s mladete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8"/>
            <a:ext cx="8800020" cy="5907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051720" y="6167662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matka  s  mládětem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028384" y="6228020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28459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Soubor:Camelus bactrianus back mexico zo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71" y="121682"/>
            <a:ext cx="5752553" cy="6475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012160" y="836712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srst líná v kusech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886424" y="6237312"/>
            <a:ext cx="557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4355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Soubor:KhongorynElsCamel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822600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971600" y="5373216"/>
            <a:ext cx="69847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divocí  velbloudi  v poušti  Gobi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388424" y="450912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14.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8755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ile:07. Camel Profile, near Silverton, NSW, 07.07.20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46886"/>
            <a:ext cx="5352529" cy="6583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724128" y="332656"/>
            <a:ext cx="31683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elbloud jednohrbý</a:t>
            </a:r>
          </a:p>
          <a:p>
            <a:endParaRPr lang="cs-CZ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dromedár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868144" y="2992884"/>
            <a:ext cx="288032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domestikovaná forma  Afrika</a:t>
            </a: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přírodě vyhuben</a:t>
            </a: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srst – hrubá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(koberce)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716016" y="6309320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15.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15120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File:Camelcalf-feedi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4300"/>
            <a:ext cx="8568952" cy="6426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812360" y="6165304"/>
            <a:ext cx="792088" cy="375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16.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5328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File:CamelRacingCamelCup2009Hea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8874"/>
            <a:ext cx="4248472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File:UN Soldiers in Eritrea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76872"/>
            <a:ext cx="4410472" cy="4410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11560" y="4725144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závody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860032" y="1628800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jízda        Eritrea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779912" y="386104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17.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316416" y="623731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18.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04701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Soubor:Lama guanicoe 2005-02-13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260647"/>
            <a:ext cx="6576665" cy="6405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876256" y="476672"/>
            <a:ext cx="19442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lama</a:t>
            </a:r>
          </a:p>
          <a:p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guanako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732239" y="6237312"/>
            <a:ext cx="864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19.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84881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Soubor:Lam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114299"/>
            <a:ext cx="8808913" cy="6606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67544" y="5517232"/>
            <a:ext cx="77768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lama krotká  </a:t>
            </a:r>
          </a:p>
          <a:p>
            <a:r>
              <a:rPr lang="cs-CZ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patrně domestikovaná </a:t>
            </a:r>
            <a:r>
              <a:rPr lang="cs-CZ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guanako</a:t>
            </a:r>
            <a:endParaRPr lang="cs-CZ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244408" y="6237312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20.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8302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548680"/>
            <a:ext cx="3240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LAMY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268760"/>
            <a:ext cx="446449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popis:</a:t>
            </a:r>
          </a:p>
          <a:p>
            <a:r>
              <a:rPr lang="cs-CZ" sz="2800" dirty="0" smtClean="0"/>
              <a:t>podsada a pesíky 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(různá barva)</a:t>
            </a:r>
          </a:p>
          <a:p>
            <a:endParaRPr lang="cs-CZ" sz="2800" dirty="0" smtClean="0"/>
          </a:p>
          <a:p>
            <a:endParaRPr lang="cs-CZ" sz="2800" dirty="0" smtClean="0"/>
          </a:p>
          <a:p>
            <a:r>
              <a:rPr lang="cs-CZ" sz="2800" b="1" dirty="0" smtClean="0"/>
              <a:t>využití:</a:t>
            </a:r>
            <a:r>
              <a:rPr lang="cs-CZ" sz="2800" b="1" dirty="0"/>
              <a:t> </a:t>
            </a:r>
            <a:endParaRPr lang="cs-CZ" sz="2800" b="1" dirty="0" smtClean="0"/>
          </a:p>
          <a:p>
            <a:r>
              <a:rPr lang="cs-CZ" sz="2800" dirty="0" smtClean="0"/>
              <a:t>maso – srst - doprava</a:t>
            </a:r>
            <a:endParaRPr lang="cs-CZ" sz="2800" dirty="0"/>
          </a:p>
        </p:txBody>
      </p:sp>
      <p:pic>
        <p:nvPicPr>
          <p:cNvPr id="19458" name="Picture 2" descr="Soubor:Alpaka 334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73915"/>
            <a:ext cx="40005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076056" y="4437112"/>
            <a:ext cx="367240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lama alpaka</a:t>
            </a:r>
          </a:p>
          <a:p>
            <a:endParaRPr lang="cs-CZ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domestikovaná - srst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316416" y="4437112"/>
            <a:ext cx="5441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99306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File:Vicuñas camino a Geysers El Tati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6085"/>
            <a:ext cx="7491941" cy="5618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55576" y="5661248"/>
            <a:ext cx="74199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lama vikuňa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menší divoce žijící  v horách </a:t>
            </a: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nejkvalitnější vlna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452320" y="5301208"/>
            <a:ext cx="7231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29553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52" name="Group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9822464"/>
              </p:ext>
            </p:extLst>
          </p:nvPr>
        </p:nvGraphicFramePr>
        <p:xfrm>
          <a:off x="251520" y="3140969"/>
          <a:ext cx="8640961" cy="3657600"/>
        </p:xfrm>
        <a:graphic>
          <a:graphicData uri="http://schemas.openxmlformats.org/drawingml/2006/table">
            <a:tbl>
              <a:tblPr/>
              <a:tblGrid>
                <a:gridCol w="792088"/>
                <a:gridCol w="144016"/>
                <a:gridCol w="7704857"/>
              </a:tblGrid>
              <a:tr h="35283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Použití zdroje: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1. 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SKAMPECKIJ. </a:t>
                      </a:r>
                      <a:r>
                        <a:rPr lang="cs-CZ" sz="1200" i="1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Wikimedia</a:t>
                      </a:r>
                      <a:r>
                        <a:rPr lang="cs-CZ" sz="1200" i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200" i="1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[online]. [cit. 14.7.2012]. Dostupný na WWW: &lt;http://upload.wikimedia.org/</a:t>
                      </a:r>
                      <a:r>
                        <a:rPr lang="cs-CZ" sz="1200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wikipedia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cs-CZ" sz="1200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cs-CZ" sz="1200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thumb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/6/61/Suckling_goat.jpg/788px-Suckling_goat.jpg&gt;.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2. BARTZ, Richard. 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</a:t>
                      </a:r>
                      <a:r>
                        <a:rPr lang="cs-CZ" sz="1200" b="0" i="1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[online]. [cit. 21.7.2012]. Dostupný na WWW: &lt;http://upload.wikimedia.org/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wikipedia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thumb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/f/f0/Wild_Boar_Habbitat_3.jpg/800px-Wild_Boar_Habbitat_3.jpg&gt;.</a:t>
                      </a:r>
                      <a:endParaRPr kumimoji="0" lang="cs-CZ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3. MONTO, 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Tiia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 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</a:t>
                      </a:r>
                      <a:r>
                        <a:rPr lang="cs-CZ" sz="1200" b="0" i="1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[online]. [cit. 21.7.2012]. Dostupný na WWW: &lt;http://upload.wikimedia.org/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wikipedia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thumb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/5/5d/Wild_boars.jpg/705px-Wild_boars.jpg&gt;.</a:t>
                      </a:r>
                      <a:endParaRPr kumimoji="0" lang="cs-CZ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4. BAUER, 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Scot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 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</a:t>
                      </a:r>
                      <a:r>
                        <a:rPr lang="cs-CZ" sz="1200" b="0" i="1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[online]. [cit. 21.7.2012]. Dostupný na WWW: &lt;http://upload.wikimedia.org/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wikipedia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thumb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/5/59/Sow_with_piglet.jpg/800px-Sow_with_piglet.jpg&gt;.</a:t>
                      </a:r>
                      <a:endParaRPr kumimoji="0" lang="cs-CZ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5. PETERS, Mark. 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</a:t>
                      </a:r>
                      <a:r>
                        <a:rPr lang="cs-CZ" sz="1200" b="0" i="1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[online]. [cit. 21.7.2012]. Dostupný na WWW: &lt;http://upload.wikimedia.org/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wikipedia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thumb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/2/2f/Yorkshire_pigs_at_animal_sanctuary.jpg/600px-Yorkshire_pigs_at_animal_sanctuary.jpg&gt;.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6. CAELIO. 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</a:t>
                      </a:r>
                      <a:r>
                        <a:rPr lang="cs-CZ" sz="1200" b="0" i="1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[online]. [cit. 21.7.2012]. Dostupný na WWW: &lt;http://upload.wikimedia.org/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wikipedia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thumb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/0/05/Female_warthog_with_young.jpg/800px-Female_warthog_with_young.jpg&gt;.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7. HOF. 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</a:t>
                      </a:r>
                      <a:r>
                        <a:rPr lang="cs-CZ" sz="1200" b="0" i="1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[online]. [cit. 21.7.2012]. Dostupný na WWW: &lt;http://upload.wikimedia.org/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wikipedia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thumb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/0/0f/Nilpferd_auftauchend_0505012_.jpg/800px-Nilpferd_auftauchend_0505012_.jpg&gt;.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8. KARAKAL. 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</a:t>
                      </a:r>
                      <a:r>
                        <a:rPr lang="cs-CZ" sz="1200" b="0" i="1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[online]. [cit. 21.7.2012]. Dostupný na WWW: &lt;http://upload.wikimedia.org/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wikipedia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thumb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/0/07/Prazsky_hroch.jpg/800px-Prazsky_hroch.jpg&gt;.</a:t>
                      </a:r>
                      <a:endParaRPr kumimoji="0" lang="cs-CZ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22540" name="Obrázek 0" descr="Popis: logo E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49275"/>
            <a:ext cx="7921625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1" name="obrázek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5" y="2157413"/>
            <a:ext cx="2152650" cy="78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42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22543" name="Rectangle 4"/>
          <p:cNvSpPr>
            <a:spLocks noChangeArrowheads="1"/>
          </p:cNvSpPr>
          <p:nvPr/>
        </p:nvSpPr>
        <p:spPr bwMode="auto">
          <a:xfrm>
            <a:off x="611188" y="1557338"/>
            <a:ext cx="7921625" cy="80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100" dirty="0">
              <a:solidFill>
                <a:schemeClr val="tx1"/>
              </a:solidFill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100" dirty="0">
              <a:solidFill>
                <a:schemeClr val="tx1"/>
              </a:solidFill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cs-CZ" sz="1800" dirty="0">
              <a:solidFill>
                <a:schemeClr val="tx1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2544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488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52" name="Group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1130670"/>
              </p:ext>
            </p:extLst>
          </p:nvPr>
        </p:nvGraphicFramePr>
        <p:xfrm>
          <a:off x="251520" y="3233739"/>
          <a:ext cx="8640961" cy="3474720"/>
        </p:xfrm>
        <a:graphic>
          <a:graphicData uri="http://schemas.openxmlformats.org/drawingml/2006/table">
            <a:tbl>
              <a:tblPr/>
              <a:tblGrid>
                <a:gridCol w="888303"/>
                <a:gridCol w="161510"/>
                <a:gridCol w="7591148"/>
              </a:tblGrid>
              <a:tr h="17074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Použití zdroje: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9. MISTVAN. 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</a:t>
                      </a:r>
                      <a:r>
                        <a:rPr lang="cs-CZ" sz="1200" b="0" i="1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[online]. [cit. 21.7.2012]. Dostupný na WWW: &lt;http://upload.wikimedia.org/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wikipedia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thumb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/7/78/Hexaprotodon.liberiensis-ZOO.Jihlava1.jpg/800px-Hexaprotodon.liberiensis-ZOO.Jihlava1.jpg&gt;.</a:t>
                      </a:r>
                      <a:endParaRPr kumimoji="0" lang="cs-CZ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10. LAWSON, Robert. 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</a:t>
                      </a:r>
                      <a:r>
                        <a:rPr lang="cs-CZ" sz="1200" b="0" i="1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[online]. [cit. 21.7.2012]. Dostupný na WWW: &lt;http://upload.wikimedia.org/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wikipedia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/2/2b/Bactrain_Camel.jpg&gt;.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11. BUSSON, Jordan. 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</a:t>
                      </a:r>
                      <a:r>
                        <a:rPr lang="cs-CZ" sz="1200" b="0" i="1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[online]. [cit. 21.7.2012]. Dostupný na WWW: &lt;http://upload.wikimedia.org/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wikipedia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thumb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/5/55/Camels_at_Giza.JPG/800px-Camels_at_Giza.JPG&gt;.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12. HABEROVÁ, Tamara. 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</a:t>
                      </a:r>
                      <a:r>
                        <a:rPr lang="cs-CZ" sz="1200" b="0" i="1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[online]. [cit. 21.7.2012]. Dostupný na WWW: &lt;http://upload.wikimedia.org/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wikipedia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thumb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/8/8a/Velbloudice_s_mladetem.JPG/800px-Velbloudice_s_mladetem.JPG&gt;.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13. LADYOFHATS. 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</a:t>
                      </a:r>
                      <a:r>
                        <a:rPr lang="cs-CZ" sz="1200" b="0" i="1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[online]. [cit. 21.7.2012]. Dostupný na WWW: &lt;http://upload.wikimedia.org/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wikipedia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thumb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/5/57/Camelus_bactrianus_back_mexico_zoo.jpg/533px-Camelus_bactrianus_back_mexico_zoo.jpg&gt;.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14. DORON. 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</a:t>
                      </a:r>
                      <a:r>
                        <a:rPr lang="cs-CZ" sz="1200" b="0" i="1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[online]. [cit. 21.7.2012]. Dostupný na WWW: &lt;http://upload.wikimedia.org/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wikipedia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thumb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/a/a3/KhongorynElsCamels.jpg/800px-KhongorynElsCamels.jpg&gt;.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15. JJRON. 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</a:t>
                      </a:r>
                      <a:r>
                        <a:rPr lang="cs-CZ" sz="1200" b="0" i="1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[online]. [cit. 21.7.2012]. Dostupný na WWW: &lt;http://upload.wikimedia.org/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wikipedia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thumb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/4/43/07._Camel_Profile%2C_near_Silverton%2C_NSW%2C_07.07.2007.jpg/487px-07._Camel_Profile%2C_near_Silverton%2C_NSW%2C_07.07.2007.jpg&gt;.</a:t>
                      </a: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22540" name="Obrázek 0" descr="Popis: logo E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49275"/>
            <a:ext cx="7921625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1" name="obrázek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5" y="2157413"/>
            <a:ext cx="2152650" cy="78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42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22543" name="Rectangle 4"/>
          <p:cNvSpPr>
            <a:spLocks noChangeArrowheads="1"/>
          </p:cNvSpPr>
          <p:nvPr/>
        </p:nvSpPr>
        <p:spPr bwMode="auto">
          <a:xfrm>
            <a:off x="611188" y="1557338"/>
            <a:ext cx="7921625" cy="80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100" dirty="0">
              <a:solidFill>
                <a:schemeClr val="tx1"/>
              </a:solidFill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100" dirty="0">
              <a:solidFill>
                <a:schemeClr val="tx1"/>
              </a:solidFill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cs-CZ" sz="1800" dirty="0">
              <a:solidFill>
                <a:schemeClr val="tx1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2544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021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52" name="Group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5657574"/>
              </p:ext>
            </p:extLst>
          </p:nvPr>
        </p:nvGraphicFramePr>
        <p:xfrm>
          <a:off x="251520" y="3140969"/>
          <a:ext cx="8640961" cy="3528392"/>
        </p:xfrm>
        <a:graphic>
          <a:graphicData uri="http://schemas.openxmlformats.org/drawingml/2006/table">
            <a:tbl>
              <a:tblPr/>
              <a:tblGrid>
                <a:gridCol w="888303"/>
                <a:gridCol w="161510"/>
                <a:gridCol w="7591148"/>
              </a:tblGrid>
              <a:tr h="35283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Použití zdroje: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16. GARRONDO. 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</a:t>
                      </a:r>
                      <a:r>
                        <a:rPr lang="cs-CZ" sz="1200" b="0" i="1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[online]. [cit. 21.7.2012]. Dostupný na WWW: &lt;http://upload.wikimedia.org 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wikipedia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thumb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/9/9e/Camelcalf-feeding.jpg/800px-Camelcalf-feeding.jpg&gt;.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17. HUDSON, 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Toby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 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</a:t>
                      </a:r>
                      <a:r>
                        <a:rPr lang="cs-CZ" sz="1200" b="0" i="1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[online]. [cit. 21.7.2012]. Dostupný na WWW: &lt;http://upload.wikimedia.org/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wikipedia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thumb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/3/30/CamelRacingCamelCup2009Heat.JPG/600px-CamelRacingCamelCup2009Heat.JPG&gt;.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18. REZENE, Dawid. 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</a:t>
                      </a:r>
                      <a:r>
                        <a:rPr lang="cs-CZ" sz="1200" b="0" i="1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[online]. [cit. 21.7.2012]. Dostupný na WWW: &lt;http://upload.wikimedia.org/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wikipedia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/6/6f/UN_Soldiers_in_Eritrea.jpeg&gt;.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19. KING, G.J. 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</a:t>
                      </a:r>
                      <a:r>
                        <a:rPr lang="cs-CZ" sz="1200" b="0" i="1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[online]. [cit. 21.7.2012]. Dostupný na WWW: &lt;http://upload.wikimedia.org/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wikipedia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thumb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/6/60/Lama_guanicoe_2005-02-13.jpeg/616px-Lama_guanicoe_2005-02-13.jpeg&gt;.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20. ANAKIN. 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</a:t>
                      </a:r>
                      <a:r>
                        <a:rPr lang="cs-CZ" sz="1200" b="0" i="1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[online]. [cit. 21.7.2012]. Dostupný na WWW: &lt;http://upload.wikimedia.org/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wikipedia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thumb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/d/d5/Lama3.jpg/800px-Lama3.jpg&gt;.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21. HEJDA, Eva. 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</a:t>
                      </a:r>
                      <a:r>
                        <a:rPr lang="cs-CZ" sz="1200" b="0" i="1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[online]. [cit. 21.7.2012]. Dostupný na WWW: &lt;http://upload.wikimedia.org/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wikipedia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/c/c4/Alpaka_33444.jpg&gt;.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22. VLGUZMAN. 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</a:t>
                      </a:r>
                      <a:r>
                        <a:rPr lang="cs-CZ" sz="1200" b="0" i="1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[online]. [cit. 21.7.2012]. Dostupný na WWW: &lt;http://upload.wikimedia.org/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wikipedia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thumb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/a/a3/Vicu%C3%B1as_camino_a_Geysers_El_Tatio.jpg/800px-Vicu%C3%B1as_camino_a_Geysers_El_Tatio.jpg&gt;.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b="0" i="0" kern="1200" dirty="0" smtClean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b="0" i="0" kern="1200" dirty="0" smtClean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22540" name="Obrázek 0" descr="Popis: logo E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49275"/>
            <a:ext cx="7921625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1" name="obrázek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5" y="2157413"/>
            <a:ext cx="2152650" cy="78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42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22543" name="Rectangle 4"/>
          <p:cNvSpPr>
            <a:spLocks noChangeArrowheads="1"/>
          </p:cNvSpPr>
          <p:nvPr/>
        </p:nvSpPr>
        <p:spPr bwMode="auto">
          <a:xfrm>
            <a:off x="611188" y="1557338"/>
            <a:ext cx="7921625" cy="80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100" dirty="0">
              <a:solidFill>
                <a:schemeClr val="tx1"/>
              </a:solidFill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100" dirty="0">
              <a:solidFill>
                <a:schemeClr val="tx1"/>
              </a:solidFill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cs-CZ" sz="1800" dirty="0">
              <a:solidFill>
                <a:schemeClr val="tx1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2544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0241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Živly">
  <a:themeElements>
    <a:clrScheme name="Živly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Živly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Živly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191</TotalTime>
  <Words>557</Words>
  <Application>Microsoft Office PowerPoint</Application>
  <PresentationFormat>Předvádění na obrazovce (4:3)</PresentationFormat>
  <Paragraphs>209</Paragraphs>
  <Slides>29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0" baseType="lpstr">
      <vt:lpstr>Živly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mareckova</dc:creator>
  <cp:lastModifiedBy>mareckova</cp:lastModifiedBy>
  <cp:revision>23</cp:revision>
  <dcterms:created xsi:type="dcterms:W3CDTF">2012-07-15T06:54:02Z</dcterms:created>
  <dcterms:modified xsi:type="dcterms:W3CDTF">2013-02-18T16:10:39Z</dcterms:modified>
</cp:coreProperties>
</file>