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60" r:id="rId2"/>
    <p:sldId id="261" r:id="rId3"/>
    <p:sldId id="257" r:id="rId4"/>
    <p:sldId id="256" r:id="rId5"/>
    <p:sldId id="269" r:id="rId6"/>
    <p:sldId id="264" r:id="rId7"/>
    <p:sldId id="265" r:id="rId8"/>
    <p:sldId id="266" r:id="rId9"/>
    <p:sldId id="270" r:id="rId10"/>
    <p:sldId id="258" r:id="rId11"/>
    <p:sldId id="267" r:id="rId12"/>
    <p:sldId id="271" r:id="rId13"/>
    <p:sldId id="263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3FCD62-B750-47CB-8832-BD9C2332ABBF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4087F0-CBEA-4B6C-BDF6-1948D8F629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6821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FADE0-8FBA-4B22-ABEE-BE4FB2B5D77E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6734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FADE0-8FBA-4B22-ABEE-BE4FB2B5D77E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6734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35488CC5-E1FA-486C-BFAA-124FF93DBF94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3501648"/>
              </p:ext>
            </p:extLst>
          </p:nvPr>
        </p:nvGraphicFramePr>
        <p:xfrm>
          <a:off x="1368425" y="2924175"/>
          <a:ext cx="6405563" cy="3281364"/>
        </p:xfrm>
        <a:graphic>
          <a:graphicData uri="http://schemas.openxmlformats.org/drawingml/2006/table">
            <a:tbl>
              <a:tblPr/>
              <a:tblGrid>
                <a:gridCol w="1201738"/>
                <a:gridCol w="114300"/>
                <a:gridCol w="5089525"/>
              </a:tblGrid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Jitka Marečková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VY_32_INOVACE_14C_18_Savci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_Poloopice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14C_Př8.roč.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4907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dne  22.1.2013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 8.A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12268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výkladu učiva. Žáci se seznamují s charakteristikou a zástupci poloopic. Na obrázcích si procvičují poznávání  jednotlivých zástupců.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084" name="Obrázek 0" descr="Popis: logo E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233363"/>
            <a:ext cx="7904162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85" name="obrázek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86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endParaRPr lang="cs-CZ" sz="180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087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solidFill>
                <a:srgbClr val="000000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solidFill>
                <a:srgbClr val="000000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>
              <a:solidFill>
                <a:srgbClr val="000000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088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1110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Suckling goa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39"/>
            <a:ext cx="8657828" cy="6592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95936" y="548680"/>
            <a:ext cx="38884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SAVCI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460432" y="6309320"/>
            <a:ext cx="4489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806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692696"/>
            <a:ext cx="597666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ř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ád: PRIMÁTI</a:t>
            </a:r>
          </a:p>
          <a:p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POLOOPICE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2564904"/>
            <a:ext cx="662473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znaky: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řizpůsobené životu na stromech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noční aktivita – velké oči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yvinutý čich – neosrstěný vlhký čenich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čenich srůstá s horním rtem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drápy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otrava: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hmyz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1843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Aye-Aye in Chica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6" y="58051"/>
            <a:ext cx="4541453" cy="6812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572000" y="260648"/>
            <a:ext cx="3168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ksukol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860032" y="908720"/>
            <a:ext cx="3744416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popis:   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2,5 kg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podobný hlodavcům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30 - 40 cm (ocas delší)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velké boltce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„světélkující oči“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oči kryje průhledná blanka (třetí víčko)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prodloužený 3.prst 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(pití a potrava)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Madagaskar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potrava: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všežravci 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(ovoce, larvy)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23928" y="630002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0303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Galago senegalensi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02" y="116632"/>
            <a:ext cx="4957511" cy="6624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64088" y="332656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komba ušatá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64088" y="1268760"/>
            <a:ext cx="35283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delší ocas (skoky)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noční aktivita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Picture 4" descr="Soubor:Galago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271689"/>
            <a:ext cx="2880320" cy="4334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570735" y="6372036"/>
            <a:ext cx="5053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532440" y="623731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5548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92696"/>
            <a:ext cx="3744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outloň váhavý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File:Nycticebus coucang 00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5224" y="114300"/>
            <a:ext cx="4391890" cy="6555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3568" y="2780928"/>
            <a:ext cx="31683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omalý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pohyb na stromech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604448" y="6237312"/>
            <a:ext cx="3726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1599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File:Slow Loris Femal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54150"/>
            <a:ext cx="8552261" cy="6414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6021288"/>
            <a:ext cx="60486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domácí mazlíček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316416" y="623731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8661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3888432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LEMUŘI</a:t>
            </a:r>
          </a:p>
          <a:p>
            <a:endParaRPr lang="cs-CZ" b="1" dirty="0"/>
          </a:p>
          <a:p>
            <a:endParaRPr lang="cs-CZ" sz="3600" b="1" dirty="0" smtClean="0"/>
          </a:p>
          <a:p>
            <a:r>
              <a:rPr lang="cs-CZ" sz="3600" b="1" dirty="0" err="1" smtClean="0"/>
              <a:t>indri</a:t>
            </a:r>
            <a:endParaRPr lang="cs-CZ" sz="3600" b="1" dirty="0" smtClean="0"/>
          </a:p>
          <a:p>
            <a:endParaRPr lang="cs-CZ" dirty="0" smtClean="0"/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 m a 10 kg 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- největší poloopice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Madagaskar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menší skupiny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býložravý (listy a plody)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denní</a:t>
            </a:r>
          </a:p>
        </p:txBody>
      </p:sp>
      <p:pic>
        <p:nvPicPr>
          <p:cNvPr id="5122" name="Picture 2" descr="Soubor:Indir Ankanin'ny Nofy - 4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5986" y="47505"/>
            <a:ext cx="5038014" cy="6717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635896" y="6300028"/>
            <a:ext cx="5418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5592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oubor:Eulemur coronatus male (Frank Wouters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02899"/>
            <a:ext cx="8568952" cy="6426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131840" y="5301208"/>
            <a:ext cx="60486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lemur korunkatý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44408" y="5949280"/>
            <a:ext cx="37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4053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6624736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lemuři noční  a denní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všežravci (hlavně rostlinná  strava)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Madagaskar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ENDEMITI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AutoShape 2" descr="Soubor:Varecia.veriegata-ZOO.Olomouc1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7172" name="Picture 4" descr="Soubor:Varecia.veriegata-ZOO.Olomouc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517311"/>
            <a:ext cx="5387752" cy="4040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07975" y="5373216"/>
            <a:ext cx="28958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lemur vari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87824" y="616530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7975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Soubor:Lemur Kat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916" y="332656"/>
            <a:ext cx="4752528" cy="6336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220072" y="548680"/>
            <a:ext cx="352839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ring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tailed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lemur</a:t>
            </a:r>
          </a:p>
          <a:p>
            <a:endParaRPr lang="cs-CZ" sz="36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lemur kata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04048" y="2850609"/>
            <a:ext cx="4032448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ocas: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dlouhý pruhovaný</a:t>
            </a:r>
          </a:p>
          <a:p>
            <a:r>
              <a:rPr lang="cs-CZ" sz="2800" dirty="0" smtClean="0"/>
              <a:t> rovnováha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komunikace</a:t>
            </a:r>
          </a:p>
          <a:p>
            <a:endParaRPr lang="cs-CZ" sz="2800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83968" y="6309320"/>
            <a:ext cx="6084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7048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File:Lemur catta - tail length 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32656"/>
            <a:ext cx="8640960" cy="5605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244408" y="558924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0392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552" name="Group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0074783"/>
              </p:ext>
            </p:extLst>
          </p:nvPr>
        </p:nvGraphicFramePr>
        <p:xfrm>
          <a:off x="251520" y="3233739"/>
          <a:ext cx="8640961" cy="3108960"/>
        </p:xfrm>
        <a:graphic>
          <a:graphicData uri="http://schemas.openxmlformats.org/drawingml/2006/table">
            <a:tbl>
              <a:tblPr/>
              <a:tblGrid>
                <a:gridCol w="888303"/>
                <a:gridCol w="161510"/>
                <a:gridCol w="7591148"/>
              </a:tblGrid>
              <a:tr h="17074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1.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SKAMPECKIJ. 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[online]. [cit. 14.7.2012].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/6/61/Suckling_goat.jpg/788px-Suckling_goat.jpg&gt;.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2. CISCEL, Andrew.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19.7.2012].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/2/2e/Aye-Aye_in_Chicago.jpg/400px-Aye-Aye_in_Chicago.jpg&gt;.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3. AUTOR NEUVEDEN.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19.7.2012].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/d/d9/Galago_senegalensis.jpg/449px-Galago_senegalensis.jpg&gt;.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4. HUBER, Joachim.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19.7.2012].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/2/2e/Galago.jpg/398px-Galago.jpg&gt;.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5. HARING, David.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19.7.2012].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/6/60/Nycticebus_coucang_002.jpg/402px-Nycticebus_coucang_002.jpg&gt;.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6. JELLRANCHER.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19.7.2012].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/9/9b/Slow_Loris_Female.jpg/800px-Slow_Loris_Female.jpg&gt;.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0" i="0" kern="1200" dirty="0" smtClean="0"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2540" name="Obrázek 0" descr="Popis: logo EU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41" name="obrázek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42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2543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2544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8488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552" name="Group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5662485"/>
              </p:ext>
            </p:extLst>
          </p:nvPr>
        </p:nvGraphicFramePr>
        <p:xfrm>
          <a:off x="251520" y="3233739"/>
          <a:ext cx="8640961" cy="2743200"/>
        </p:xfrm>
        <a:graphic>
          <a:graphicData uri="http://schemas.openxmlformats.org/drawingml/2006/table">
            <a:tbl>
              <a:tblPr/>
              <a:tblGrid>
                <a:gridCol w="888303"/>
                <a:gridCol w="161510"/>
                <a:gridCol w="7591148"/>
              </a:tblGrid>
              <a:tr h="17074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7. LEJADE, Olivier.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20.7.2012].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/6/66/Indir_Ankanin%27ny_Nofy_-_40.jpg/450px-Indir_Ankanin%27ny_Nofy_-_40.jpg&gt;.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8. WOUTERS, Frank.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19.7.2012].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/2/21/Eulemur_coronatus_male_%28Frank_Wouters%29.jpg/800px-Eulemur_coronatus_male_%28Frank_Wouters%29.jpg&gt;.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9. MISTVAN.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19.7.2012].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/7/79/Varecia.veriegata-ZOO.Olomouc1.jpg/800px-Varecia.veriegata-ZOO.Olomouc1.jpg&gt;.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10. </a:t>
                      </a:r>
                      <a:r>
                        <a:rPr lang="pt-BR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PERNAK. </a:t>
                      </a:r>
                      <a:r>
                        <a:rPr lang="pt-BR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 Commons</a:t>
                      </a:r>
                      <a:r>
                        <a:rPr lang="pt-BR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19.7.2012]. Dostupný na WWW: &lt;http://upload.wikimedia.org/wikipedia/commons/thumb/f/f7/Lemur_Kata.JPG/450px-Lemur_Kata.JPG&gt;.</a:t>
                      </a:r>
                      <a:endParaRPr lang="cs-CZ" sz="1200" b="0" i="0" kern="1200" dirty="0" smtClean="0"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11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. 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DUNKEL, Alex. </a:t>
                      </a:r>
                      <a:r>
                        <a:rPr lang="en-US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 Commons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19.7.2012]. </a:t>
                      </a:r>
                      <a:r>
                        <a:rPr lang="en-US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Dostupný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en-US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na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WWW: &lt;http://upload.wikimedia.org/wikipedia/commons/thumb/3/33/Lemur_catta_-_tail_length_01.jpg/800px-Lemur_catta_-_tail_length_01.jpg&gt;.</a:t>
                      </a:r>
                      <a:endParaRPr lang="cs-CZ" sz="1200" b="0" i="0" kern="1200" dirty="0" smtClean="0"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0" i="0" kern="1200" dirty="0" smtClean="0"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2540" name="Obrázek 0" descr="Popis: logo EU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41" name="obrázek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42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2543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2544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297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126</TotalTime>
  <Words>255</Words>
  <Application>Microsoft Office PowerPoint</Application>
  <PresentationFormat>Předvádění na obrazovce (4:3)</PresentationFormat>
  <Paragraphs>122</Paragraphs>
  <Slides>14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Živly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mareckova</dc:creator>
  <cp:lastModifiedBy>mareckova</cp:lastModifiedBy>
  <cp:revision>18</cp:revision>
  <dcterms:created xsi:type="dcterms:W3CDTF">2012-07-15T06:54:02Z</dcterms:created>
  <dcterms:modified xsi:type="dcterms:W3CDTF">2013-02-18T16:15:44Z</dcterms:modified>
</cp:coreProperties>
</file>