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60" r:id="rId2"/>
    <p:sldId id="261" r:id="rId3"/>
    <p:sldId id="257" r:id="rId4"/>
    <p:sldId id="256" r:id="rId5"/>
    <p:sldId id="258" r:id="rId6"/>
    <p:sldId id="275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2" r:id="rId15"/>
    <p:sldId id="263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3FCD62-B750-47CB-8832-BD9C2332ABB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4087F0-CBEA-4B6C-BDF6-1948D8F62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821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fJfWkwgBDZc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3745172"/>
              </p:ext>
            </p:extLst>
          </p:nvPr>
        </p:nvGraphicFramePr>
        <p:xfrm>
          <a:off x="1368425" y="2924175"/>
          <a:ext cx="6405563" cy="3281364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Jitka Marečková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VY_32_INOVACE_14C_19_Savci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_Opice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14C_Př8.roč.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24.1.2013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8.A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2268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výkladu učiva. Žáci se seznamují s charakteristikou a zástupci  opic. Na obrázcích si procvičují poznávání  jednotlivých zástupců.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endParaRPr lang="cs-CZ" sz="18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11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Suckling goa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39"/>
            <a:ext cx="8657828" cy="6592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5936" y="548680"/>
            <a:ext cx="38884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SAVCI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60432" y="6309320"/>
            <a:ext cx="448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06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76672"/>
            <a:ext cx="4572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řád: PRIMÁTI</a:t>
            </a:r>
          </a:p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OPICE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7584" y="2060848"/>
            <a:ext cx="6480720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znaky: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přizpůsobené životu na stromech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denní aktivita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velký zbrázděný mozek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vyvinutý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zrak – oči dopředu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vyvinuté mimické svaly - dorozumívání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drápy se změnily v nehty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 pár mléčných bradavek na hrudníku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krátký čenich – špatný čich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potrava: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hlavně rostlinná (všežravci)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1843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85952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pice úzkonosé – opice „starého světa“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(Afrika, Asie, Evropa)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úzká nosní přepážka  - obličej více podobný člověku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030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makak  červenolící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2060848"/>
            <a:ext cx="36004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Asie  - Japonsko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 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velké tlupy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vydrží drsné podmínky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(srst)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pokusná zvířata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Soubor:Choshikei02s24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34279"/>
            <a:ext cx="4862314" cy="6483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5896" y="623731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7975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Jigokudani hotspring in Nagano Japan 0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424936" cy="6318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172400" y="616530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7740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92696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kočkodan obecný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Soubor:Cercopithecus aethiops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0805" y="260648"/>
            <a:ext cx="4258209" cy="6408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2120657"/>
            <a:ext cx="259228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Afrika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 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střední velikost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ivot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tlupy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67944" y="6309320"/>
            <a:ext cx="612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4000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34397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File:Baviaan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4397"/>
            <a:ext cx="7560840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99592" y="6372036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http://www.youtube.com/watch?v=fJfWkwgBDZc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316416" y="594928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32656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pavián  pláštíkový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8728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095037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 </a:t>
            </a:r>
            <a:r>
              <a:rPr lang="cs-CZ" sz="3600" b="1" dirty="0" err="1">
                <a:latin typeface="Times New Roman" pitchFamily="18" charset="0"/>
                <a:cs typeface="Times New Roman" pitchFamily="18" charset="0"/>
              </a:rPr>
              <a:t>g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ueréza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pláštíková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http://upload.wikimedia.org/wikipedia/commons/5/5d/Colobe_guereza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39"/>
            <a:ext cx="8208912" cy="5972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532440" y="622802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3015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4056" y="915104"/>
            <a:ext cx="802838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opice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ploskonosé 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– opice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„nového 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světa“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(Jižní Amerika)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široká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nosní přepážka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a chápavý ocas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7443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Capuchin Costa Ric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737" y="116632"/>
            <a:ext cx="6770654" cy="6627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020272" y="251356"/>
            <a:ext cx="509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5879013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malpa kapucínská</a:t>
            </a:r>
            <a:endParaRPr lang="cs-CZ" sz="3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0979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88640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chápan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File:Spider monkey -Belize Zoo-8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879130"/>
            <a:ext cx="8640960" cy="5735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16416" y="6237312"/>
            <a:ext cx="576064" cy="3772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9467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File:Ateles-fusciceps 54724770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520" y="131639"/>
            <a:ext cx="8391936" cy="5601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5949280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brachyace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pohyb pomocí horních končetin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72400" y="537321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4911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260648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vřešťan  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 descr="File:Howler monke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06978"/>
            <a:ext cx="8631129" cy="5750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31560" y="6228020"/>
            <a:ext cx="58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7794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3700712"/>
              </p:ext>
            </p:extLst>
          </p:nvPr>
        </p:nvGraphicFramePr>
        <p:xfrm>
          <a:off x="251520" y="3233739"/>
          <a:ext cx="8640961" cy="3291840"/>
        </p:xfrm>
        <a:graphic>
          <a:graphicData uri="http://schemas.openxmlformats.org/drawingml/2006/table">
            <a:tbl>
              <a:tblPr/>
              <a:tblGrid>
                <a:gridCol w="720080"/>
                <a:gridCol w="144016"/>
                <a:gridCol w="7776865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1.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SKAMPECKIJ. 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/6/61/Suckling_goat.jpg/788px-Suckling_goat.jpg&gt;.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2. 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663HIGHLAND. </a:t>
                      </a:r>
                      <a:r>
                        <a:rPr lang="en-US" sz="1200" i="1" dirty="0" smtClean="0">
                          <a:solidFill>
                            <a:schemeClr val="bg1"/>
                          </a:solidFill>
                          <a:effectLst/>
                        </a:rPr>
                        <a:t>Wikimedia Commons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15.9.2012]. </a:t>
                      </a:r>
                      <a:r>
                        <a:rPr lang="en-US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Dostupný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US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na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WWW: &lt;http://upload.wikimedia.org/wikipedia/commons/thumb/5/55/Choshikei02s2400.jpg/450px-Choshikei02s2400.jpg&gt;.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3. YOSEMITE.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15.9.2012].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/8/8c/Jigokudani_hotspring_in_Nagano_Japan_001.jpg&gt;.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4. 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ROTATIONAL. </a:t>
                      </a:r>
                      <a:r>
                        <a:rPr lang="en-US" sz="1200" i="1" dirty="0" smtClean="0">
                          <a:solidFill>
                            <a:schemeClr val="bg1"/>
                          </a:solidFill>
                          <a:effectLst/>
                        </a:rPr>
                        <a:t>Wikimedia Commons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15.9.2012]. </a:t>
                      </a:r>
                      <a:r>
                        <a:rPr lang="en-US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Dostupný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US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na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WWW: &lt;http://upload.wikimedia.org/wikipedia/commons/thumb/8/8a/Cercopithecus_aethiops00.jpg/398px-Cercopithecus_aethiops00.jpg&gt;.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5. MUDDE, 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Dick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15.9.2012].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/d/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dd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/Baviaan2.JPG/750px-Baviaan2.JPG&gt;.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6.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ROCHE.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15.9.2012].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/5/5d/Colobe_guereza1.jpg&gt;.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7.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JENSEN.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15.9.2012].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/4/40/Capuchin_Costa_Rica.jpg/613px-Capuchin_Costa_Rica.jpg&gt;.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488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5369110"/>
              </p:ext>
            </p:extLst>
          </p:nvPr>
        </p:nvGraphicFramePr>
        <p:xfrm>
          <a:off x="251520" y="3361536"/>
          <a:ext cx="8640961" cy="201168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8. SCHAMIS.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15.9.2012].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/8/83/Spider_monkey_-Belize_Zoo-8b.jpg/800px-Spider_monkey_-Belize_Zoo-8b.jpg&gt;.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9. LEAMAIMONE.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15.9.2012].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/9/92/Ateles-fusciceps_54724770b.jpg/800px-Ateles-fusciceps_54724770b.jpg&gt;.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10. 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STEVE. </a:t>
                      </a:r>
                      <a:r>
                        <a:rPr lang="en-US" sz="1200" i="1" dirty="0" smtClean="0">
                          <a:solidFill>
                            <a:schemeClr val="bg1"/>
                          </a:solidFill>
                          <a:effectLst/>
                        </a:rPr>
                        <a:t>Wikimedia Commons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15.9.2012]. </a:t>
                      </a:r>
                      <a:r>
                        <a:rPr lang="en-US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Dostupný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US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na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WWW: &lt;http://upload.wikimedia.org/wikipedia/commons/thumb/2/2f/Howler_monkey.jpg/800px-Howler_monkey.jpg&gt;.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+mn-ea"/>
                        <a:cs typeface="+mn-cs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18039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721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96</TotalTime>
  <Words>310</Words>
  <Application>Microsoft Office PowerPoint</Application>
  <PresentationFormat>Předvádění na obrazovce (4:3)</PresentationFormat>
  <Paragraphs>106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mareckova</dc:creator>
  <cp:lastModifiedBy>mareckova</cp:lastModifiedBy>
  <cp:revision>14</cp:revision>
  <dcterms:created xsi:type="dcterms:W3CDTF">2012-07-15T06:54:02Z</dcterms:created>
  <dcterms:modified xsi:type="dcterms:W3CDTF">2013-02-18T16:14:40Z</dcterms:modified>
</cp:coreProperties>
</file>