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60" r:id="rId2"/>
    <p:sldId id="261" r:id="rId3"/>
    <p:sldId id="257" r:id="rId4"/>
    <p:sldId id="256" r:id="rId5"/>
    <p:sldId id="258" r:id="rId6"/>
    <p:sldId id="275" r:id="rId7"/>
    <p:sldId id="265" r:id="rId8"/>
    <p:sldId id="266" r:id="rId9"/>
    <p:sldId id="267" r:id="rId10"/>
    <p:sldId id="268" r:id="rId11"/>
    <p:sldId id="269" r:id="rId12"/>
    <p:sldId id="273" r:id="rId13"/>
    <p:sldId id="270" r:id="rId14"/>
    <p:sldId id="271" r:id="rId15"/>
    <p:sldId id="272" r:id="rId16"/>
    <p:sldId id="274" r:id="rId17"/>
    <p:sldId id="263" r:id="rId18"/>
    <p:sldId id="26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73" d="100"/>
          <a:sy n="73" d="100"/>
        </p:scale>
        <p:origin x="-10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3FCD62-B750-47CB-8832-BD9C2332ABBF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4087F0-CBEA-4B6C-BDF6-1948D8F629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82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FADE0-8FBA-4B22-ABEE-BE4FB2B5D77E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673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FADE0-8FBA-4B22-ABEE-BE4FB2B5D77E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673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5488CC5-E1FA-486C-BFAA-124FF93DBF94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84C4529F-15B1-4841-A617-0B1934E7F139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060543"/>
              </p:ext>
            </p:extLst>
          </p:nvPr>
        </p:nvGraphicFramePr>
        <p:xfrm>
          <a:off x="1368425" y="2924175"/>
          <a:ext cx="6405563" cy="3281364"/>
        </p:xfrm>
        <a:graphic>
          <a:graphicData uri="http://schemas.openxmlformats.org/drawingml/2006/table">
            <a:tbl>
              <a:tblPr/>
              <a:tblGrid>
                <a:gridCol w="1201738"/>
                <a:gridCol w="114300"/>
                <a:gridCol w="5089525"/>
              </a:tblGrid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škola a Mateřská škola, Hradec Králové, Úprkova 1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Jitka Marečková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VY_32_INOVACE_14C_20_Savc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i_Lidoopi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14C_Př8.roč.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907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ověření: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VM ověřen dne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29.1.2013 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 8.A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CZ.1.07/1.4.00/21.3215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12268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je určen k výkladu učiva. Žáci se seznamují s charakteristikou a zástupci lidoopů. Na obrázcích si procvičují poznávání  jednotlivých zástupců.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084" name="Obrázek 0" descr="Popis: logo 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33363"/>
            <a:ext cx="7904162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5" name="obrázek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909763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6" name="Rectangle 3"/>
          <p:cNvSpPr>
            <a:spLocks noChangeArrowheads="1"/>
          </p:cNvSpPr>
          <p:nvPr/>
        </p:nvSpPr>
        <p:spPr bwMode="auto">
          <a:xfrm>
            <a:off x="1368425" y="2224088"/>
            <a:ext cx="7019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cs-CZ" sz="18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087" name="Rectangle 4"/>
          <p:cNvSpPr>
            <a:spLocks noChangeArrowheads="1"/>
          </p:cNvSpPr>
          <p:nvPr/>
        </p:nvSpPr>
        <p:spPr bwMode="auto">
          <a:xfrm>
            <a:off x="755650" y="1268413"/>
            <a:ext cx="7759700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>
                <a:solidFill>
                  <a:srgbClr val="00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800">
              <a:solidFill>
                <a:srgbClr val="000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88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11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Suckling go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39"/>
            <a:ext cx="8657828" cy="659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95936" y="548680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latin typeface="Times New Roman" pitchFamily="18" charset="0"/>
                <a:cs typeface="Times New Roman" pitchFamily="18" charset="0"/>
              </a:rPr>
              <a:t>SAVCI</a:t>
            </a:r>
            <a:endParaRPr lang="cs-CZ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460432" y="6309320"/>
            <a:ext cx="448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806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49377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řád: PRIMÁTI</a:t>
            </a:r>
          </a:p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LIDOOPI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844824"/>
            <a:ext cx="777686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naky: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zakrnělý ocas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řídká srst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nejrozvinutější mozek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prodloužené přední končetiny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ejpodobnější lidem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ozvinuté sociální chování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výskyt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Afrika a Asie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84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Orangut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38" y="145298"/>
            <a:ext cx="4513692" cy="6596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220072" y="116632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orangutan bornejský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932040" y="1334373"/>
            <a:ext cx="40324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popis: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výška 1 – 1,5 m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rozpětí až 3 m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30 – 90 kg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amec – 2 x větší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„hrdelní vak“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pachové žlázy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život: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denní aktivita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korunách stromů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tromová hnízda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283968" y="6021288"/>
            <a:ext cx="399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030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Orangután ma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90487"/>
            <a:ext cx="8880921" cy="5924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316416" y="60932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19672" y="6093296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samec  orangutana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975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57808" y="754826"/>
            <a:ext cx="66784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potrava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všežravci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( ovoce – fíky, mango)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rozmnožování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pomalé   1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mládě 1 za 7 let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ýskyt: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pralesy -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Borneo a Sumatra </a:t>
            </a:r>
          </a:p>
        </p:txBody>
      </p:sp>
    </p:spTree>
    <p:extLst>
      <p:ext uri="{BB962C8B-B14F-4D97-AF65-F5344CB8AC3E}">
        <p14:creationId xmlns:p14="http://schemas.microsoft.com/office/powerpoint/2010/main" val="335559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Gorilla gorilla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02" y="88844"/>
            <a:ext cx="3807765" cy="5716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Bristol.zoo.western.lowland.gorilla.ar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88844"/>
            <a:ext cx="4752528" cy="355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355976" y="3789040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gorila nížinná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139952" y="4831992"/>
            <a:ext cx="46805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menší – do 150 cm a 150 kg</a:t>
            </a:r>
          </a:p>
          <a:p>
            <a:r>
              <a:rPr lang="cs-CZ" sz="2800" dirty="0" smtClean="0"/>
              <a:t>samec – stříbřitý hřbet</a:t>
            </a:r>
          </a:p>
          <a:p>
            <a:endParaRPr lang="cs-CZ" sz="2800" dirty="0"/>
          </a:p>
          <a:p>
            <a:r>
              <a:rPr lang="cs-CZ" sz="2800" dirty="0" smtClean="0"/>
              <a:t>pohyb: </a:t>
            </a:r>
            <a:r>
              <a:rPr lang="cs-CZ" sz="2800" dirty="0" err="1" smtClean="0"/>
              <a:t>kotníkochodectví</a:t>
            </a:r>
            <a:endParaRPr lang="cs-CZ" sz="28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3275856" y="594928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44408" y="378904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8336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60648"/>
            <a:ext cx="813690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život: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 stromech i na zemi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odinné skupiny v čele se samcem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uloví je levhart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potrava: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převážně býložravci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ýskyt: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Afrika  (Kamerun, Kongo) nížinné pralesy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ozmnožování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březí každé 3 – 4 roky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často dvojčata (3 roky s matkou)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kriticky ohrožený druh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pytláci     -   nemoci  (virus 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Ebola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3921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Susa group, mountain goril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7475"/>
            <a:ext cx="6192688" cy="6507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588224" y="476672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gorila horská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588224" y="2416820"/>
            <a:ext cx="244827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větší druh</a:t>
            </a:r>
          </a:p>
          <a:p>
            <a:r>
              <a:rPr lang="cs-CZ" sz="2800" dirty="0"/>
              <a:t>s</a:t>
            </a:r>
            <a:r>
              <a:rPr lang="cs-CZ" sz="2800" dirty="0" smtClean="0"/>
              <a:t>třední Afrika</a:t>
            </a:r>
          </a:p>
          <a:p>
            <a:r>
              <a:rPr lang="cs-CZ" sz="2800" dirty="0"/>
              <a:t>v</a:t>
            </a:r>
            <a:r>
              <a:rPr lang="cs-CZ" sz="2800" dirty="0" smtClean="0"/>
              <a:t>yšší polohy</a:t>
            </a:r>
          </a:p>
          <a:p>
            <a:r>
              <a:rPr lang="cs-CZ" sz="2800" dirty="0" smtClean="0"/>
              <a:t>(Kongo, Uganda,</a:t>
            </a:r>
          </a:p>
          <a:p>
            <a:r>
              <a:rPr lang="cs-CZ" sz="2800" dirty="0" smtClean="0"/>
              <a:t>Rwanda)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516216" y="623731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1333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Chimpan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00012"/>
            <a:ext cx="5352529" cy="664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24128" y="188640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šimpanz učenlivý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96136" y="1628800"/>
            <a:ext cx="29523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opis: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65 – 95 cm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45 – 75 kg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místa bez srsti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elmi silný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život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ohyb po zemi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tromová hnízda</a:t>
            </a:r>
          </a:p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lupy do 50 členů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mimika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08104" y="638132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9662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oubor:Chimpanzee-He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3" y="548680"/>
            <a:ext cx="5631717" cy="5631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64088" y="6381328"/>
            <a:ext cx="432048" cy="375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976664" y="692696"/>
            <a:ext cx="30598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výskyt: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západní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a střední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Afrika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potrava: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všežravec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ovoce, hmyz, lov)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rozmnožování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mládě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dospělost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8  - 10 let</a:t>
            </a:r>
          </a:p>
        </p:txBody>
      </p:sp>
    </p:spTree>
    <p:extLst>
      <p:ext uri="{BB962C8B-B14F-4D97-AF65-F5344CB8AC3E}">
        <p14:creationId xmlns:p14="http://schemas.microsoft.com/office/powerpoint/2010/main" val="38581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ile:Chimpanzee mom and baby cropp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53552"/>
            <a:ext cx="3792421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File:Gombe Stream NP gegenseitiges Laus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994" y="116632"/>
            <a:ext cx="5079738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95936" y="615601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460432" y="3501008"/>
            <a:ext cx="567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572000" y="3697868"/>
            <a:ext cx="35477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složité sociální chování</a:t>
            </a:r>
          </a:p>
        </p:txBody>
      </p:sp>
    </p:spTree>
    <p:extLst>
      <p:ext uri="{BB962C8B-B14F-4D97-AF65-F5344CB8AC3E}">
        <p14:creationId xmlns:p14="http://schemas.microsoft.com/office/powerpoint/2010/main" val="314406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oubor:Bonobo 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2231"/>
            <a:ext cx="8308752" cy="664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979712" y="476672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impanz  </a:t>
            </a:r>
            <a:r>
              <a:rPr lang="cs-CZ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bonobo</a:t>
            </a:r>
            <a:endParaRPr lang="cs-CZ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956376" y="6381328"/>
            <a:ext cx="747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5515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332656"/>
            <a:ext cx="712879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opis:</a:t>
            </a:r>
          </a:p>
          <a:p>
            <a:r>
              <a:rPr lang="cs-CZ" sz="2800" dirty="0" smtClean="0"/>
              <a:t>menší  (do 50 kg)</a:t>
            </a:r>
          </a:p>
          <a:p>
            <a:r>
              <a:rPr lang="cs-CZ" sz="2800" dirty="0"/>
              <a:t>c</a:t>
            </a:r>
            <a:r>
              <a:rPr lang="cs-CZ" sz="2800" dirty="0" smtClean="0"/>
              <a:t>hůze vzpřímená</a:t>
            </a:r>
          </a:p>
          <a:p>
            <a:r>
              <a:rPr lang="cs-CZ" sz="2800" dirty="0"/>
              <a:t>t</a:t>
            </a:r>
            <a:r>
              <a:rPr lang="cs-CZ" sz="2800" dirty="0" smtClean="0"/>
              <a:t>mavá tvář s chlupy u uší</a:t>
            </a:r>
          </a:p>
          <a:p>
            <a:r>
              <a:rPr lang="cs-CZ" sz="2800" dirty="0" smtClean="0"/>
              <a:t>Podobnost  98% s člověkem</a:t>
            </a:r>
          </a:p>
          <a:p>
            <a:endParaRPr lang="cs-CZ" sz="2800" dirty="0" smtClean="0"/>
          </a:p>
          <a:p>
            <a:r>
              <a:rPr lang="cs-CZ" sz="2800" b="1" dirty="0" smtClean="0"/>
              <a:t>život:</a:t>
            </a:r>
          </a:p>
          <a:p>
            <a:r>
              <a:rPr lang="cs-CZ" sz="2800" dirty="0" smtClean="0"/>
              <a:t>matriarchát – vliv samice</a:t>
            </a:r>
            <a:endParaRPr lang="cs-CZ" sz="2800" dirty="0"/>
          </a:p>
          <a:p>
            <a:r>
              <a:rPr lang="cs-CZ" sz="2800" dirty="0" smtClean="0"/>
              <a:t>sociální vztahy – komunikace - sex</a:t>
            </a:r>
          </a:p>
          <a:p>
            <a:r>
              <a:rPr lang="cs-CZ" sz="2800" dirty="0" smtClean="0"/>
              <a:t>popsáni 1928 (v muzeu)</a:t>
            </a:r>
          </a:p>
          <a:p>
            <a:endParaRPr lang="cs-CZ" sz="2800" dirty="0"/>
          </a:p>
          <a:p>
            <a:r>
              <a:rPr lang="cs-CZ" sz="2800" b="1" dirty="0" smtClean="0"/>
              <a:t>potrava:</a:t>
            </a:r>
            <a:r>
              <a:rPr lang="cs-CZ" sz="2800" dirty="0" smtClean="0"/>
              <a:t> všežravci, ale hlavně ovoce (hmyz)  neloví</a:t>
            </a:r>
          </a:p>
          <a:p>
            <a:r>
              <a:rPr lang="cs-CZ" sz="2800" b="1" dirty="0" smtClean="0"/>
              <a:t>výskyt</a:t>
            </a:r>
            <a:r>
              <a:rPr lang="cs-CZ" sz="2800" dirty="0" smtClean="0"/>
              <a:t>: Kongo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01569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ile:A Bonobo at the San Diego Zoo &quot;fishing&quot; for termi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21733"/>
            <a:ext cx="8736905" cy="6541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956376" y="630932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67544" y="548680"/>
            <a:ext cx="2289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užití</a:t>
            </a:r>
            <a:r>
              <a:rPr lang="cs-CZ" sz="2800" dirty="0"/>
              <a:t> nástrojů</a:t>
            </a:r>
          </a:p>
        </p:txBody>
      </p:sp>
    </p:spTree>
    <p:extLst>
      <p:ext uri="{BB962C8B-B14F-4D97-AF65-F5344CB8AC3E}">
        <p14:creationId xmlns:p14="http://schemas.microsoft.com/office/powerpoint/2010/main" val="710643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oubor:Ham Retreival GPN-2000-001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69" y="114300"/>
            <a:ext cx="40767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499992" y="332656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pokusy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35777" y="6002124"/>
            <a:ext cx="7648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31.1.1961 – návrat šimpanze Ham z vesmíru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53298" y="994805"/>
            <a:ext cx="410445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Washoe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(1965 – 2008)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první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se naučila znakovou řeč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(od 2 let)    350 znaků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žila mezi lidmi (ne v kleci)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63888" y="537321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103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2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199761"/>
              </p:ext>
            </p:extLst>
          </p:nvPr>
        </p:nvGraphicFramePr>
        <p:xfrm>
          <a:off x="251520" y="3233739"/>
          <a:ext cx="8640961" cy="3474720"/>
        </p:xfrm>
        <a:graphic>
          <a:graphicData uri="http://schemas.openxmlformats.org/drawingml/2006/table">
            <a:tbl>
              <a:tblPr/>
              <a:tblGrid>
                <a:gridCol w="888303"/>
                <a:gridCol w="161510"/>
                <a:gridCol w="7591148"/>
              </a:tblGrid>
              <a:tr h="1707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 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SKAMPECKIJ. </a:t>
                      </a:r>
                      <a:r>
                        <a:rPr lang="cs-CZ" sz="1200" i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200" i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[online]. [cit. 14.7.2012]. Dostupný na WWW: &lt;http://upload.wikimedia.org/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cs-CZ" sz="120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thumb</a:t>
                      </a:r>
                      <a:r>
                        <a:rPr lang="cs-CZ" sz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/6/61/Suckling_goat.jpg/788px-Suckling_goat.jpg&gt;.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LOW, Tom. </a:t>
                      </a:r>
                      <a:r>
                        <a:rPr lang="en-US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 Commons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Dostupný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na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WWW: &lt;http://upload.wikimedia.org/wikipedia/commons/0/0b/Orangutan.jpg&gt;.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LUNA, Samuel.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/0/09/Orangut%C3%A1n_male.jpg&gt;.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ASHURST, Richard. </a:t>
                      </a:r>
                      <a:r>
                        <a:rPr lang="en-US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 Commons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Dostupný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na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WWW: &lt;http://upload.wikimedia.org/wikipedia/commons/thumb/3/3b/Gorilla_gorilla_2.jpg/399px-Gorilla_gorilla_2.jpg&gt;.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PINGSTONE, Adrian.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/f/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fd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/Bristol.zoo.western.lowland.gorilla.arp.jpg/800px-Bristol.zoo.western.lowland.gorilla.arp.jpg&gt;.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D_PROF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ER. </a:t>
                      </a:r>
                      <a:r>
                        <a:rPr lang="en-US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 Commons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Dostupný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na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WWW: &lt;http://upload.wikimedia.org/wikipedia/commons/thumb/a/a0/Susa_group%2C_mountain_gorilla.jpg/570px-Susa_group%2C_mountain_gorilla.jpg&gt;.</a:t>
                      </a: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 THYSSEN, Malene.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/5/57/Chimpanse.jpg&gt;.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8. LERSCH, Thomas.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/8/87/Chimpanzee-Head.jpg/600px-Chimpanzee-Head.jpg&gt;.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2540" name="Obrázek 0" descr="Popis: logo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obráze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2543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8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44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48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2" name="Group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203722"/>
              </p:ext>
            </p:extLst>
          </p:nvPr>
        </p:nvGraphicFramePr>
        <p:xfrm>
          <a:off x="251520" y="3233739"/>
          <a:ext cx="8640961" cy="2743200"/>
        </p:xfrm>
        <a:graphic>
          <a:graphicData uri="http://schemas.openxmlformats.org/drawingml/2006/table">
            <a:tbl>
              <a:tblPr/>
              <a:tblGrid>
                <a:gridCol w="888303"/>
                <a:gridCol w="161510"/>
                <a:gridCol w="7591148"/>
              </a:tblGrid>
              <a:tr h="17074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9. 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STEVE. </a:t>
                      </a:r>
                      <a:r>
                        <a:rPr lang="en-US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 Commons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Dostupný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na</a:t>
                      </a:r>
                      <a:r>
                        <a:rPr lang="en-US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WWW: &lt;http://upload.wikimedia.org/wikipedia/commons/thumb/8/8c/Chimpanzee_mom_and_baby_cropped.jpg/400px-Chimpanzee_mom_and_baby_cropped.jpg&gt;.</a:t>
                      </a: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10. IKIWANER.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/b/b7/Gombe_Stream_NP_gegenseitiges_Lausen.jpg/800px-Gombe_Stream_NP_gegenseitiges_Lausen.jpg&gt;.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11. BAKIE, 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Kabir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/a/a1/Bonobo_009.jpg/750px-Bonobo_009.jpg&gt;.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12. MIKE R. 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</a:t>
                      </a:r>
                      <a:r>
                        <a:rPr lang="cs-CZ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i="1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wikipedia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commons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lang="cs-CZ" sz="1200" b="0" i="0" kern="1200" dirty="0" err="1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thumb</a:t>
                      </a: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/5/5b/A_Bonobo_at_the_San_Diego_Zoo_%22fishing%22_for_termites.jpg/800px-A_Bonobo_at_the_San_Diego_Zoo_%22fishing%22_for_termites.jpg&gt;.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13. </a:t>
                      </a:r>
                      <a:r>
                        <a:rPr lang="pt-BR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NASA. </a:t>
                      </a:r>
                      <a:r>
                        <a:rPr lang="pt-BR" sz="1200" b="0" i="1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Wikimedia Commons</a:t>
                      </a:r>
                      <a:r>
                        <a:rPr lang="pt-BR" sz="1200" b="0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[online]. [cit. 21.7.2012]. Dostupný na WWW: &lt;http://upload.wikimedia.org/wikipedia/commons/thumb/1/16/Ham_Retreival_GPN-2000-001004.jpg/428px-Ham_Retreival_GPN-2000-001004.jpg&gt;.</a:t>
                      </a: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b="0" i="0" kern="1200" dirty="0" smtClean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2540" name="Obrázek 0" descr="Popis: logo E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obrázek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2543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sz="1800" dirty="0">
              <a:solidFill>
                <a:schemeClr val="tx1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544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10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140</TotalTime>
  <Words>436</Words>
  <Application>Microsoft Office PowerPoint</Application>
  <PresentationFormat>Předvádění na obrazovce (4:3)</PresentationFormat>
  <Paragraphs>171</Paragraphs>
  <Slides>18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Živly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mareckova</dc:creator>
  <cp:lastModifiedBy>mareckova</cp:lastModifiedBy>
  <cp:revision>16</cp:revision>
  <dcterms:created xsi:type="dcterms:W3CDTF">2012-07-15T06:54:02Z</dcterms:created>
  <dcterms:modified xsi:type="dcterms:W3CDTF">2013-02-18T16:15:22Z</dcterms:modified>
</cp:coreProperties>
</file>