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0" r:id="rId4"/>
    <p:sldId id="261" r:id="rId5"/>
    <p:sldId id="263" r:id="rId6"/>
    <p:sldId id="264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VY_12_INOVACE_01_Slovní druhy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Slovní druhy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VY_12_INOVACE_01_Slovní druhy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 Slovní druhy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770D59-F31F-4444-B407-56F06E9985BF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F92F6E-82CC-42B0-937F-F0D5732D5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0891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Opakujeme a jmenujeme desatero slovních druhů.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92F6E-82CC-42B0-937F-F0D5732D5E8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8018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Připomeneme si dělení a každý slovní druh definujeme.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92F6E-82CC-42B0-937F-F0D5732D5E8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5108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přesunou názvy slovních druhů ke správnému pořadovému číslu.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92F6E-82CC-42B0-937F-F0D5732D5E8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7747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vytvoří správné dvojice a potom ještě připíší svého</a:t>
            </a:r>
            <a:r>
              <a:rPr lang="cs-CZ" baseline="0" dirty="0" smtClean="0"/>
              <a:t> zástupce slovního druhu.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92F6E-82CC-42B0-937F-F0D5732D5E8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161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9648557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Materiál je určený žákům  5. ročníku.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Prezentace na interaktivní tabuli.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Pomůcky: </a:t>
            </a:r>
            <a:r>
              <a:rPr lang="cs-CZ" sz="2000" dirty="0" smtClean="0"/>
              <a:t>interaktivní pero, fixy </a:t>
            </a:r>
            <a:r>
              <a:rPr lang="cs-CZ" sz="2000" dirty="0" smtClean="0"/>
              <a:t>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Inovace: interaktivní způsob učení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Metodické pokyny: hlasité předříkávání řady slovních druhů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Je vhodné jej využít na počátku školního roku nebo při každém opakování v </a:t>
            </a:r>
            <a:r>
              <a:rPr lang="cs-CZ" sz="2000" dirty="0" smtClean="0"/>
              <a:t>úvodu hodiny</a:t>
            </a:r>
            <a:r>
              <a:rPr lang="cs-CZ" sz="2000" dirty="0"/>
              <a:t>, </a:t>
            </a:r>
            <a:r>
              <a:rPr lang="cs-CZ" sz="2000" dirty="0" smtClean="0"/>
              <a:t> </a:t>
            </a:r>
            <a:r>
              <a:rPr lang="cs-CZ" sz="2000" dirty="0"/>
              <a:t>kdy se chceme tomuto tématu věnovat. Poznávání slovních druhů je pro žáky dost obtížné. Vždy je dobré hned uvádět příklady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470025"/>
          </a:xfrm>
          <a:solidFill>
            <a:schemeClr val="accent3">
              <a:lumMod val="20000"/>
              <a:lumOff val="80000"/>
            </a:schemeClr>
          </a:solidFill>
          <a:ln w="57150"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Slovní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druhy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420888"/>
            <a:ext cx="6408712" cy="18002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Jmenuj, jak jdou za sebou.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4293095"/>
            <a:ext cx="77939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Každé slovo, které si přečteme v knize, v učebnici, v sešitě, na internetu </a:t>
            </a:r>
          </a:p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ebo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v novinách má svůj význam a lze přiřadit k některému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z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deseti slovních druhů. 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000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slovních druhů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tx2">
                    <a:lumMod val="50000"/>
                  </a:schemeClr>
                </a:solidFill>
              </a:rPr>
              <a:t>Ohebná slova</a:t>
            </a:r>
            <a:endParaRPr lang="cs-CZ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Podstatná jména</a:t>
            </a:r>
          </a:p>
          <a:p>
            <a:pPr marL="457200" indent="-457200">
              <a:buAutoNum type="arabicPeriod"/>
            </a:pPr>
            <a:r>
              <a:rPr lang="cs-CZ" dirty="0" smtClean="0"/>
              <a:t>Přídavná jména</a:t>
            </a:r>
          </a:p>
          <a:p>
            <a:pPr marL="457200" indent="-457200">
              <a:buAutoNum type="arabicPeriod"/>
            </a:pPr>
            <a:r>
              <a:rPr lang="cs-CZ" dirty="0" smtClean="0"/>
              <a:t>Zájmena</a:t>
            </a:r>
          </a:p>
          <a:p>
            <a:pPr marL="457200" indent="-457200">
              <a:buAutoNum type="arabicPeriod"/>
            </a:pPr>
            <a:r>
              <a:rPr lang="cs-CZ" dirty="0" smtClean="0"/>
              <a:t>Číslovky</a:t>
            </a:r>
          </a:p>
          <a:p>
            <a:pPr marL="457200" indent="-457200">
              <a:buAutoNum type="arabicPeriod"/>
            </a:pPr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tx2">
                    <a:lumMod val="50000"/>
                  </a:schemeClr>
                </a:solidFill>
              </a:rPr>
              <a:t>Neohebná slova</a:t>
            </a:r>
            <a:endParaRPr lang="cs-CZ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6. Příslovce</a:t>
            </a:r>
          </a:p>
          <a:p>
            <a:pPr marL="0" indent="0">
              <a:buNone/>
            </a:pPr>
            <a:r>
              <a:rPr lang="cs-CZ" dirty="0" smtClean="0"/>
              <a:t>7. Předložky</a:t>
            </a:r>
          </a:p>
          <a:p>
            <a:pPr marL="0" indent="0">
              <a:buNone/>
            </a:pPr>
            <a:r>
              <a:rPr lang="cs-CZ" dirty="0" smtClean="0"/>
              <a:t>8. Spojky</a:t>
            </a:r>
          </a:p>
          <a:p>
            <a:pPr marL="0" indent="0">
              <a:buNone/>
            </a:pPr>
            <a:r>
              <a:rPr lang="cs-CZ" dirty="0" smtClean="0"/>
              <a:t>9. Částice</a:t>
            </a:r>
          </a:p>
          <a:p>
            <a:pPr marL="0" indent="0">
              <a:buNone/>
            </a:pPr>
            <a:r>
              <a:rPr lang="cs-CZ" dirty="0" smtClean="0"/>
              <a:t>10. Citoslovce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7975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 animBg="1"/>
      <p:bldP spid="5" grpId="0" build="p"/>
      <p:bldP spid="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>
                <a:solidFill>
                  <a:schemeClr val="accent2"/>
                </a:solidFill>
              </a:rPr>
              <a:t>Seřaď ve správném pořadí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28293" y="430435"/>
            <a:ext cx="5111750" cy="585311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</a:rPr>
              <a:t>Slovní druhy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3008313" cy="4658196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-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-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-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-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-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-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-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-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-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-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0265" y="2384299"/>
            <a:ext cx="89999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lovesa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82079" y="2243004"/>
            <a:ext cx="103393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říslovce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44439" y="1196752"/>
            <a:ext cx="1114279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ředložky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80788" y="4653136"/>
            <a:ext cx="179946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Podstatná jména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88071" y="3356992"/>
            <a:ext cx="1678601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Přídavná jména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92521" y="4005064"/>
            <a:ext cx="1151918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Citoslovce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713" y="2753631"/>
            <a:ext cx="100745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ájmena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5308514"/>
            <a:ext cx="96141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Číslovky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1000" y="3594018"/>
            <a:ext cx="819455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Spojky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1772816"/>
            <a:ext cx="84895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Částice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73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Přiřazuj k sobě.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Podstatná jména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Přídavná jména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Zájmena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Číslovky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Slovesa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Příslovce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Předložky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Spojky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Částice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C</a:t>
            </a:r>
            <a:r>
              <a:rPr lang="cs-CZ" dirty="0" smtClean="0"/>
              <a:t>itoslovce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/>
              <a:t>p</a:t>
            </a:r>
            <a:r>
              <a:rPr lang="cs-CZ" dirty="0" smtClean="0"/>
              <a:t>od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h</a:t>
            </a:r>
            <a:r>
              <a:rPr lang="cs-CZ" dirty="0" smtClean="0"/>
              <a:t>af, haf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</a:t>
            </a:r>
            <a:r>
              <a:rPr lang="cs-CZ" dirty="0" smtClean="0"/>
              <a:t>luvit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a</a:t>
            </a:r>
            <a:r>
              <a:rPr lang="cs-CZ" dirty="0" smtClean="0"/>
              <a:t>ť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</a:t>
            </a:r>
            <a:r>
              <a:rPr lang="cs-CZ" dirty="0" smtClean="0"/>
              <a:t>rotože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v</a:t>
            </a:r>
            <a:r>
              <a:rPr lang="cs-CZ" dirty="0" smtClean="0"/>
              <a:t>zdálený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b</a:t>
            </a:r>
            <a:r>
              <a:rPr lang="cs-CZ" dirty="0" smtClean="0"/>
              <a:t>rzy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c</a:t>
            </a:r>
            <a:r>
              <a:rPr lang="cs-CZ" dirty="0" smtClean="0"/>
              <a:t>esta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d</a:t>
            </a:r>
            <a:r>
              <a:rPr lang="cs-CZ" dirty="0" smtClean="0"/>
              <a:t>vanáct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ona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56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/>
              <a:t>Řešení.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h) cesta</a:t>
            </a:r>
          </a:p>
          <a:p>
            <a:pPr marL="0" indent="0">
              <a:buNone/>
            </a:pPr>
            <a:r>
              <a:rPr lang="cs-CZ" dirty="0" smtClean="0"/>
              <a:t>f) vzdálený</a:t>
            </a:r>
          </a:p>
          <a:p>
            <a:pPr marL="0" indent="0">
              <a:buNone/>
            </a:pPr>
            <a:r>
              <a:rPr lang="cs-CZ" dirty="0" smtClean="0"/>
              <a:t>j) ona</a:t>
            </a:r>
          </a:p>
          <a:p>
            <a:pPr marL="0" indent="0">
              <a:buNone/>
            </a:pPr>
            <a:r>
              <a:rPr lang="cs-CZ" dirty="0" smtClean="0"/>
              <a:t>i) dvanáct</a:t>
            </a:r>
          </a:p>
          <a:p>
            <a:pPr marL="0" indent="0">
              <a:buNone/>
            </a:pPr>
            <a:r>
              <a:rPr lang="cs-CZ" dirty="0" smtClean="0"/>
              <a:t>c) mluvit</a:t>
            </a:r>
          </a:p>
          <a:p>
            <a:pPr marL="0" indent="0">
              <a:buNone/>
            </a:pPr>
            <a:r>
              <a:rPr lang="cs-CZ" dirty="0" smtClean="0"/>
              <a:t>g) brzy</a:t>
            </a:r>
          </a:p>
          <a:p>
            <a:pPr marL="0" indent="0">
              <a:buNone/>
            </a:pPr>
            <a:r>
              <a:rPr lang="cs-CZ" dirty="0" smtClean="0"/>
              <a:t>a) pod</a:t>
            </a:r>
          </a:p>
          <a:p>
            <a:pPr marL="0" indent="0">
              <a:buNone/>
            </a:pPr>
            <a:r>
              <a:rPr lang="cs-CZ" dirty="0" smtClean="0"/>
              <a:t>e) protože</a:t>
            </a:r>
          </a:p>
          <a:p>
            <a:pPr marL="0" indent="0">
              <a:buNone/>
            </a:pPr>
            <a:r>
              <a:rPr lang="cs-CZ" dirty="0" smtClean="0"/>
              <a:t>d) ať</a:t>
            </a:r>
          </a:p>
          <a:p>
            <a:pPr marL="0" indent="0">
              <a:buNone/>
            </a:pPr>
            <a:r>
              <a:rPr lang="cs-CZ" dirty="0" smtClean="0"/>
              <a:t>b) haf, haf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Podstatná jména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Přídavná jména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Zájmena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Číslovky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Slovesa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Příslovce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Předložky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Spojky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Částice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C</a:t>
            </a:r>
            <a:r>
              <a:rPr lang="cs-CZ" smtClean="0"/>
              <a:t>itoslovce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06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320</Words>
  <Application>Microsoft Office PowerPoint</Application>
  <PresentationFormat>Předvádění na obrazovce (4:3)</PresentationFormat>
  <Paragraphs>110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Slovní druhy</vt:lpstr>
      <vt:lpstr>Dělení slovních druhů</vt:lpstr>
      <vt:lpstr>Seřaď ve správném pořadí</vt:lpstr>
      <vt:lpstr>Přiřazuj k sobě.</vt:lpstr>
      <vt:lpstr>Řešení.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22</cp:revision>
  <dcterms:created xsi:type="dcterms:W3CDTF">2011-08-21T15:31:45Z</dcterms:created>
  <dcterms:modified xsi:type="dcterms:W3CDTF">2011-12-11T17:30:08Z</dcterms:modified>
</cp:coreProperties>
</file>