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7" autoAdjust="0"/>
    <p:restoredTop sz="94643" autoAdjust="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6CAC7-A893-4A9D-B4A2-ED5671A16D9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F8773-25A0-463E-8197-1B8E34128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amersk%C3%BD_rybn%C3%ADk1.jpg" TargetMode="External"/><Relationship Id="rId13" Type="http://schemas.openxmlformats.org/officeDocument/2006/relationships/hyperlink" Target="http://commons.wikimedia.org/wiki/File:P%C3%ADsek_Stone_Bridge_flood2.jpg" TargetMode="External"/><Relationship Id="rId3" Type="http://schemas.openxmlformats.org/officeDocument/2006/relationships/hyperlink" Target="http://cs.wikipedia.org/wiki/Soubor:051027_Rybolov_Jesenice_0010.JPG" TargetMode="External"/><Relationship Id="rId7" Type="http://schemas.openxmlformats.org/officeDocument/2006/relationships/hyperlink" Target="http://commons.wikimedia.org/wiki/File:Dolansk%C3%BD_rybn%C3%ADk_2.jpg?uselang=cs" TargetMode="External"/><Relationship Id="rId12" Type="http://schemas.openxmlformats.org/officeDocument/2006/relationships/hyperlink" Target="http://commons.wikimedia.org/wiki/File:M%C3%A1chovo_jezero.JPG" TargetMode="External"/><Relationship Id="rId2" Type="http://schemas.openxmlformats.org/officeDocument/2006/relationships/hyperlink" Target="http://cs.wikipedia.org/wiki/Soubor:051027_Rybolov_Jesenice_014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Dlouhe_strane_horni_nadrz.jpg" TargetMode="External"/><Relationship Id="rId11" Type="http://schemas.openxmlformats.org/officeDocument/2006/relationships/hyperlink" Target="http://commons.wikimedia.org/wiki/File:Lipensk%C3%A1_p%C5%99ehrada.JPG" TargetMode="External"/><Relationship Id="rId5" Type="http://schemas.openxmlformats.org/officeDocument/2006/relationships/hyperlink" Target="http://commons.wikimedia.org/wiki/File:%C4%8Cern%C3%A9_jezero_(2).jpg" TargetMode="External"/><Relationship Id="rId10" Type="http://schemas.openxmlformats.org/officeDocument/2006/relationships/hyperlink" Target="http://commons.wikimedia.org/wiki/File:Chalupsk%C3%A1_sla%C5%A5.jpg?uselang=cs" TargetMode="External"/><Relationship Id="rId4" Type="http://schemas.openxmlformats.org/officeDocument/2006/relationships/hyperlink" Target="http://cs.wikipedia.org/wiki/Soubor:Babinecka_tun_u_Prerova_nad_Labem.jpg" TargetMode="External"/><Relationship Id="rId9" Type="http://schemas.openxmlformats.org/officeDocument/2006/relationships/hyperlink" Target="http://commons.wikimedia.org/wiki/File:Hrbtune2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%C4%9Brlicko,_vlek_pro_vodn%C3%AD_ly%C5%BEe.JPG" TargetMode="External"/><Relationship Id="rId3" Type="http://schemas.openxmlformats.org/officeDocument/2006/relationships/hyperlink" Target="http://commons.wikimedia.org/wiki/File:Pressnitztalsperre0.jpg?uselang=cs" TargetMode="External"/><Relationship Id="rId7" Type="http://schemas.openxmlformats.org/officeDocument/2006/relationships/hyperlink" Target="http://commons.wikimedia.org/wiki/File:Slapy_prehrada_7179.JPG?uselang=cs" TargetMode="External"/><Relationship Id="rId12" Type="http://schemas.openxmlformats.org/officeDocument/2006/relationships/hyperlink" Target="http://cs.wikipedia.org/wiki/Soubor:Vrch_Born%C3%BD.jpg" TargetMode="External"/><Relationship Id="rId2" Type="http://schemas.openxmlformats.org/officeDocument/2006/relationships/hyperlink" Target="http://commons.wikimedia.org/wiki/File:Ple%C5%A1n%C3%A9_jezer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Rozmberk3.jpg" TargetMode="External"/><Relationship Id="rId11" Type="http://schemas.openxmlformats.org/officeDocument/2006/relationships/hyperlink" Target="http://cs.wikipedia.org/wiki/Soubor:Vodn%C3%AD_n%C3%A1dr%C5%BE_v_%C5%98%C3%ADmov%C4%9B_vypou%C5%A1t%C4%9Bj%C3%ADc%C3%AD_vodu.jpeg" TargetMode="External"/><Relationship Id="rId5" Type="http://schemas.openxmlformats.org/officeDocument/2006/relationships/hyperlink" Target="http://commons.wikimedia.org/wiki/File:Rejviz_velke_mechove_jezirko.jpg" TargetMode="External"/><Relationship Id="rId10" Type="http://schemas.openxmlformats.org/officeDocument/2006/relationships/hyperlink" Target="http://cs.wikipedia.org/wiki/Soubor:V%C3%ADr_1..jpg" TargetMode="External"/><Relationship Id="rId4" Type="http://schemas.openxmlformats.org/officeDocument/2006/relationships/hyperlink" Target="http://commons.wikimedia.org/wiki/File:Punkevn%C3%AD_jeskyn%C4%9B24.jpg" TargetMode="External"/><Relationship Id="rId9" Type="http://schemas.openxmlformats.org/officeDocument/2006/relationships/hyperlink" Target="http://cs.wikipedia.org/wiki/Soubor:Tovacov1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1988840"/>
            <a:ext cx="8568952" cy="30243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VY_32_INOVACE_03_40_Vodní nádrže České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i="1" dirty="0" smtClean="0">
                <a:latin typeface="Century Schoolbook" pitchFamily="18" charset="0"/>
                <a:ea typeface="+mj-ea"/>
                <a:cs typeface="Times New Roman" pitchFamily="18" charset="0"/>
              </a:rPr>
              <a:t>                                 republiky</a:t>
            </a:r>
          </a:p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Prezentace slouží k výkladu o vodních nádržích, seznamuje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                 s jejich dělením podle způsobu a původu vzniku.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                 Prvouka pro 4. a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  <p:pic>
        <p:nvPicPr>
          <p:cNvPr id="5" name="Obrázek 4" descr="Znak škol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pic>
        <p:nvPicPr>
          <p:cNvPr id="6" name="Obrázek 5" descr="Obrázek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763688" y="908720"/>
            <a:ext cx="6301208" cy="5040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763688" y="1340768"/>
            <a:ext cx="6517232" cy="4320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88840"/>
            <a:ext cx="7086600" cy="1470025"/>
          </a:xfrm>
        </p:spPr>
        <p:txBody>
          <a:bodyPr>
            <a:normAutofit/>
          </a:bodyPr>
          <a:lstStyle/>
          <a:p>
            <a:r>
              <a:rPr lang="cs-CZ" sz="8000" dirty="0" smtClean="0"/>
              <a:t>Vodní nádrže</a:t>
            </a:r>
            <a:endParaRPr lang="cs-CZ" sz="8000" dirty="0"/>
          </a:p>
        </p:txBody>
      </p:sp>
      <p:pic>
        <p:nvPicPr>
          <p:cNvPr id="4" name="Obrázek 3" descr="800px-Černé_jezero_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548680"/>
            <a:ext cx="1902885" cy="13343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 descr="800px-Chalupská_slať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260648"/>
            <a:ext cx="1800200" cy="13501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 descr="800px-Hrbtune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764704"/>
            <a:ext cx="1982948" cy="13236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800px-Plešné_jezer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4088" y="5157192"/>
            <a:ext cx="1944216" cy="14581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800px-Slapy_prehrada_717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3284984"/>
            <a:ext cx="2088231" cy="15661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800px-Dlouhe_strane_horni_nadrz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4005064"/>
            <a:ext cx="2088232" cy="156617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800px-051027_Rybolov_Jesenice_001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9512" y="3429000"/>
            <a:ext cx="2016224" cy="15121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00px-Babinecka_tun_u_Prerova_nad_Lab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988840"/>
            <a:ext cx="7065447" cy="46985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1115616" y="5229200"/>
            <a:ext cx="63225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Uměle vytvořené</a:t>
            </a:r>
            <a:endParaRPr lang="cs-CZ" sz="6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771800" y="188640"/>
            <a:ext cx="5328703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/>
              <a:t>Přírodní</a:t>
            </a:r>
            <a:endParaRPr lang="cs-CZ" sz="6000" dirty="0" smtClean="0"/>
          </a:p>
          <a:p>
            <a:r>
              <a:rPr lang="cs-CZ" sz="4400" i="1" dirty="0" smtClean="0"/>
              <a:t>člověk je nevytvořil</a:t>
            </a:r>
            <a:endParaRPr lang="cs-CZ" sz="4400" i="1" dirty="0"/>
          </a:p>
        </p:txBody>
      </p:sp>
      <p:pic>
        <p:nvPicPr>
          <p:cNvPr id="5" name="Obrázek 4" descr="800px-Vír_1.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314654"/>
            <a:ext cx="6336704" cy="47525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 descr="800px-Vír_1.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2780928"/>
            <a:ext cx="3376149" cy="25321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800px-Babinecka_tun_u_Prerova_nad_Lab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988840"/>
            <a:ext cx="3601419" cy="23949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3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2" grpId="1"/>
      <p:bldP spid="2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60648"/>
            <a:ext cx="65453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Přírodní - jezera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700808"/>
            <a:ext cx="66255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Přirozeně vzniklé nádrže</a:t>
            </a:r>
            <a:endParaRPr lang="cs-CZ" sz="4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924944"/>
            <a:ext cx="71865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Nacházející se v horských </a:t>
            </a:r>
          </a:p>
          <a:p>
            <a:pPr algn="r"/>
            <a:r>
              <a:rPr lang="cs-CZ" sz="4400" i="1" dirty="0" smtClean="0"/>
              <a:t>oblastech</a:t>
            </a:r>
            <a:endParaRPr lang="cs-CZ" sz="4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869160"/>
            <a:ext cx="65085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Nejhlubší a největší  je </a:t>
            </a:r>
          </a:p>
          <a:p>
            <a:r>
              <a:rPr lang="cs-CZ" sz="4400" i="1" dirty="0" smtClean="0"/>
              <a:t>Černé jezero na Šumavě</a:t>
            </a:r>
            <a:endParaRPr lang="cs-CZ" sz="4400" i="1" dirty="0"/>
          </a:p>
        </p:txBody>
      </p:sp>
      <p:pic>
        <p:nvPicPr>
          <p:cNvPr id="6" name="Obrázek 5" descr="800px-Babinecka_tun_u_Prerova_nad_Lab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628800"/>
            <a:ext cx="7254941" cy="48245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800px-Plešné_jezer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1412776"/>
            <a:ext cx="7272808" cy="52652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800px-Černé_jezero_(2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268760"/>
            <a:ext cx="7701389" cy="54006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800px-Hrbtune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1340768"/>
            <a:ext cx="7884368" cy="52628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800px-Punkevní_jeskyně2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3568" y="1340768"/>
            <a:ext cx="7889807" cy="52565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Obrázek 11" descr="800px-Chalupská_slať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43608" y="1196752"/>
            <a:ext cx="7308304" cy="54812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Obrázek 12" descr="800px-Rejviz_velke_mechove_jezirko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27584" y="1268760"/>
            <a:ext cx="7344816" cy="55086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404664"/>
            <a:ext cx="63225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Uměle vytvořené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832"/>
            <a:ext cx="25795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i="1" dirty="0" smtClean="0"/>
              <a:t>rybníky</a:t>
            </a:r>
            <a:endParaRPr lang="cs-CZ" sz="5400" i="1" dirty="0"/>
          </a:p>
        </p:txBody>
      </p:sp>
      <p:pic>
        <p:nvPicPr>
          <p:cNvPr id="5" name="Obrázek 4" descr="800px-Tovacov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2348880"/>
            <a:ext cx="5508104" cy="41310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Obdélník 6"/>
          <p:cNvSpPr/>
          <p:nvPr/>
        </p:nvSpPr>
        <p:spPr>
          <a:xfrm>
            <a:off x="251520" y="4293096"/>
            <a:ext cx="312457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/>
              <a:t>přehrady</a:t>
            </a:r>
            <a:endParaRPr lang="cs-CZ" sz="5400" i="1" dirty="0"/>
          </a:p>
        </p:txBody>
      </p:sp>
      <p:pic>
        <p:nvPicPr>
          <p:cNvPr id="8" name="Obrázek 7" descr="800px-Lipenská_přehrad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2276872"/>
            <a:ext cx="5496610" cy="412245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800px-Tovacov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1484784"/>
            <a:ext cx="3024336" cy="22682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800px-Lipenská_přehrad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4005064"/>
            <a:ext cx="2976331" cy="2232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3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4" grpId="2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5013176"/>
            <a:ext cx="47339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Největší Rožmberk</a:t>
            </a:r>
            <a:endParaRPr lang="cs-CZ" sz="40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077072"/>
            <a:ext cx="3124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Pro rekreaci</a:t>
            </a:r>
            <a:endParaRPr lang="cs-CZ" sz="4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140968"/>
            <a:ext cx="61702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Využívají se pro chov ryb</a:t>
            </a:r>
            <a:endParaRPr lang="cs-CZ" sz="40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82977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Vznikly odvodněním zamokřených </a:t>
            </a:r>
          </a:p>
          <a:p>
            <a:pPr algn="r"/>
            <a:r>
              <a:rPr lang="cs-CZ" sz="4000" i="1" dirty="0" smtClean="0"/>
              <a:t>oblastí</a:t>
            </a:r>
            <a:endParaRPr lang="cs-CZ" sz="4000" i="1" dirty="0"/>
          </a:p>
        </p:txBody>
      </p:sp>
      <p:pic>
        <p:nvPicPr>
          <p:cNvPr id="13" name="Obrázek 12" descr="800px-Rozmberk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268760"/>
            <a:ext cx="8136904" cy="53192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800px-Dolanský_rybník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196752"/>
            <a:ext cx="8136904" cy="54726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800px-Hamerský_rybník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1196752"/>
            <a:ext cx="8136904" cy="54726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800px-051027_Rybolov_Jesenice_001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1196752"/>
            <a:ext cx="8136904" cy="54726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800px-051027_Rybolov_Jesenice_014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1560" y="1196752"/>
            <a:ext cx="8136904" cy="54726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800px-Máchovo_jezer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1560" y="1268760"/>
            <a:ext cx="8136904" cy="54006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Obrázek 11" descr="800px-Vrch_Borný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11560" y="1268760"/>
            <a:ext cx="8136904" cy="54006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ovéPole 1"/>
          <p:cNvSpPr txBox="1"/>
          <p:nvPr/>
        </p:nvSpPr>
        <p:spPr>
          <a:xfrm>
            <a:off x="3347864" y="188640"/>
            <a:ext cx="301717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Rybníky</a:t>
            </a:r>
            <a:endParaRPr lang="cs-CZ" sz="60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4" grpId="0"/>
      <p:bldP spid="3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51410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Přehrady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052736"/>
            <a:ext cx="7109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Nádrže vytvořené v údolí řek</a:t>
            </a:r>
            <a:endParaRPr lang="cs-CZ" sz="4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988840"/>
            <a:ext cx="58945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Vznikly budováním hrází</a:t>
            </a:r>
            <a:endParaRPr lang="cs-CZ" sz="40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24944"/>
            <a:ext cx="72090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Regulují množství vody v řece</a:t>
            </a:r>
            <a:endParaRPr lang="cs-CZ" sz="40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933056"/>
            <a:ext cx="47868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Zabraňují záplavám</a:t>
            </a:r>
            <a:endParaRPr lang="cs-CZ" sz="40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869160"/>
            <a:ext cx="52758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Zásobárna pitné vody</a:t>
            </a:r>
            <a:endParaRPr lang="cs-CZ" sz="40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733256"/>
            <a:ext cx="3124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Pro rekreaci</a:t>
            </a:r>
            <a:endParaRPr lang="cs-CZ" sz="4000" i="1" dirty="0"/>
          </a:p>
        </p:txBody>
      </p:sp>
      <p:pic>
        <p:nvPicPr>
          <p:cNvPr id="9" name="Obrázek 8" descr="800px-Nechranice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24744"/>
            <a:ext cx="8604448" cy="52272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800px-Slapy_prehrada_71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908720"/>
            <a:ext cx="7776864" cy="57246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Obrázek 12" descr="800px-Vodní_nádrž_v_Římově_vypouštějící_vodu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908720"/>
            <a:ext cx="7848872" cy="56166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Obrázek 13" descr="800px-Pisek_povoden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5576" y="908720"/>
            <a:ext cx="7776864" cy="56886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" name="Obrázek 15" descr="800px-Pressnitztalsperre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99592" y="908720"/>
            <a:ext cx="7632848" cy="57246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8" name="Obrázek 17" descr="800px-Těrlicko,_vlek_pro_vodní_lyž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5576" y="908720"/>
            <a:ext cx="7704856" cy="56886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492896"/>
            <a:ext cx="35365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Konec</a:t>
            </a:r>
            <a:endParaRPr lang="cs-CZ" sz="9600" b="1" dirty="0"/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788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cs-CZ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2"/>
              </a:rPr>
              <a:t>http://cs.wikipedia.org/wiki/Soubor:051027_Rybolov_Jesenice_0143.JPG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Svajcr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http://cs.wikipedia.org/wiki/Soubor:051027_Rybolov_Jesenice_0010.JPG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Svajcr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2012-O9-10].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http://cs.wikipedia.org/wiki/Soubor:Babinecka_tun_u_Prerova_nad_Labem.jpg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Slimejs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http://commons.wikimedia.org/wiki/File:%C4%8Cern%C3%A9_jezero_%282%29.jpg</a:t>
            </a:r>
            <a:r>
              <a:rPr lang="cs-CZ" sz="1100" i="1" dirty="0" smtClean="0">
                <a:latin typeface="Arial Rounded MT Bold" pitchFamily="34" charset="0"/>
              </a:rPr>
              <a:t>  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Huhulenik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http://commons.wikimedia.org/wiki/File:Dlouhe_strane_horni_nadrz.jpg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Karel Beneš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http://commons.wikimedia.org/wiki/File:Dolansk%C3%BD_rybn%C3%ADk_2.jpg?uselang=cs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Zákupák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http://commons.wikimedia.org/wiki/File:Hamersk%C3%BD_rybn%C3%ADk1.jpg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cs-CZ" sz="1100" i="1" dirty="0" err="1" smtClean="0">
                <a:latin typeface="Arial Rounded MT Bold" pitchFamily="34" charset="0"/>
              </a:rPr>
              <a:t>Zákupák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http://commons.wikimedia.org/wiki/File:Hrbtune2.JPG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Petr </a:t>
            </a:r>
            <a:r>
              <a:rPr lang="cs-CZ" sz="1100" i="1" dirty="0" err="1" smtClean="0">
                <a:latin typeface="Arial Rounded MT Bold" pitchFamily="34" charset="0"/>
              </a:rPr>
              <a:t>Vilgus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0"/>
              </a:rPr>
              <a:t>http://commons.wikimedia.org/wiki/File:Chalupsk%C3%A1_sla%C5%A5.jpg?uselang=cs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Prochaine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1"/>
              </a:rPr>
              <a:t>http://commons.wikimedia.org/wiki/File:Lipensk%C3%A1_p%C5%99ehrada.JPG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neuveden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2"/>
              </a:rPr>
              <a:t>http://commons.wikimedia.org/wiki/File:M%C3%A1chovo_jezero.JPG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dirty="0" smtClean="0"/>
              <a:t>Michael </a:t>
            </a:r>
            <a:r>
              <a:rPr lang="cs-CZ" sz="1100" dirty="0" err="1" smtClean="0"/>
              <a:t>Kummling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3"/>
              </a:rPr>
              <a:t>http://commons.wikimedia.org/wiki/File:P%C3%ADsek_Stone_Bridge_flood2.jpg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r>
              <a:rPr lang="en-US" sz="1100" i="1" dirty="0" err="1" smtClean="0">
                <a:latin typeface="Arial Rounded MT Bold" pitchFamily="34" charset="0"/>
              </a:rPr>
              <a:t>Jenik</a:t>
            </a:r>
            <a:endParaRPr lang="cs-CZ" sz="1100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en-US" sz="1100" i="1" u="sng" dirty="0" err="1" smtClean="0">
                <a:latin typeface="Arial Rounded MT Bold" pitchFamily="34" charset="0"/>
              </a:rPr>
              <a:t>Voln</a:t>
            </a:r>
            <a:r>
              <a:rPr lang="cs-CZ" sz="1100" i="1" u="sng" dirty="0" smtClean="0">
                <a:latin typeface="Arial Rounded MT Bold" pitchFamily="34" charset="0"/>
              </a:rPr>
              <a:t>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2"/>
              </a:rPr>
              <a:t>http://commons.wikimedia.org/wiki/File:Ple%C5%A1n%C3%A9_jezero.jpg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Prochaine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http://commons.wikimedia.org/wiki/File:Pressnitztalsperre0.jpg?uselang=cs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Rafael </a:t>
            </a:r>
            <a:r>
              <a:rPr lang="cs-CZ" sz="1100" i="1" dirty="0" err="1" smtClean="0">
                <a:latin typeface="Arial Rounded MT Bold" pitchFamily="34" charset="0"/>
              </a:rPr>
              <a:t>Brix</a:t>
            </a:r>
            <a:r>
              <a:rPr lang="cs-CZ" sz="1100" dirty="0" err="1" smtClean="0"/>
              <a:t>afael</a:t>
            </a:r>
            <a:r>
              <a:rPr lang="cs-CZ" sz="1100" dirty="0" smtClean="0"/>
              <a:t> </a:t>
            </a:r>
            <a:r>
              <a:rPr lang="cs-CZ" sz="1100" dirty="0" err="1" smtClean="0"/>
              <a:t>Brix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http://commons.wikimedia.org/wiki/File:Punkevn%C3%AD_jeskyn%C4%9B24.jpg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Prazak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http://commons.wikimedia.org/wiki/File:Rejviz_velke_mechove_jezirko.jpg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Viki2007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http://cs.wikipedia.org/wiki/Soubor:Rozmberk3.jpg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Pavel Veselý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http://commons.wikimedia.org/wiki/File:Slapy_prehrada_7179.JPG?uselang=cs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Hynek Moravec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http://cs.wikipedia.org/wiki/Soubor:T%C4%9Brlicko,_vlek_pro_vodn%C3%AD_ly%C5%BEe.JPG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cs-CZ" sz="1100" i="1" dirty="0" err="1" smtClean="0">
                <a:latin typeface="Arial Rounded MT Bold" pitchFamily="34" charset="0"/>
              </a:rPr>
              <a:t>Podzemnik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http://cs.wikipedia.org/wiki/Soubor:Tovacov1.jpg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Martin Vavřík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0"/>
              </a:rPr>
              <a:t>http://cs.wikipedia.org/wiki/Soubor:V%C3%ADr_1..jpg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Jaroslav Kadlec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err="1" smtClean="0">
                <a:latin typeface="Arial Rounded MT Bold" pitchFamily="34" charset="0"/>
              </a:rPr>
              <a:t>Creative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u="sng" dirty="0" err="1" smtClean="0">
                <a:latin typeface="Arial Rounded MT Bold" pitchFamily="34" charset="0"/>
              </a:rPr>
              <a:t>Commons</a:t>
            </a:r>
            <a:r>
              <a:rPr lang="cs-CZ" sz="1100" i="1" u="sng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1"/>
              </a:rPr>
              <a:t>http://cs.wikipedia.org/wiki/Soubor:Vodn%C3%AD_n%C3%A1dr%C5%BE_v_%C5%98%C3%ADmov%C4%9B_vypou%C5%A1t%C4%9Bj%C3%ADc%C3%AD_vodu.jpeg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Mgr. Zdeněk Kubeš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2012-09-10].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u="sng" dirty="0" smtClean="0">
                <a:latin typeface="Arial Rounded MT Bold" pitchFamily="34" charset="0"/>
              </a:rPr>
              <a:t>Volné dílo </a:t>
            </a:r>
            <a:r>
              <a:rPr lang="cs-CZ" sz="1100" i="1" dirty="0" smtClean="0">
                <a:latin typeface="Arial Rounded MT Bold" pitchFamily="34" charset="0"/>
              </a:rPr>
              <a:t>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2"/>
              </a:rPr>
              <a:t>http://cs.wikipedia.org/wiki/Soubor:Vrch_Born%C3%BD.jpg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Zákupák</a:t>
            </a:r>
            <a:endParaRPr lang="cs-CZ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7849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latin typeface="Arial Rounded MT Bold" pitchFamily="34" charset="0"/>
              </a:rPr>
              <a:t>Mgr. Věra Štiková, Mgr. Jana </a:t>
            </a:r>
            <a:r>
              <a:rPr lang="cs-CZ" sz="1400" i="1" dirty="0" err="1" smtClean="0">
                <a:latin typeface="Arial Rounded MT Bold" pitchFamily="34" charset="0"/>
              </a:rPr>
              <a:t>Tabarková</a:t>
            </a:r>
            <a:r>
              <a:rPr lang="cs-CZ" sz="1400" i="1" dirty="0" smtClean="0">
                <a:latin typeface="Arial Rounded MT Bold" pitchFamily="34" charset="0"/>
              </a:rPr>
              <a:t>: Vlastivěda 4, Poznáváme naši vlast, učebnice pro 4. ročník základní školy, nakladatelství NOVÁ ŠKOLA, s. r. o. , 2010, ISBN 978-80-7289-170-2</a:t>
            </a:r>
          </a:p>
          <a:p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356</TotalTime>
  <Words>585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1</vt:lpstr>
      <vt:lpstr>Snímek 1</vt:lpstr>
      <vt:lpstr>Vodní nádrže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Vodní nádrže</dc:title>
  <dc:creator>Uživatel</dc:creator>
  <cp:lastModifiedBy>Radek Kokman</cp:lastModifiedBy>
  <cp:revision>50</cp:revision>
  <dcterms:created xsi:type="dcterms:W3CDTF">2012-01-17T19:14:46Z</dcterms:created>
  <dcterms:modified xsi:type="dcterms:W3CDTF">2013-01-11T17:00:54Z</dcterms:modified>
</cp:coreProperties>
</file>