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72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963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30DAB-F8E9-4473-BA97-FC608A48964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801EF0-49D7-4662-A13B-7F11E1DFDD1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5" Type="http://schemas.openxmlformats.org/officeDocument/2006/relationships/image" Target="../media/image2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Relationship Id="rId1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LNO.JPG" TargetMode="External"/><Relationship Id="rId3" Type="http://schemas.openxmlformats.org/officeDocument/2006/relationships/hyperlink" Target="http://cs.wikipedia.org/wiki/Soubor:Mlyn%C3%A1%C5%99sk%C3%A1_sla%C5%A5.JPG" TargetMode="External"/><Relationship Id="rId7" Type="http://schemas.openxmlformats.org/officeDocument/2006/relationships/hyperlink" Target="http://cs.wikipedia.org/wiki/Soubor:Most2_1009_972689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ombajnClaas.jpg" TargetMode="External"/><Relationship Id="rId5" Type="http://schemas.openxmlformats.org/officeDocument/2006/relationships/hyperlink" Target="http://cs.wikipedia.org/wiki/Soubor:Lanovka_Cerna_Hora.JPG" TargetMode="External"/><Relationship Id="rId4" Type="http://schemas.openxmlformats.org/officeDocument/2006/relationships/hyperlink" Target="http://cs.wikipedia.org/wiki/Soubor:Chalupska-slat.jpg" TargetMode="External"/><Relationship Id="rId9" Type="http://schemas.openxmlformats.org/officeDocument/2006/relationships/hyperlink" Target="http://cs.wikipedia.org/wiki/Soubor:Lom_bilina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KO_(Moravsk%C3%BD_kras).JPG" TargetMode="External"/><Relationship Id="rId3" Type="http://schemas.openxmlformats.org/officeDocument/2006/relationships/hyperlink" Target="http://cs.wikipedia.org/wiki/Soubor:Sn%C4%9B%C5%BEka_from_%C4%8Cern%C3%A1_hora_(CZE).jpg" TargetMode="External"/><Relationship Id="rId7" Type="http://schemas.openxmlformats.org/officeDocument/2006/relationships/hyperlink" Target="http://cs.wikipedia.org/wiki/Soubor:National_nature_reserve_Boubinsky_prales_in_2011_(27).JPG" TargetMode="External"/><Relationship Id="rId2" Type="http://schemas.openxmlformats.org/officeDocument/2006/relationships/hyperlink" Target="http://cs.wikipedia.org/wiki/Soubor:Landfill_compacto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Dyje2.JPG" TargetMode="External"/><Relationship Id="rId5" Type="http://schemas.openxmlformats.org/officeDocument/2006/relationships/hyperlink" Target="http://cs.wikipedia.org/wiki/Soubor:Prav%C4%8Dick%C3%A1_br%C3%A1na_(2).jpg" TargetMode="External"/><Relationship Id="rId4" Type="http://schemas.openxmlformats.org/officeDocument/2006/relationships/hyperlink" Target="http://cs.wikipedia.org/wiki/Soubor:Cedule_NP_%C4%8Cesk%C3%A9_%C5%A0v%C3%BDcarsko.jpg" TargetMode="External"/><Relationship Id="rId9" Type="http://schemas.openxmlformats.org/officeDocument/2006/relationships/hyperlink" Target="http://cs.wikipedia.org/wiki/Soubor:Punkevn%C3%AD_jeskyn%C4%9B26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dr%C5%A1pa%C5%A1sk%C3%A9_sk%C3%A1ly,_Starostov%C3%A1_a_Starosta.jpg" TargetMode="External"/><Relationship Id="rId3" Type="http://schemas.openxmlformats.org/officeDocument/2006/relationships/hyperlink" Target="http://cs.wikipedia.org/wiki/Soubor:Ro%C5%BEmberk.jpg" TargetMode="External"/><Relationship Id="rId7" Type="http://schemas.openxmlformats.org/officeDocument/2006/relationships/hyperlink" Target="http://cs.wikipedia.org/wiki/Soubor:Jested.jpg" TargetMode="External"/><Relationship Id="rId2" Type="http://schemas.openxmlformats.org/officeDocument/2006/relationships/hyperlink" Target="http://cs.wikipedia.org/wiki/Soubor:T%C3%BD%C5%99ov_(CZE)_-_viwe_at_the_reserve_from_Skryj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illeschau-WJP-1.jpg" TargetMode="External"/><Relationship Id="rId5" Type="http://schemas.openxmlformats.org/officeDocument/2006/relationships/hyperlink" Target="http://cs.wikipedia.org/wiki/Soubor:Slavkovsk%C3%BD_les(2).jpg" TargetMode="External"/><Relationship Id="rId4" Type="http://schemas.openxmlformats.org/officeDocument/2006/relationships/hyperlink" Target="http://cs.wikipedia.org/wiki/Soubor:Cerchov_Towers_02.jpg" TargetMode="External"/><Relationship Id="rId9" Type="http://schemas.openxmlformats.org/officeDocument/2006/relationships/hyperlink" Target="http://cs.wikipedia.org/wiki/Soubor:Praded_letecky_pohled_01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r%C5%A1ateck%C3%A1_bradl%C3%A11.jpg" TargetMode="External"/><Relationship Id="rId2" Type="http://schemas.openxmlformats.org/officeDocument/2006/relationships/hyperlink" Target="http://cs.wikipedia.org/wiki/Soubor:Lys%C3%A1_hora_(Beskydy_CZE)_-_view_from_Fr%C3%BDdlant_nad_Ostravic%C3%AD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Palava.od.S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692696"/>
            <a:ext cx="8532440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VY_32_INOVACE_04_40_Chráníme přírodu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ea typeface="+mj-ea"/>
                <a:cs typeface="Times New Roman" pitchFamily="18" charset="0"/>
              </a:rPr>
              <a:t>                               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 České republiky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Prezentace seznamuje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 se členěním krajiny, slouží k práci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ea typeface="+mj-ea"/>
                <a:cs typeface="Times New Roman" pitchFamily="18" charset="0"/>
              </a:rPr>
              <a:t>                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s mapou ČR, ukazuje národní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parky a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chráněné krajinné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i="1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</a:t>
            </a:r>
            <a:r>
              <a:rPr lang="cs-CZ" sz="2000" i="1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oblasti 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. Prvouka pro 4. a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pic>
        <p:nvPicPr>
          <p:cNvPr id="4" name="Obrázek 3" descr="Obrázek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54237" y="1859340"/>
            <a:ext cx="6835526" cy="34163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spc="50" dirty="0" smtClean="0">
                <a:ln w="11430"/>
                <a:solidFill>
                  <a:schemeClr val="bg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Chraňme přírodu</a:t>
            </a:r>
          </a:p>
          <a:p>
            <a:pPr algn="ctr"/>
            <a:endParaRPr lang="cs-CZ" sz="7200" b="1" spc="50" dirty="0">
              <a:ln w="11430"/>
              <a:solidFill>
                <a:schemeClr val="bg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spc="50" dirty="0" smtClean="0">
                <a:ln w="11430"/>
                <a:solidFill>
                  <a:schemeClr val="bg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České republiky</a:t>
            </a:r>
            <a:endParaRPr lang="cs-CZ" sz="7200" b="1" spc="50" dirty="0">
              <a:ln w="11430"/>
              <a:solidFill>
                <a:schemeClr val="bg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6906" y="0"/>
            <a:ext cx="5370188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Členění krajiny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97411" y="3356992"/>
            <a:ext cx="2149178" cy="9233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1484784"/>
            <a:ext cx="3591368" cy="126188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</a:t>
            </a:r>
          </a:p>
          <a:p>
            <a:pPr algn="ctr"/>
            <a:r>
              <a:rPr lang="cs-CZ" sz="3600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(bez vlivu člověka)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88024" y="1484784"/>
            <a:ext cx="4173130" cy="126188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</a:t>
            </a:r>
          </a:p>
          <a:p>
            <a:pPr algn="ctr"/>
            <a:r>
              <a:rPr lang="cs-CZ" sz="3600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(využívaná člověkem)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4869160"/>
            <a:ext cx="3674981" cy="126188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poškozená</a:t>
            </a:r>
          </a:p>
          <a:p>
            <a:pPr algn="ctr"/>
            <a:r>
              <a:rPr lang="cs-CZ" sz="3600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(narušená příroda)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580112" y="4797152"/>
            <a:ext cx="3354380" cy="1261884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zdevastovaná</a:t>
            </a:r>
          </a:p>
          <a:p>
            <a:pPr algn="ctr"/>
            <a:r>
              <a:rPr lang="cs-CZ" sz="3600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(zničená příroda)</a:t>
            </a:r>
          </a:p>
        </p:txBody>
      </p:sp>
      <p:sp>
        <p:nvSpPr>
          <p:cNvPr id="12" name="Šipka doprava 11"/>
          <p:cNvSpPr/>
          <p:nvPr/>
        </p:nvSpPr>
        <p:spPr>
          <a:xfrm rot="13228021">
            <a:off x="2247853" y="2978809"/>
            <a:ext cx="1189987" cy="370036"/>
          </a:xfrm>
          <a:prstGeom prst="rightArrow">
            <a:avLst>
              <a:gd name="adj1" fmla="val 29963"/>
              <a:gd name="adj2" fmla="val 804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 rot="19456743">
            <a:off x="5720213" y="3021492"/>
            <a:ext cx="1189987" cy="370036"/>
          </a:xfrm>
          <a:prstGeom prst="rightArrow">
            <a:avLst>
              <a:gd name="adj1" fmla="val 29963"/>
              <a:gd name="adj2" fmla="val 804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 rot="8331447">
            <a:off x="2242555" y="4278837"/>
            <a:ext cx="1189987" cy="370036"/>
          </a:xfrm>
          <a:prstGeom prst="rightArrow">
            <a:avLst>
              <a:gd name="adj1" fmla="val 29963"/>
              <a:gd name="adj2" fmla="val 804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 rot="2295377">
            <a:off x="5710911" y="4189724"/>
            <a:ext cx="1189987" cy="370036"/>
          </a:xfrm>
          <a:prstGeom prst="rightArrow">
            <a:avLst>
              <a:gd name="adj1" fmla="val 29963"/>
              <a:gd name="adj2" fmla="val 8041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7" grpId="0"/>
      <p:bldP spid="8" grpId="0"/>
      <p:bldP spid="9" grpId="0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3935181" cy="163121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</a:t>
            </a:r>
          </a:p>
          <a:p>
            <a:pPr algn="ctr"/>
            <a:r>
              <a:rPr lang="cs-CZ" sz="4000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(bez vlivu člověka)</a:t>
            </a:r>
          </a:p>
        </p:txBody>
      </p:sp>
      <p:pic>
        <p:nvPicPr>
          <p:cNvPr id="3" name="Obrázek 2" descr="Chalupska-slat NP Šum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05933" y="2105472"/>
            <a:ext cx="7132134" cy="4752528"/>
          </a:xfrm>
          <a:prstGeom prst="rect">
            <a:avLst/>
          </a:prstGeom>
        </p:spPr>
      </p:pic>
      <p:pic>
        <p:nvPicPr>
          <p:cNvPr id="4" name="Obrázek 3" descr="800px-Mlynářská_slať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1781436"/>
            <a:ext cx="6768752" cy="50765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6849" y="0"/>
            <a:ext cx="4610301" cy="163121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</a:t>
            </a:r>
          </a:p>
          <a:p>
            <a:pPr algn="ctr"/>
            <a:r>
              <a:rPr lang="cs-CZ" sz="4000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(využívaná člověkem)</a:t>
            </a:r>
          </a:p>
        </p:txBody>
      </p:sp>
      <p:pic>
        <p:nvPicPr>
          <p:cNvPr id="3" name="Obrázek 2" descr="800px-Lanovka_Cerna_Ho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70000" y="1905000"/>
            <a:ext cx="6604000" cy="4953000"/>
          </a:xfrm>
          <a:prstGeom prst="rect">
            <a:avLst/>
          </a:prstGeom>
        </p:spPr>
      </p:pic>
      <p:pic>
        <p:nvPicPr>
          <p:cNvPr id="4" name="Obrázek 3" descr="800px-KombajnClaa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05880" y="1808820"/>
            <a:ext cx="6732240" cy="50491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1217" y="0"/>
            <a:ext cx="4081567" cy="163121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poškozená</a:t>
            </a:r>
          </a:p>
          <a:p>
            <a:pPr algn="ctr"/>
            <a:r>
              <a:rPr lang="cs-CZ" sz="4000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(narušená příroda)</a:t>
            </a:r>
          </a:p>
        </p:txBody>
      </p:sp>
      <p:pic>
        <p:nvPicPr>
          <p:cNvPr id="3" name="Obrázek 2" descr="800px-Most2_1009_97268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69876" y="1754814"/>
            <a:ext cx="6804248" cy="5103186"/>
          </a:xfrm>
          <a:prstGeom prst="rect">
            <a:avLst/>
          </a:prstGeom>
        </p:spPr>
      </p:pic>
      <p:pic>
        <p:nvPicPr>
          <p:cNvPr id="4" name="Obrázek 3" descr="800px-KL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45839" y="1700809"/>
            <a:ext cx="7668687" cy="51571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21897" y="0"/>
            <a:ext cx="4500206" cy="163121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zdevastovaná</a:t>
            </a:r>
          </a:p>
          <a:p>
            <a:pPr algn="ctr"/>
            <a:r>
              <a:rPr lang="cs-CZ" sz="4000" i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(zničená příroda)</a:t>
            </a:r>
          </a:p>
        </p:txBody>
      </p:sp>
      <p:pic>
        <p:nvPicPr>
          <p:cNvPr id="3" name="Obrázek 2" descr="800px-Lom_bili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69876" y="1754814"/>
            <a:ext cx="6804248" cy="5103186"/>
          </a:xfrm>
          <a:prstGeom prst="rect">
            <a:avLst/>
          </a:prstGeom>
        </p:spPr>
      </p:pic>
      <p:pic>
        <p:nvPicPr>
          <p:cNvPr id="4" name="Obrázek 3" descr="800px-Landfill_compacto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2000" y="1781175"/>
            <a:ext cx="7620000" cy="50768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 č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98448"/>
            <a:ext cx="9144000" cy="5559552"/>
          </a:xfrm>
          <a:prstGeom prst="rect">
            <a:avLst/>
          </a:prstGeom>
        </p:spPr>
      </p:pic>
      <p:sp>
        <p:nvSpPr>
          <p:cNvPr id="3" name="Elipsa 2"/>
          <p:cNvSpPr/>
          <p:nvPr/>
        </p:nvSpPr>
        <p:spPr>
          <a:xfrm rot="2598358">
            <a:off x="2819229" y="1906380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0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NÁRODNÍ PARKY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 rot="1450793">
            <a:off x="4278877" y="2145316"/>
            <a:ext cx="874130" cy="513971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 rot="2598358">
            <a:off x="1701255" y="5423469"/>
            <a:ext cx="1433370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 rot="2598358">
            <a:off x="4763446" y="5506780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124744"/>
            <a:ext cx="3192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České Švýcarsko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170080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Krkonošský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5877272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Šumava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6021288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Podyjí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2" name="Obrázek 11" descr="450px-Cedule_NP_České_Švýcarsk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75756" y="764704"/>
            <a:ext cx="4392488" cy="5856650"/>
          </a:xfrm>
          <a:prstGeom prst="rect">
            <a:avLst/>
          </a:prstGeom>
        </p:spPr>
      </p:pic>
      <p:pic>
        <p:nvPicPr>
          <p:cNvPr id="13" name="Obrázek 12" descr="800px-Pravčická_brána_(2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1196752"/>
            <a:ext cx="8496832" cy="4832573"/>
          </a:xfrm>
          <a:prstGeom prst="rect">
            <a:avLst/>
          </a:prstGeom>
        </p:spPr>
      </p:pic>
      <p:pic>
        <p:nvPicPr>
          <p:cNvPr id="14" name="Obrázek 13" descr="800px-Sněžka_from_Černá_hora_(CZE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07604" y="1268760"/>
            <a:ext cx="7128792" cy="5346594"/>
          </a:xfrm>
          <a:prstGeom prst="rect">
            <a:avLst/>
          </a:prstGeom>
        </p:spPr>
      </p:pic>
      <p:pic>
        <p:nvPicPr>
          <p:cNvPr id="15" name="Obrázek 14" descr="800px-Dyje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1177290"/>
            <a:ext cx="9144000" cy="4503420"/>
          </a:xfrm>
          <a:prstGeom prst="rect">
            <a:avLst/>
          </a:prstGeom>
        </p:spPr>
      </p:pic>
      <p:pic>
        <p:nvPicPr>
          <p:cNvPr id="16" name="Obrázek 15" descr="800px-National_nature_reserve_Boubinsky_prales_in_2011_(27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37828" y="1366061"/>
            <a:ext cx="7668344" cy="51090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CHRÁNĚNÉ KRAJINNÉ OBLASTI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Obrázek 2" descr="Mapa č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98448"/>
            <a:ext cx="9144000" cy="5559552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 rot="2598358">
            <a:off x="730997" y="3994613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 rot="2598358">
            <a:off x="875013" y="3274533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 rot="2598358">
            <a:off x="1883125" y="3418549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 rot="3175936">
            <a:off x="2529823" y="2115758"/>
            <a:ext cx="463959" cy="1068373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 rot="2598358">
            <a:off x="3827341" y="1906379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2598358">
            <a:off x="5123485" y="2410437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 rot="2598358">
            <a:off x="5771556" y="5650797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 rot="2598358">
            <a:off x="6282880" y="3198493"/>
            <a:ext cx="814322" cy="83859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 rot="3450497">
            <a:off x="7631802" y="4163673"/>
            <a:ext cx="686500" cy="100586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 rot="2598358">
            <a:off x="7211717" y="5074733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 rot="2598358">
            <a:off x="5987581" y="4426661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 rot="2598358">
            <a:off x="3231206" y="5039280"/>
            <a:ext cx="761197" cy="667874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5805264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Třeboňsko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 rot="17917158">
            <a:off x="-548080" y="1997716"/>
            <a:ext cx="3192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Slavkovský les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335699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Křivoklátsko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07904" y="4005064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Moravský kras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88024" y="6211669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Pálava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 rot="19762412">
            <a:off x="1168552" y="1053259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České středohoří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119675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Jizerské hory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64088" y="191683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Broumovsko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79512" y="465313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Český les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263691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Jeseníky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35730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Beskydy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51712" y="558924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Bílé Karpaty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9" name="Obrázek 28" descr="758px-Cerchov_Towers_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1772816"/>
            <a:ext cx="6160917" cy="4876716"/>
          </a:xfrm>
          <a:prstGeom prst="rect">
            <a:avLst/>
          </a:prstGeom>
        </p:spPr>
      </p:pic>
      <p:pic>
        <p:nvPicPr>
          <p:cNvPr id="30" name="Obrázek 29" descr="800px-Slavkovský_les(2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835696" y="1844824"/>
            <a:ext cx="6048672" cy="4536504"/>
          </a:xfrm>
          <a:prstGeom prst="rect">
            <a:avLst/>
          </a:prstGeom>
        </p:spPr>
      </p:pic>
      <p:pic>
        <p:nvPicPr>
          <p:cNvPr id="31" name="Obrázek 30" descr="800px-Milleschau-WJP-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2060848"/>
            <a:ext cx="6596152" cy="4320480"/>
          </a:xfrm>
          <a:prstGeom prst="rect">
            <a:avLst/>
          </a:prstGeom>
        </p:spPr>
      </p:pic>
      <p:pic>
        <p:nvPicPr>
          <p:cNvPr id="32" name="Obrázek 31" descr="800px-Jested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331640" y="1844824"/>
            <a:ext cx="6724552" cy="4723998"/>
          </a:xfrm>
          <a:prstGeom prst="rect">
            <a:avLst/>
          </a:prstGeom>
        </p:spPr>
      </p:pic>
      <p:pic>
        <p:nvPicPr>
          <p:cNvPr id="33" name="Obrázek 32" descr="450px-CHKO_(Moravský_kras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123728" y="260648"/>
            <a:ext cx="4948014" cy="6597352"/>
          </a:xfrm>
          <a:prstGeom prst="rect">
            <a:avLst/>
          </a:prstGeom>
        </p:spPr>
      </p:pic>
      <p:pic>
        <p:nvPicPr>
          <p:cNvPr id="34" name="Obrázek 33" descr="400px-Punkevní_jeskyně26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286000" y="296652"/>
            <a:ext cx="4374232" cy="6561348"/>
          </a:xfrm>
          <a:prstGeom prst="rect">
            <a:avLst/>
          </a:prstGeom>
        </p:spPr>
      </p:pic>
      <p:pic>
        <p:nvPicPr>
          <p:cNvPr id="35" name="Obrázek 34" descr="800px-Rožmberk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64126" y="1196752"/>
            <a:ext cx="7415749" cy="4968552"/>
          </a:xfrm>
          <a:prstGeom prst="rect">
            <a:avLst/>
          </a:prstGeom>
        </p:spPr>
      </p:pic>
      <p:pic>
        <p:nvPicPr>
          <p:cNvPr id="36" name="Obrázek 35" descr="731px-Týřov_(CZE)_-_viwe_at_the_reserve_from_Skryj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187624" y="946645"/>
            <a:ext cx="6768752" cy="5555747"/>
          </a:xfrm>
          <a:prstGeom prst="rect">
            <a:avLst/>
          </a:prstGeom>
        </p:spPr>
      </p:pic>
      <p:pic>
        <p:nvPicPr>
          <p:cNvPr id="37" name="Obrázek 36" descr="450px-Adršpašské_skály,_Starostová_a_Starosta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206005" y="548680"/>
            <a:ext cx="4731990" cy="6309320"/>
          </a:xfrm>
          <a:prstGeom prst="rect">
            <a:avLst/>
          </a:prstGeom>
        </p:spPr>
      </p:pic>
      <p:pic>
        <p:nvPicPr>
          <p:cNvPr id="39" name="Obrázek 38" descr="Praded_letecky_pohled_01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37828" y="1106742"/>
            <a:ext cx="7668344" cy="5751258"/>
          </a:xfrm>
          <a:prstGeom prst="rect">
            <a:avLst/>
          </a:prstGeom>
        </p:spPr>
      </p:pic>
      <p:pic>
        <p:nvPicPr>
          <p:cNvPr id="40" name="Obrázek 39" descr="800px-Lysá_hora_(Beskydy_CZE)_-_view_from_Frýdlant_nad_Ostravicí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07571" y="1061356"/>
            <a:ext cx="7728859" cy="5796644"/>
          </a:xfrm>
          <a:prstGeom prst="rect">
            <a:avLst/>
          </a:prstGeom>
        </p:spPr>
      </p:pic>
      <p:pic>
        <p:nvPicPr>
          <p:cNvPr id="41" name="Obrázek 40" descr="800px-Vršatecká_bradlá1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56727" y="1124743"/>
            <a:ext cx="8030546" cy="5350351"/>
          </a:xfrm>
          <a:prstGeom prst="rect">
            <a:avLst/>
          </a:prstGeom>
        </p:spPr>
      </p:pic>
      <p:pic>
        <p:nvPicPr>
          <p:cNvPr id="43" name="Obrázek 42" descr="800px-Palava.od.SZ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701824" y="1052736"/>
            <a:ext cx="7740352" cy="5805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1. Jak se nazývá krajina využívaná člověkem?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342900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2. Jak se nazývá krajina se zničenou přírodou?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67744" y="1844824"/>
            <a:ext cx="4572000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Kulturní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11760" y="5229200"/>
            <a:ext cx="4572000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Zdevastovaná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 č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98448"/>
            <a:ext cx="9144000" cy="5559552"/>
          </a:xfrm>
          <a:prstGeom prst="rect">
            <a:avLst/>
          </a:prstGeom>
        </p:spPr>
      </p:pic>
      <p:sp>
        <p:nvSpPr>
          <p:cNvPr id="3" name="Elipsa 2"/>
          <p:cNvSpPr/>
          <p:nvPr/>
        </p:nvSpPr>
        <p:spPr>
          <a:xfrm rot="2598358">
            <a:off x="2819229" y="1906380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 rot="1450793">
            <a:off x="4278877" y="2145316"/>
            <a:ext cx="874130" cy="513971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 rot="2598358">
            <a:off x="1701255" y="5423469"/>
            <a:ext cx="1433370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 rot="2598358">
            <a:off x="4763446" y="5506780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124744"/>
            <a:ext cx="3192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České Švýcarsko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170080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Krkonošský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5877272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Šumava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6021288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Podyjí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3. Vyjmenuj národní parky </a:t>
            </a:r>
          </a:p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České republiky.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apa č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298448"/>
            <a:ext cx="9144000" cy="5559552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 rot="2598358">
            <a:off x="1883125" y="3418549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 rot="3175936">
            <a:off x="2529823" y="2115758"/>
            <a:ext cx="463959" cy="1068373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 rot="2598358">
            <a:off x="3827341" y="1906379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2598358">
            <a:off x="5123485" y="2410437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 rot="2598358">
            <a:off x="5771556" y="5650797"/>
            <a:ext cx="626456" cy="596968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 rot="3450497">
            <a:off x="7631802" y="4163673"/>
            <a:ext cx="686500" cy="100586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 rot="2598358">
            <a:off x="3231206" y="5039280"/>
            <a:ext cx="761197" cy="667874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5805264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Třeboňsko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335699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Křivoklátsko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88024" y="6211669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Pálava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 rot="19762412">
            <a:off x="1168552" y="1053259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České středohoří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119675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Jizerské hory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64088" y="191683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Broumovsko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35730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Beskydy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0" y="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4. Pojmenuj tyto chráněné krajinné oblasti.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5" grpId="0" animBg="1"/>
      <p:bldP spid="16" grpId="0"/>
      <p:bldP spid="18" grpId="0"/>
      <p:bldP spid="20" grpId="0"/>
      <p:bldP spid="21" grpId="0"/>
      <p:bldP spid="22" grpId="0"/>
      <p:bldP spid="23" grpId="0"/>
      <p:bldP spid="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9594" y="2767281"/>
            <a:ext cx="2824812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latin typeface="Calibri" pitchFamily="34" charset="0"/>
            </a:endParaRPr>
          </a:p>
          <a:p>
            <a:r>
              <a:rPr lang="cs-CZ" sz="2000" u="sng" dirty="0" smtClean="0">
                <a:latin typeface="Calibri" pitchFamily="34" charset="0"/>
              </a:rPr>
              <a:t>Použité zdroje:</a:t>
            </a:r>
          </a:p>
          <a:p>
            <a:endParaRPr lang="cs-CZ" sz="1600" dirty="0" smtClean="0">
              <a:latin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</a:rPr>
              <a:t>[cit. 2011-08-25].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</a:p>
          <a:p>
            <a:r>
              <a:rPr lang="cs-CZ" sz="1600" dirty="0" smtClean="0">
                <a:latin typeface="Calibri" pitchFamily="34" charset="0"/>
                <a:hlinkClick r:id="rId2"/>
              </a:rPr>
              <a:t>http://cs.wikipedia.org/wiki/Soubor:Relief_Map_of_Czech_Republic.png</a:t>
            </a:r>
            <a:endParaRPr lang="cs-CZ" sz="1600" dirty="0" smtClean="0">
              <a:latin typeface="Calibri" pitchFamily="34" charset="0"/>
            </a:endParaRPr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derivative</a:t>
            </a:r>
            <a:r>
              <a:rPr lang="cs-CZ" sz="1600" dirty="0" smtClean="0"/>
              <a:t> </a:t>
            </a:r>
            <a:r>
              <a:rPr lang="cs-CZ" sz="1600" dirty="0" err="1" smtClean="0"/>
              <a:t>work</a:t>
            </a:r>
            <a:r>
              <a:rPr lang="cs-CZ" sz="1600" dirty="0" smtClean="0"/>
              <a:t> </a:t>
            </a:r>
            <a:r>
              <a:rPr lang="az-Cyrl-AZ" sz="1600" dirty="0" smtClean="0"/>
              <a:t>Виктор_В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http://cs.wikipedia.org/wiki/Soubor:Mlyn%C3%A1%C5%99sk%C3%A1_sla%C5%A5.JPG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Rawe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http://cs.wikipedia.org/wiki/Soubor:Chalupska-slat.jpg</a:t>
            </a:r>
            <a:endParaRPr lang="cs-CZ" sz="1600" dirty="0" smtClean="0"/>
          </a:p>
          <a:p>
            <a:r>
              <a:rPr lang="cs-CZ" sz="1600" dirty="0" smtClean="0"/>
              <a:t>Autor:  </a:t>
            </a:r>
            <a:r>
              <a:rPr lang="cs-CZ" sz="1600" dirty="0" err="1" smtClean="0"/>
              <a:t>Oligoplectrum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http://cs.wikipedia.org/wiki/Soubor:Lanovka_Cerna_Hora.JPG</a:t>
            </a:r>
            <a:endParaRPr lang="cs-CZ" sz="1600" dirty="0" smtClean="0"/>
          </a:p>
          <a:p>
            <a:r>
              <a:rPr lang="cs-CZ" sz="1600" dirty="0" smtClean="0"/>
              <a:t>Autor:  Petr </a:t>
            </a:r>
            <a:r>
              <a:rPr lang="cs-CZ" sz="1600" dirty="0" err="1" smtClean="0"/>
              <a:t>Vilgus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b="1" dirty="0" smtClean="0"/>
              <a:t>volné dílo </a:t>
            </a:r>
            <a:r>
              <a:rPr lang="cs-CZ" sz="1600" dirty="0" smtClean="0">
                <a:latin typeface="Calibri" pitchFamily="34" charset="0"/>
              </a:rPr>
              <a:t>na WWW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http://cs.wikipedia.org/wiki/Soubor:KombajnClaas.jpg</a:t>
            </a:r>
            <a:endParaRPr lang="cs-CZ" sz="1600" dirty="0" smtClean="0"/>
          </a:p>
          <a:p>
            <a:r>
              <a:rPr lang="cs-CZ" sz="1600" dirty="0" smtClean="0"/>
              <a:t>Autor: Martin </a:t>
            </a:r>
            <a:r>
              <a:rPr lang="cs-CZ" sz="1600" dirty="0" err="1" smtClean="0"/>
              <a:t>Vavrik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http://cs.wikipedia.org/wiki/Soubor:Most2_1009_972689.JPG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Krokodyl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volné dílo na WWW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http://cs.wikipedia.org/wiki/Soubor:KLNO.JPG</a:t>
            </a:r>
            <a:endParaRPr lang="cs-CZ" sz="1600" dirty="0" smtClean="0"/>
          </a:p>
          <a:p>
            <a:r>
              <a:rPr lang="cs-CZ" sz="1600" dirty="0" smtClean="0"/>
              <a:t>Autor: Horst74</a:t>
            </a: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</a:p>
          <a:p>
            <a:r>
              <a:rPr lang="cs-CZ" sz="1600" dirty="0" smtClean="0">
                <a:hlinkClick r:id="rId9"/>
              </a:rPr>
              <a:t>http://cs.wikipedia.org/wiki/Soubor:Lom_bilina.JPG</a:t>
            </a:r>
            <a:endParaRPr lang="cs-CZ" sz="1600" dirty="0" smtClean="0"/>
          </a:p>
          <a:p>
            <a:r>
              <a:rPr lang="cs-CZ" sz="1600" dirty="0" smtClean="0"/>
              <a:t>Autor: cool3d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>
              <a:latin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Volné dílo na WWW</a:t>
            </a:r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http://cs.wikipedia.org/wiki/Soubor:Landfill_compactor.jpg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Ropable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http://cs.wikipedia.org/wiki/Soubor:Sn%C4%9B%C5%BEka_from_%C4%8Cern%C3%A1_hora_%28CZE%29.jpg</a:t>
            </a:r>
            <a:endParaRPr lang="cs-CZ" sz="1600" dirty="0" smtClean="0"/>
          </a:p>
          <a:p>
            <a:r>
              <a:rPr lang="cs-CZ" sz="1600" dirty="0" smtClean="0"/>
              <a:t>Autor: David </a:t>
            </a:r>
            <a:r>
              <a:rPr lang="cs-CZ" sz="1600" dirty="0" err="1" smtClean="0"/>
              <a:t>Paloch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http://cs.wikipedia.org/wiki/Soubor:Cedule_NP_%C4%8Cesk%C3%A9_%C5%A0v%C3%BDcarsko.jpg</a:t>
            </a:r>
            <a:endParaRPr lang="cs-CZ" sz="1600" dirty="0" smtClean="0"/>
          </a:p>
          <a:p>
            <a:r>
              <a:rPr lang="cs-CZ" sz="1600" dirty="0" smtClean="0"/>
              <a:t>Autor: Jitka Erbenová</a:t>
            </a: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http://cs.wikipedia.org/wiki/Soubor:Prav%C4%8Dick%C3%A1_br%C3%A1na_%282%29.jpg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Huhulenik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Volné dílo na WWW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http://cs.wikipedia.org/wiki/Soubor:Dyje2.JPG</a:t>
            </a:r>
            <a:endParaRPr lang="cs-CZ" sz="1600" dirty="0" smtClean="0"/>
          </a:p>
          <a:p>
            <a:r>
              <a:rPr lang="cs-CZ" sz="1600" dirty="0" smtClean="0"/>
              <a:t>Autor: Martin Vavřík</a:t>
            </a: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http://cs.wikipedia.org/wiki/Soubor:National_nature_reserve_Boubinsky_prales_in_2011_%2827%29.JPG</a:t>
            </a:r>
            <a:endParaRPr lang="cs-CZ" sz="1600" dirty="0" smtClean="0"/>
          </a:p>
          <a:p>
            <a:r>
              <a:rPr lang="cs-CZ" sz="1600" dirty="0" smtClean="0"/>
              <a:t>Autor: Chmee2</a:t>
            </a: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Volné dílo na WWW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http://cs.wikipedia.org/wiki/Soubor:CHKO_%28Moravsk%C3%BD_kras%29.JPG</a:t>
            </a:r>
            <a:endParaRPr lang="cs-CZ" sz="1600" dirty="0" smtClean="0"/>
          </a:p>
          <a:p>
            <a:r>
              <a:rPr lang="cs-CZ" sz="1600" dirty="0" smtClean="0"/>
              <a:t>Autor: Lukáš Malý</a:t>
            </a: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http://cs.wikipedia.org/wiki/Soubor:Punkevn%C3%AD_jeskyn%C4%9B26.jpg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Prazak</a:t>
            </a:r>
            <a:endParaRPr lang="cs-CZ" sz="16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  <a:hlinkClick r:id="rId2"/>
              </a:rPr>
              <a:t>http://cs.wikipedia.org/wiki/Soubor:T%C3%BD%C5%99ov_%28CZE%29_-_viwe_at_the_reserve_from_Skryje.jpg</a:t>
            </a:r>
            <a:endParaRPr lang="cs-CZ" sz="1600" dirty="0" smtClean="0">
              <a:latin typeface="Calibri" pitchFamily="34" charset="0"/>
            </a:endParaRPr>
          </a:p>
          <a:p>
            <a:r>
              <a:rPr lang="cs-CZ" sz="1600" dirty="0" smtClean="0"/>
              <a:t>Autor: David </a:t>
            </a:r>
            <a:r>
              <a:rPr lang="cs-CZ" sz="1600" dirty="0" err="1" smtClean="0"/>
              <a:t>Paloch</a:t>
            </a:r>
            <a:endParaRPr lang="cs-CZ" sz="1600" dirty="0" smtClean="0">
              <a:latin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http://cs.wikipedia.org/wiki/Soubor:Ro%C5%BEmberk.jpg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Kristyna.Kolouchova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 </a:t>
            </a:r>
            <a:r>
              <a:rPr lang="cs-CZ" sz="1600" dirty="0" smtClean="0">
                <a:hlinkClick r:id="rId4"/>
              </a:rPr>
              <a:t>http://cs.wikipedia.org/wiki/Soubor:Cerchov_Towers_02.jpg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Schmid</a:t>
            </a:r>
            <a:r>
              <a:rPr lang="cs-CZ" sz="1600" dirty="0" smtClean="0"/>
              <a:t> </a:t>
            </a:r>
            <a:r>
              <a:rPr lang="cs-CZ" sz="1600" dirty="0" err="1" smtClean="0"/>
              <a:t>Marco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http://cs.wikipedia.org/wiki/Soubor:Slavkovsk%C3%BD_les%282%29.jpg</a:t>
            </a:r>
            <a:endParaRPr lang="cs-CZ" sz="1600" dirty="0" smtClean="0"/>
          </a:p>
          <a:p>
            <a:r>
              <a:rPr lang="cs-CZ" sz="1600" dirty="0" smtClean="0"/>
              <a:t>Autor: Chmee2</a:t>
            </a: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http://cs.wikipedia.org/wiki/Soubor:Milleschau-WJP-1.jpg</a:t>
            </a:r>
            <a:endParaRPr lang="cs-CZ" sz="1600" dirty="0" smtClean="0"/>
          </a:p>
          <a:p>
            <a:r>
              <a:rPr lang="cs-CZ" sz="1600" dirty="0" smtClean="0"/>
              <a:t>Autor: Walter J. </a:t>
            </a:r>
            <a:r>
              <a:rPr lang="cs-CZ" sz="1600" dirty="0" err="1" smtClean="0"/>
              <a:t>Pilsak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http://cs.wikipedia.org/wiki/Soubor:Jested.jpg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Bernd</a:t>
            </a:r>
            <a:r>
              <a:rPr lang="cs-CZ" sz="1600" dirty="0" smtClean="0"/>
              <a:t> </a:t>
            </a:r>
            <a:r>
              <a:rPr lang="cs-CZ" sz="1600" dirty="0" err="1" smtClean="0"/>
              <a:t>Gutte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http://cs.wikipedia.org/wiki/Soubor:Adr%C5%A1pa%C5%A1sk%C3%A9_sk%C3%A1ly,_Starostov%C3%A1_a_Starosta.jpg</a:t>
            </a:r>
            <a:endParaRPr lang="cs-CZ" sz="1600" dirty="0" smtClean="0"/>
          </a:p>
          <a:p>
            <a:r>
              <a:rPr lang="cs-CZ" sz="1600" dirty="0" smtClean="0"/>
              <a:t>Autor: Daniel </a:t>
            </a:r>
            <a:r>
              <a:rPr lang="cs-CZ" sz="1600" dirty="0" err="1" smtClean="0"/>
              <a:t>Baránek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http://cs.wikipedia.org/wiki/Soubor:Praded_letecky_pohled_01.jpg</a:t>
            </a:r>
            <a:endParaRPr lang="cs-CZ" sz="1600" dirty="0" smtClean="0"/>
          </a:p>
          <a:p>
            <a:r>
              <a:rPr lang="cs-CZ" sz="1600" dirty="0" smtClean="0"/>
              <a:t>Autor: Karel Beneš</a:t>
            </a:r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2"/>
              </a:rPr>
              <a:t>http://cs.wikipedia.org/wiki/Soubor:Lys%C3%A1_hora_%28Beskydy_CZE%29_-_view_from_Fr%C3%BDdlant_nad_Ostravic%C3%AD.jpg</a:t>
            </a:r>
            <a:endParaRPr lang="cs-CZ" sz="1600" dirty="0" smtClean="0"/>
          </a:p>
          <a:p>
            <a:r>
              <a:rPr lang="cs-CZ" sz="1600" dirty="0" smtClean="0"/>
              <a:t>Autor: David </a:t>
            </a:r>
            <a:r>
              <a:rPr lang="cs-CZ" sz="1600" dirty="0" err="1" smtClean="0"/>
              <a:t>Paloch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</a:t>
            </a:r>
            <a:r>
              <a:rPr lang="cs-CZ" sz="1600" dirty="0" err="1" smtClean="0">
                <a:latin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</a:rPr>
              <a:t> na WWW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http://cs.wikipedia.org/wiki/Soubor:Vr%C5%A1ateck%C3%A1_bradl%C3%A11.jpg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Zp</a:t>
            </a:r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[cit. 2012-04-16]. Dostupný pod licencí Volné dílo na WWW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http://cs.wikipedia.org/wiki/Soubor:Palava.od.SZ.JPG</a:t>
            </a:r>
            <a:endParaRPr lang="cs-CZ" sz="1600" dirty="0" smtClean="0"/>
          </a:p>
          <a:p>
            <a:r>
              <a:rPr lang="cs-CZ" sz="1600" dirty="0" smtClean="0"/>
              <a:t>Autor: </a:t>
            </a:r>
            <a:r>
              <a:rPr lang="cs-CZ" sz="1600" dirty="0" err="1" smtClean="0"/>
              <a:t>Amic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>
                <a:latin typeface="Calibri" pitchFamily="34" charset="0"/>
              </a:rPr>
              <a:t>Mgr. Věra Štiková, Mgr. Jana </a:t>
            </a:r>
            <a:r>
              <a:rPr lang="cs-CZ" sz="1600" dirty="0" err="1" smtClean="0">
                <a:latin typeface="Calibri" pitchFamily="34" charset="0"/>
              </a:rPr>
              <a:t>Tabarková</a:t>
            </a:r>
            <a:r>
              <a:rPr lang="cs-CZ" sz="1600" dirty="0" smtClean="0">
                <a:latin typeface="Calibri" pitchFamily="34" charset="0"/>
              </a:rPr>
              <a:t>: Vlastivěda 4, Poznáváme naši vlast, učebnice pro 4. ročník základní školy, nakladatelství NOVÁ ŠKOLA, s. r. o. , 2010, ISBN 978-80-7289-170-2</a:t>
            </a:r>
          </a:p>
          <a:p>
            <a:endParaRPr lang="cs-CZ" sz="1600" dirty="0" smtClean="0">
              <a:latin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723</Words>
  <Application>Microsoft Office PowerPoint</Application>
  <PresentationFormat>Předvádění na obrazovce (4:3)</PresentationFormat>
  <Paragraphs>152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Janka</dc:creator>
  <cp:lastModifiedBy>Radek Kokman</cp:lastModifiedBy>
  <cp:revision>54</cp:revision>
  <dcterms:created xsi:type="dcterms:W3CDTF">2012-04-17T12:00:07Z</dcterms:created>
  <dcterms:modified xsi:type="dcterms:W3CDTF">2012-12-08T15:47:53Z</dcterms:modified>
</cp:coreProperties>
</file>