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4" r:id="rId2"/>
    <p:sldId id="272" r:id="rId3"/>
    <p:sldId id="271" r:id="rId4"/>
    <p:sldId id="257" r:id="rId5"/>
    <p:sldId id="258" r:id="rId6"/>
    <p:sldId id="267" r:id="rId7"/>
    <p:sldId id="259" r:id="rId8"/>
    <p:sldId id="268" r:id="rId9"/>
    <p:sldId id="260" r:id="rId10"/>
    <p:sldId id="263" r:id="rId11"/>
    <p:sldId id="27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F749B-729C-489E-8FA0-0F4EE6F96D4F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866A08-6C83-45AA-8A34-17BDC33BD4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2924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866A08-6C83-45AA-8A34-17BDC33BD43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106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866A08-6C83-45AA-8A34-17BDC33BD43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810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596195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5616354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90187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9457519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032881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995443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70125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2496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37260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698587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958916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3000">
              <a:srgbClr val="92D050"/>
            </a:gs>
            <a:gs pos="100000">
              <a:srgbClr val="156B13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CA9E75-FFEE-4086-8CD5-B9964CD7E909}" type="datetimeFigureOut">
              <a:rPr lang="cs-CZ" smtClean="0"/>
              <a:t>30.1.2013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A04C7-E33B-4B3E-BF1E-ECC837BEE5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2576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-99392"/>
            <a:ext cx="9683024" cy="7262268"/>
          </a:xfrm>
        </p:spPr>
      </p:pic>
    </p:spTree>
    <p:extLst>
      <p:ext uri="{BB962C8B-B14F-4D97-AF65-F5344CB8AC3E}">
        <p14:creationId xmlns:p14="http://schemas.microsoft.com/office/powerpoint/2010/main" val="1185742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A</a:t>
            </a:r>
            <a:r>
              <a:rPr lang="en-US" sz="2000" dirty="0" smtClean="0">
                <a:solidFill>
                  <a:schemeClr val="bg1"/>
                </a:solidFill>
              </a:rPr>
              <a:t>NOTACE  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cs-CZ" sz="2000" dirty="0" err="1">
                <a:solidFill>
                  <a:schemeClr val="bg1"/>
                </a:solidFill>
              </a:rPr>
              <a:t>m</a:t>
            </a:r>
            <a:r>
              <a:rPr lang="en-US" sz="2000" dirty="0" err="1" smtClean="0">
                <a:solidFill>
                  <a:schemeClr val="bg1"/>
                </a:solidFill>
              </a:rPr>
              <a:t>ateriál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je </a:t>
            </a:r>
            <a:r>
              <a:rPr lang="en-US" sz="2000" dirty="0" err="1">
                <a:solidFill>
                  <a:schemeClr val="bg1"/>
                </a:solidFill>
              </a:rPr>
              <a:t>určen</a:t>
            </a:r>
            <a:r>
              <a:rPr lang="en-US" sz="2000" dirty="0">
                <a:solidFill>
                  <a:schemeClr val="bg1"/>
                </a:solidFill>
              </a:rPr>
              <a:t> pro </a:t>
            </a:r>
            <a:r>
              <a:rPr lang="en-US" sz="2000" dirty="0" err="1">
                <a:solidFill>
                  <a:schemeClr val="bg1"/>
                </a:solidFill>
              </a:rPr>
              <a:t>žáky</a:t>
            </a:r>
            <a:r>
              <a:rPr lang="en-US" sz="2000" dirty="0">
                <a:solidFill>
                  <a:schemeClr val="bg1"/>
                </a:solidFill>
              </a:rPr>
              <a:t> 3</a:t>
            </a:r>
            <a:r>
              <a:rPr lang="en-US" sz="2000" dirty="0" smtClean="0">
                <a:solidFill>
                  <a:schemeClr val="bg1"/>
                </a:solidFill>
              </a:rPr>
              <a:t>.</a:t>
            </a:r>
            <a:r>
              <a:rPr lang="cs-CZ" sz="2000" dirty="0" smtClean="0">
                <a:solidFill>
                  <a:schemeClr val="bg1"/>
                </a:solidFill>
              </a:rPr>
              <a:t> a 4.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 smtClean="0">
                <a:solidFill>
                  <a:schemeClr val="bg1"/>
                </a:solidFill>
              </a:rPr>
              <a:t>ročníku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cs-CZ" sz="2000" dirty="0" err="1">
                <a:solidFill>
                  <a:schemeClr val="bg1"/>
                </a:solidFill>
              </a:rPr>
              <a:t>p</a:t>
            </a:r>
            <a:r>
              <a:rPr lang="en-US" sz="2000" dirty="0" err="1" smtClean="0">
                <a:solidFill>
                  <a:schemeClr val="bg1"/>
                </a:solidFill>
              </a:rPr>
              <a:t>atří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>
                <a:solidFill>
                  <a:schemeClr val="bg1"/>
                </a:solidFill>
              </a:rPr>
              <a:t>do </a:t>
            </a:r>
            <a:r>
              <a:rPr lang="en-US" sz="2000" dirty="0" err="1">
                <a:solidFill>
                  <a:schemeClr val="bg1"/>
                </a:solidFill>
              </a:rPr>
              <a:t>vzdělávací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oblasti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Matematika</a:t>
            </a:r>
            <a:r>
              <a:rPr lang="en-US" sz="2000" dirty="0">
                <a:solidFill>
                  <a:schemeClr val="bg1"/>
                </a:solidFill>
              </a:rPr>
              <a:t> a </a:t>
            </a:r>
            <a:r>
              <a:rPr lang="en-US" sz="2000" dirty="0" err="1">
                <a:solidFill>
                  <a:schemeClr val="bg1"/>
                </a:solidFill>
              </a:rPr>
              <a:t>její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 smtClean="0">
                <a:solidFill>
                  <a:schemeClr val="bg1"/>
                </a:solidFill>
              </a:rPr>
              <a:t>aplikace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cs-CZ" sz="2000" dirty="0" err="1">
                <a:solidFill>
                  <a:schemeClr val="bg1"/>
                </a:solidFill>
              </a:rPr>
              <a:t>ž</a:t>
            </a:r>
            <a:r>
              <a:rPr lang="en-US" sz="2000" dirty="0" err="1" smtClean="0">
                <a:solidFill>
                  <a:schemeClr val="bg1"/>
                </a:solidFill>
              </a:rPr>
              <a:t>áci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procvičují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násobky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sedmi,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násobení</a:t>
            </a:r>
            <a:r>
              <a:rPr lang="en-US" sz="2000" dirty="0">
                <a:solidFill>
                  <a:schemeClr val="bg1"/>
                </a:solidFill>
              </a:rPr>
              <a:t> a </a:t>
            </a:r>
            <a:r>
              <a:rPr lang="en-US" sz="2000" dirty="0" err="1">
                <a:solidFill>
                  <a:schemeClr val="bg1"/>
                </a:solidFill>
              </a:rPr>
              <a:t>dělení</a:t>
            </a:r>
            <a:r>
              <a:rPr lang="en-US" sz="2000" dirty="0">
                <a:solidFill>
                  <a:schemeClr val="bg1"/>
                </a:solidFill>
              </a:rPr>
              <a:t> v </a:t>
            </a:r>
            <a:r>
              <a:rPr lang="en-US" sz="2000" dirty="0" err="1">
                <a:solidFill>
                  <a:schemeClr val="bg1"/>
                </a:solidFill>
              </a:rPr>
              <a:t>oboru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</a:t>
            </a:r>
            <a:r>
              <a:rPr lang="en-US" sz="2000" dirty="0" err="1" smtClean="0">
                <a:solidFill>
                  <a:schemeClr val="bg1"/>
                </a:solidFill>
              </a:rPr>
              <a:t>násobilky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sedmi</a:t>
            </a:r>
            <a:endParaRPr lang="en-US" sz="2000" dirty="0">
              <a:solidFill>
                <a:schemeClr val="bg1"/>
              </a:solidFill>
            </a:endParaRPr>
          </a:p>
          <a:p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</a:t>
            </a:r>
            <a:r>
              <a:rPr lang="en-US" sz="2000" dirty="0" smtClean="0">
                <a:solidFill>
                  <a:schemeClr val="bg1"/>
                </a:solidFill>
              </a:rPr>
              <a:t>METODICKÉ </a:t>
            </a:r>
            <a:r>
              <a:rPr lang="en-US" sz="2000" dirty="0">
                <a:solidFill>
                  <a:schemeClr val="bg1"/>
                </a:solidFill>
              </a:rPr>
              <a:t>POZNÁMKY      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str. </a:t>
            </a:r>
            <a:r>
              <a:rPr lang="cs-CZ" sz="2000" dirty="0" smtClean="0">
                <a:solidFill>
                  <a:schemeClr val="bg1"/>
                </a:solidFill>
              </a:rPr>
              <a:t>4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frontální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práce</a:t>
            </a:r>
            <a:r>
              <a:rPr lang="en-US" sz="2000" dirty="0">
                <a:solidFill>
                  <a:schemeClr val="bg1"/>
                </a:solidFill>
              </a:rPr>
              <a:t> u </a:t>
            </a:r>
            <a:r>
              <a:rPr lang="en-US" sz="2000" dirty="0" err="1">
                <a:solidFill>
                  <a:schemeClr val="bg1"/>
                </a:solidFill>
              </a:rPr>
              <a:t>interaktivní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tabule</a:t>
            </a:r>
            <a:r>
              <a:rPr lang="en-US" sz="2000" dirty="0">
                <a:solidFill>
                  <a:schemeClr val="bg1"/>
                </a:solidFill>
              </a:rPr>
              <a:t>, </a:t>
            </a:r>
            <a:r>
              <a:rPr lang="en-US" sz="2000" dirty="0" err="1">
                <a:solidFill>
                  <a:schemeClr val="bg1"/>
                </a:solidFill>
              </a:rPr>
              <a:t>žáci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hledají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násobky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 </a:t>
            </a:r>
            <a:r>
              <a:rPr lang="en-US" sz="2000" dirty="0" smtClean="0">
                <a:solidFill>
                  <a:schemeClr val="bg1"/>
                </a:solidFill>
              </a:rPr>
              <a:t>        </a:t>
            </a:r>
            <a:r>
              <a:rPr lang="cs-CZ" sz="2000" dirty="0" smtClean="0">
                <a:solidFill>
                  <a:schemeClr val="bg1"/>
                </a:solidFill>
              </a:rPr>
              <a:t>sedmi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str. </a:t>
            </a:r>
            <a:r>
              <a:rPr lang="cs-CZ" sz="2000" dirty="0" smtClean="0">
                <a:solidFill>
                  <a:schemeClr val="bg1"/>
                </a:solidFill>
              </a:rPr>
              <a:t>5 a 7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frontální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práce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žáků</a:t>
            </a:r>
            <a:r>
              <a:rPr lang="en-US" sz="2000" dirty="0">
                <a:solidFill>
                  <a:schemeClr val="bg1"/>
                </a:solidFill>
              </a:rPr>
              <a:t> u </a:t>
            </a:r>
            <a:r>
              <a:rPr lang="en-US" sz="2000" dirty="0" err="1">
                <a:solidFill>
                  <a:schemeClr val="bg1"/>
                </a:solidFill>
              </a:rPr>
              <a:t>interaktivní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tabule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nebo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zadat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</a:t>
            </a:r>
            <a:r>
              <a:rPr lang="en-US" sz="2000" dirty="0" smtClean="0">
                <a:solidFill>
                  <a:schemeClr val="bg1"/>
                </a:solidFill>
              </a:rPr>
              <a:t>         </a:t>
            </a:r>
            <a:r>
              <a:rPr lang="en-US" sz="2000" dirty="0" err="1">
                <a:solidFill>
                  <a:schemeClr val="bg1"/>
                </a:solidFill>
              </a:rPr>
              <a:t>příklady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ve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sloupcích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jako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samostatnou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práci</a:t>
            </a:r>
            <a:r>
              <a:rPr lang="en-US" sz="2000" dirty="0">
                <a:solidFill>
                  <a:schemeClr val="bg1"/>
                </a:solidFill>
              </a:rPr>
              <a:t> do </a:t>
            </a:r>
            <a:r>
              <a:rPr lang="en-US" sz="2000" dirty="0" err="1" smtClean="0">
                <a:solidFill>
                  <a:schemeClr val="bg1"/>
                </a:solidFill>
              </a:rPr>
              <a:t>sešitů</a:t>
            </a:r>
            <a:r>
              <a:rPr lang="cs-CZ" sz="2000" dirty="0">
                <a:solidFill>
                  <a:schemeClr val="bg1"/>
                </a:solidFill>
              </a:rPr>
              <a:t>,</a:t>
            </a:r>
            <a:r>
              <a:rPr lang="en-US" sz="2000" dirty="0" smtClean="0">
                <a:solidFill>
                  <a:schemeClr val="bg1"/>
                </a:solidFill>
              </a:rPr>
              <a:t>    </a:t>
            </a:r>
            <a:endParaRPr lang="en-US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</a:t>
            </a:r>
            <a:r>
              <a:rPr lang="en-US" sz="2000" dirty="0" smtClean="0">
                <a:solidFill>
                  <a:schemeClr val="bg1"/>
                </a:solidFill>
              </a:rPr>
              <a:t>         </a:t>
            </a:r>
            <a:r>
              <a:rPr lang="en-US" sz="2000" dirty="0" err="1">
                <a:solidFill>
                  <a:schemeClr val="bg1"/>
                </a:solidFill>
              </a:rPr>
              <a:t>kontrolovat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výsledky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podle</a:t>
            </a:r>
            <a:r>
              <a:rPr lang="en-US" sz="2000" dirty="0">
                <a:solidFill>
                  <a:schemeClr val="bg1"/>
                </a:solidFill>
              </a:rPr>
              <a:t> str. </a:t>
            </a:r>
            <a:r>
              <a:rPr lang="cs-CZ" sz="2000" dirty="0" smtClean="0">
                <a:solidFill>
                  <a:schemeClr val="bg1"/>
                </a:solidFill>
              </a:rPr>
              <a:t>6 a 8</a:t>
            </a:r>
            <a:endParaRPr lang="en-US" sz="2000" dirty="0">
              <a:solidFill>
                <a:schemeClr val="bg1"/>
              </a:solidFill>
            </a:endParaRPr>
          </a:p>
          <a:p>
            <a:r>
              <a:rPr lang="en-US" sz="2000" dirty="0">
                <a:solidFill>
                  <a:schemeClr val="bg1"/>
                </a:solidFill>
              </a:rPr>
              <a:t>str. </a:t>
            </a:r>
            <a:r>
              <a:rPr lang="cs-CZ" sz="2000" dirty="0" smtClean="0">
                <a:solidFill>
                  <a:schemeClr val="bg1"/>
                </a:solidFill>
              </a:rPr>
              <a:t>9 hru možno zadat jako skupinovou práci, kontrola na str. 10</a:t>
            </a:r>
            <a:r>
              <a:rPr lang="en-US" sz="2000" dirty="0" smtClean="0">
                <a:solidFill>
                  <a:schemeClr val="bg1"/>
                </a:solidFill>
              </a:rPr>
              <a:t> 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16903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38545" y="1666225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NÁSOBENÍ A DĚLENÍ</a:t>
            </a:r>
            <a:endParaRPr lang="cs-CZ" sz="6000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75856" y="2520156"/>
            <a:ext cx="2520280" cy="2567136"/>
          </a:xfrm>
        </p:spPr>
        <p:txBody>
          <a:bodyPr>
            <a:noAutofit/>
          </a:bodyPr>
          <a:lstStyle/>
          <a:p>
            <a:r>
              <a:rPr lang="cs-CZ" sz="166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7</a:t>
            </a:r>
          </a:p>
        </p:txBody>
      </p:sp>
      <p:pic>
        <p:nvPicPr>
          <p:cNvPr id="1030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3147" y="718870"/>
            <a:ext cx="1152498" cy="116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9601" y="4967576"/>
            <a:ext cx="1316203" cy="1327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9009" y="4967576"/>
            <a:ext cx="1290018" cy="130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180585"/>
            <a:ext cx="1213780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82778"/>
            <a:ext cx="1187067" cy="119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136250"/>
            <a:ext cx="1176780" cy="118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855" y="681376"/>
            <a:ext cx="1226852" cy="1237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2640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VYHLEDEJ NÁSOBKY </a:t>
            </a:r>
            <a:r>
              <a:rPr lang="cs-CZ" sz="6000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7</a:t>
            </a:r>
            <a:endParaRPr lang="cs-CZ" sz="6000" b="1" dirty="0">
              <a:ln>
                <a:solidFill>
                  <a:schemeClr val="tx1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	2	3	4	5	6	7	8	9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10	11	12	13	14	15	16	17	18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19	20	21	22	23	24	25	26	27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28	29	30	31	32	33	34	35	36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37	38	39	40	41	42	43	44	45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46	47	48	49	50	51	52	53	54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55	56	57	58	59	60	61	62	63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1"/>
                </a:solidFill>
              </a:rPr>
              <a:t>64	65	66	67	68	69	70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97" y="565885"/>
            <a:ext cx="704814" cy="710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1149" y="565885"/>
            <a:ext cx="642589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5997490"/>
            <a:ext cx="627242" cy="632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0756" y="5407885"/>
            <a:ext cx="1363376" cy="1375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5879107"/>
            <a:ext cx="806751" cy="813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5327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9036496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DOPLŇ SPRÁVNĚ PRÁZDNÁ POLÍČKA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6282089"/>
              </p:ext>
            </p:extLst>
          </p:nvPr>
        </p:nvGraphicFramePr>
        <p:xfrm>
          <a:off x="683568" y="177281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1271302"/>
              </p:ext>
            </p:extLst>
          </p:nvPr>
        </p:nvGraphicFramePr>
        <p:xfrm>
          <a:off x="683568" y="429309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1405576"/>
              </p:ext>
            </p:extLst>
          </p:nvPr>
        </p:nvGraphicFramePr>
        <p:xfrm>
          <a:off x="5436096" y="429309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8562401"/>
              </p:ext>
            </p:extLst>
          </p:nvPr>
        </p:nvGraphicFramePr>
        <p:xfrm>
          <a:off x="5436096" y="177281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22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9" y="3429000"/>
            <a:ext cx="1440160" cy="145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4145" y="1844824"/>
            <a:ext cx="999727" cy="100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810" y="5301208"/>
            <a:ext cx="999727" cy="100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67644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04664"/>
            <a:ext cx="9036496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2121715"/>
              </p:ext>
            </p:extLst>
          </p:nvPr>
        </p:nvGraphicFramePr>
        <p:xfrm>
          <a:off x="683568" y="177281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70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639496"/>
              </p:ext>
            </p:extLst>
          </p:nvPr>
        </p:nvGraphicFramePr>
        <p:xfrm>
          <a:off x="683568" y="429309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49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21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930137"/>
              </p:ext>
            </p:extLst>
          </p:nvPr>
        </p:nvGraphicFramePr>
        <p:xfrm>
          <a:off x="5436096" y="429309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42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56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525276"/>
              </p:ext>
            </p:extLst>
          </p:nvPr>
        </p:nvGraphicFramePr>
        <p:xfrm>
          <a:off x="5436096" y="1772816"/>
          <a:ext cx="3120005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24001"/>
                <a:gridCol w="624001"/>
                <a:gridCol w="624001"/>
                <a:gridCol w="624001"/>
                <a:gridCol w="624001"/>
              </a:tblGrid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28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9605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.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=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122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1440160" cy="145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38727"/>
            <a:ext cx="999727" cy="100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29000"/>
            <a:ext cx="1440160" cy="145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16632"/>
            <a:ext cx="1440160" cy="145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32497"/>
            <a:ext cx="999727" cy="1008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6803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VYPOČÍTEJ PŘÍKLADY NA </a:t>
            </a:r>
            <a:b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</a:b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DĚLENÍ 7 A DOPLŇ ŘETĚZCE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1596559"/>
            <a:ext cx="2242592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21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7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56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14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70 : 7 =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63888" y="1624968"/>
            <a:ext cx="2300064" cy="351102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28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63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49 : 7 =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35 : 7 =</a:t>
            </a: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596559"/>
            <a:ext cx="2160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42 : 7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0 : 7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21 : 7 =</a:t>
            </a:r>
          </a:p>
          <a:p>
            <a:r>
              <a:rPr lang="cs-CZ" sz="2800" b="1" dirty="0" smtClean="0">
                <a:solidFill>
                  <a:schemeClr val="bg1"/>
                </a:solidFill>
              </a:rPr>
              <a:t>56 : 7 =</a:t>
            </a: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7 : 7 =</a:t>
            </a:r>
          </a:p>
          <a:p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805536"/>
            <a:ext cx="792088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42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6376" y="4805536"/>
            <a:ext cx="792088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547664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2972949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76256" y="5558769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73216" y="5579031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83968" y="5558769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972949" y="5579481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614871" y="5597624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876256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560821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283968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chemeClr val="bg1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259632" y="4581128"/>
            <a:ext cx="288032" cy="22440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2" idx="6"/>
            <a:endCxn id="13" idx="2"/>
          </p:cNvCxnSpPr>
          <p:nvPr/>
        </p:nvCxnSpPr>
        <p:spPr>
          <a:xfrm>
            <a:off x="2411760" y="4373488"/>
            <a:ext cx="56118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3" idx="6"/>
            <a:endCxn id="21" idx="2"/>
          </p:cNvCxnSpPr>
          <p:nvPr/>
        </p:nvCxnSpPr>
        <p:spPr>
          <a:xfrm>
            <a:off x="3837045" y="4373488"/>
            <a:ext cx="44692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21" idx="6"/>
            <a:endCxn id="20" idx="2"/>
          </p:cNvCxnSpPr>
          <p:nvPr/>
        </p:nvCxnSpPr>
        <p:spPr>
          <a:xfrm>
            <a:off x="5148064" y="4373488"/>
            <a:ext cx="412757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0" idx="6"/>
            <a:endCxn id="19" idx="2"/>
          </p:cNvCxnSpPr>
          <p:nvPr/>
        </p:nvCxnSpPr>
        <p:spPr>
          <a:xfrm>
            <a:off x="6424917" y="4373488"/>
            <a:ext cx="45133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740352" y="4581128"/>
            <a:ext cx="216024" cy="22440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7740352" y="5579481"/>
            <a:ext cx="216024" cy="22578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14" idx="2"/>
            <a:endCxn id="15" idx="6"/>
          </p:cNvCxnSpPr>
          <p:nvPr/>
        </p:nvCxnSpPr>
        <p:spPr>
          <a:xfrm flipH="1">
            <a:off x="6437312" y="5990817"/>
            <a:ext cx="438944" cy="202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15" idx="2"/>
            <a:endCxn id="16" idx="6"/>
          </p:cNvCxnSpPr>
          <p:nvPr/>
        </p:nvCxnSpPr>
        <p:spPr>
          <a:xfrm flipH="1" flipV="1">
            <a:off x="5148064" y="5990817"/>
            <a:ext cx="425152" cy="202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16" idx="2"/>
            <a:endCxn id="17" idx="6"/>
          </p:cNvCxnSpPr>
          <p:nvPr/>
        </p:nvCxnSpPr>
        <p:spPr>
          <a:xfrm flipH="1">
            <a:off x="3837045" y="5990817"/>
            <a:ext cx="446923" cy="2071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17" idx="2"/>
            <a:endCxn id="18" idx="6"/>
          </p:cNvCxnSpPr>
          <p:nvPr/>
        </p:nvCxnSpPr>
        <p:spPr>
          <a:xfrm flipH="1">
            <a:off x="2478967" y="6011529"/>
            <a:ext cx="493982" cy="1814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1259632" y="5597624"/>
            <a:ext cx="355239" cy="2076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771222" y="4274215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261928" y="4651336"/>
            <a:ext cx="7665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. 8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04522" y="4697503"/>
            <a:ext cx="558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056471" y="469750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12227" y="4697503"/>
            <a:ext cx="595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10873" y="42438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910873" y="58336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6266929"/>
            <a:ext cx="752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066410" y="628433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775494" y="6266929"/>
            <a:ext cx="558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8967" y="6266928"/>
            <a:ext cx="49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19572" y="5805264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8194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1799" y="260648"/>
            <a:ext cx="930275" cy="93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84" y="260648"/>
            <a:ext cx="930275" cy="938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65129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ŘEŠENÍ</a:t>
            </a:r>
            <a:endParaRPr lang="cs-CZ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1596559"/>
            <a:ext cx="2242592" cy="4525963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21 : 7 =   </a:t>
            </a:r>
            <a:r>
              <a:rPr lang="cs-CZ" b="1" dirty="0" smtClean="0">
                <a:solidFill>
                  <a:srgbClr val="FF0000"/>
                </a:solidFill>
              </a:rPr>
              <a:t>3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7 : 7 =   </a:t>
            </a:r>
            <a:r>
              <a:rPr lang="cs-CZ" b="1" dirty="0" smtClean="0">
                <a:solidFill>
                  <a:srgbClr val="FF0000"/>
                </a:solidFill>
              </a:rPr>
              <a:t>1 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56 : 7 =</a:t>
            </a:r>
            <a:r>
              <a:rPr lang="cs-CZ" b="1" dirty="0" smtClean="0">
                <a:solidFill>
                  <a:srgbClr val="FF0000"/>
                </a:solidFill>
              </a:rPr>
              <a:t>   8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14 : 7 =   </a:t>
            </a:r>
            <a:r>
              <a:rPr lang="cs-CZ" b="1" dirty="0" smtClean="0">
                <a:solidFill>
                  <a:srgbClr val="FF0000"/>
                </a:solidFill>
              </a:rPr>
              <a:t>2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70 : 7 = </a:t>
            </a:r>
            <a:r>
              <a:rPr lang="cs-CZ" b="1" dirty="0" smtClean="0">
                <a:solidFill>
                  <a:srgbClr val="FF0000"/>
                </a:solidFill>
              </a:rPr>
              <a:t>10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563888" y="1624968"/>
            <a:ext cx="2300064" cy="3511021"/>
          </a:xfrm>
        </p:spPr>
        <p:txBody>
          <a:bodyPr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28 : 7 =   </a:t>
            </a:r>
            <a:r>
              <a:rPr lang="cs-CZ" b="1" dirty="0" smtClean="0">
                <a:solidFill>
                  <a:srgbClr val="FF0000"/>
                </a:solidFill>
              </a:rPr>
              <a:t>4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63 : 7 =   </a:t>
            </a:r>
            <a:r>
              <a:rPr lang="cs-CZ" b="1" dirty="0" smtClean="0">
                <a:solidFill>
                  <a:srgbClr val="FF0000"/>
                </a:solidFill>
              </a:rPr>
              <a:t>9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0 : 7 =   </a:t>
            </a:r>
            <a:r>
              <a:rPr lang="cs-CZ" b="1" dirty="0" smtClean="0">
                <a:solidFill>
                  <a:srgbClr val="FF0000"/>
                </a:solidFill>
              </a:rPr>
              <a:t>0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49 : 7 =   </a:t>
            </a:r>
            <a:r>
              <a:rPr lang="cs-CZ" b="1" dirty="0" smtClean="0">
                <a:solidFill>
                  <a:srgbClr val="FF0000"/>
                </a:solidFill>
              </a:rPr>
              <a:t>7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b="1" dirty="0" smtClean="0">
                <a:solidFill>
                  <a:schemeClr val="bg1"/>
                </a:solidFill>
              </a:rPr>
              <a:t>35 : 7 =   </a:t>
            </a:r>
            <a:r>
              <a:rPr lang="cs-CZ" b="1" dirty="0" smtClean="0">
                <a:solidFill>
                  <a:srgbClr val="FF0000"/>
                </a:solidFill>
              </a:rPr>
              <a:t>5</a:t>
            </a:r>
            <a:endParaRPr lang="cs-CZ" b="1" dirty="0" smtClean="0">
              <a:solidFill>
                <a:schemeClr val="bg1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72200" y="1596559"/>
            <a:ext cx="21602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42 : 7 =   </a:t>
            </a:r>
            <a:r>
              <a:rPr lang="cs-CZ" sz="2800" b="1" dirty="0" smtClean="0">
                <a:solidFill>
                  <a:srgbClr val="FF0000"/>
                </a:solidFill>
              </a:rPr>
              <a:t>6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0 : 7 =   </a:t>
            </a:r>
            <a:r>
              <a:rPr lang="cs-CZ" sz="2800" b="1" dirty="0" smtClean="0">
                <a:solidFill>
                  <a:srgbClr val="FF0000"/>
                </a:solidFill>
              </a:rPr>
              <a:t>0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21 : 7 =   </a:t>
            </a:r>
            <a:r>
              <a:rPr lang="cs-CZ" sz="2800" b="1" dirty="0">
                <a:solidFill>
                  <a:srgbClr val="FF0000"/>
                </a:solidFill>
              </a:rPr>
              <a:t>3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 smtClean="0">
                <a:solidFill>
                  <a:schemeClr val="bg1"/>
                </a:solidFill>
              </a:rPr>
              <a:t>56 : 7 =   </a:t>
            </a:r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 smtClean="0">
              <a:solidFill>
                <a:schemeClr val="bg1"/>
              </a:solidFill>
            </a:endParaRPr>
          </a:p>
          <a:p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 7 : 7 =   </a:t>
            </a:r>
            <a:r>
              <a:rPr lang="cs-CZ" sz="2800" b="1" dirty="0" smtClean="0">
                <a:solidFill>
                  <a:srgbClr val="FF0000"/>
                </a:solidFill>
              </a:rPr>
              <a:t>1</a:t>
            </a:r>
            <a:endParaRPr lang="cs-CZ" sz="2800" b="1" dirty="0" smtClean="0">
              <a:solidFill>
                <a:schemeClr val="bg1"/>
              </a:solidFill>
            </a:endParaRPr>
          </a:p>
          <a:p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44" y="4805536"/>
            <a:ext cx="792088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42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56376" y="4805536"/>
            <a:ext cx="792088" cy="792088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28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547664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3" name="Ovál 12"/>
          <p:cNvSpPr/>
          <p:nvPr/>
        </p:nvSpPr>
        <p:spPr>
          <a:xfrm>
            <a:off x="2972949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56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76256" y="5558769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573216" y="5579031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63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83968" y="5558769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972949" y="5579481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1614871" y="5597624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876256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560821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24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283968" y="3941440"/>
            <a:ext cx="864096" cy="864096"/>
          </a:xfrm>
          <a:prstGeom prst="ellipse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V="1">
            <a:off x="1259632" y="4581128"/>
            <a:ext cx="288032" cy="22440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2" idx="6"/>
            <a:endCxn id="13" idx="2"/>
          </p:cNvCxnSpPr>
          <p:nvPr/>
        </p:nvCxnSpPr>
        <p:spPr>
          <a:xfrm>
            <a:off x="2411760" y="4373488"/>
            <a:ext cx="56118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13" idx="6"/>
            <a:endCxn id="21" idx="2"/>
          </p:cNvCxnSpPr>
          <p:nvPr/>
        </p:nvCxnSpPr>
        <p:spPr>
          <a:xfrm>
            <a:off x="3837045" y="4373488"/>
            <a:ext cx="44692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21" idx="6"/>
            <a:endCxn id="20" idx="2"/>
          </p:cNvCxnSpPr>
          <p:nvPr/>
        </p:nvCxnSpPr>
        <p:spPr>
          <a:xfrm>
            <a:off x="5148064" y="4373488"/>
            <a:ext cx="412757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>
            <a:stCxn id="20" idx="6"/>
            <a:endCxn id="19" idx="2"/>
          </p:cNvCxnSpPr>
          <p:nvPr/>
        </p:nvCxnSpPr>
        <p:spPr>
          <a:xfrm>
            <a:off x="6424917" y="4373488"/>
            <a:ext cx="451339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740352" y="4581128"/>
            <a:ext cx="216024" cy="22440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7740352" y="5579481"/>
            <a:ext cx="216024" cy="22578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14" idx="2"/>
            <a:endCxn id="15" idx="6"/>
          </p:cNvCxnSpPr>
          <p:nvPr/>
        </p:nvCxnSpPr>
        <p:spPr>
          <a:xfrm flipH="1">
            <a:off x="6437312" y="5990817"/>
            <a:ext cx="438944" cy="202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stCxn id="15" idx="2"/>
            <a:endCxn id="16" idx="6"/>
          </p:cNvCxnSpPr>
          <p:nvPr/>
        </p:nvCxnSpPr>
        <p:spPr>
          <a:xfrm flipH="1" flipV="1">
            <a:off x="5148064" y="5990817"/>
            <a:ext cx="425152" cy="202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>
            <a:stCxn id="16" idx="2"/>
            <a:endCxn id="17" idx="6"/>
          </p:cNvCxnSpPr>
          <p:nvPr/>
        </p:nvCxnSpPr>
        <p:spPr>
          <a:xfrm flipH="1">
            <a:off x="3837045" y="5990817"/>
            <a:ext cx="446923" cy="2071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>
            <a:stCxn id="17" idx="2"/>
            <a:endCxn id="18" idx="6"/>
          </p:cNvCxnSpPr>
          <p:nvPr/>
        </p:nvCxnSpPr>
        <p:spPr>
          <a:xfrm flipH="1">
            <a:off x="2478967" y="6011529"/>
            <a:ext cx="493982" cy="1814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 flipV="1">
            <a:off x="1259632" y="5597624"/>
            <a:ext cx="355239" cy="20764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771222" y="4274215"/>
            <a:ext cx="4940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261928" y="4651336"/>
            <a:ext cx="7665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 . 8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04522" y="4697503"/>
            <a:ext cx="558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056471" y="469750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412227" y="4697503"/>
            <a:ext cx="5953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6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910873" y="4243820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910873" y="5833601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4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372200" y="6266929"/>
            <a:ext cx="7520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. 9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066410" y="6284335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775494" y="6266929"/>
            <a:ext cx="558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2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478967" y="6266928"/>
            <a:ext cx="4939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: 3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19572" y="5805264"/>
            <a:ext cx="684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.</a:t>
            </a:r>
            <a:r>
              <a:rPr lang="cs-CZ" sz="2400" b="1" dirty="0" smtClean="0">
                <a:solidFill>
                  <a:schemeClr val="bg1"/>
                </a:solidFill>
              </a:rPr>
              <a:t> 7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7170" name="Picture 2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9829" y="234952"/>
            <a:ext cx="1290315" cy="1301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8747" y="251429"/>
            <a:ext cx="1295729" cy="130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71738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851" y="188640"/>
            <a:ext cx="8850988" cy="114300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SPOČÍTEJ KOLIK JE NA OBRÁZKU MALÝCH KYTIČEK A VYBER SPRÁVNÝ PŘÍKLAD</a:t>
            </a:r>
            <a:endParaRPr lang="cs-CZ" sz="4000" b="1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2052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352" y="1545926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7684" y="5907655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6804" y="1594245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60" y="3260425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595" y="4794667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300" y="257264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081" y="454212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736" y="415586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8245" y="151425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605" y="1959624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900" y="4419264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223" y="2274650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1081" y="239221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9467" y="501815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14252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3500378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773" y="583394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7724" y="501832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245" y="595153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064" y="589382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9335" y="5943141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20" y="5668340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6748" y="5824405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7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1746" y="482269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8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5032869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9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7005" y="1414297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0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2032" y="1514253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4605" y="4042237"/>
            <a:ext cx="644680" cy="650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761" y="2542839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2903" y="2569516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333" y="2577327"/>
            <a:ext cx="1860550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8" name="Ovál 77"/>
          <p:cNvSpPr/>
          <p:nvPr/>
        </p:nvSpPr>
        <p:spPr>
          <a:xfrm>
            <a:off x="4016627" y="2833618"/>
            <a:ext cx="1318818" cy="125282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7 . 5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0" name="Ovál 79"/>
          <p:cNvSpPr/>
          <p:nvPr/>
        </p:nvSpPr>
        <p:spPr>
          <a:xfrm>
            <a:off x="6189199" y="2882131"/>
            <a:ext cx="1318818" cy="125282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4</a:t>
            </a:r>
            <a:r>
              <a:rPr lang="cs-CZ" sz="2800" b="1" dirty="0" smtClean="0">
                <a:solidFill>
                  <a:schemeClr val="bg1"/>
                </a:solidFill>
              </a:rPr>
              <a:t> . 7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1" name="Ovál 80"/>
          <p:cNvSpPr/>
          <p:nvPr/>
        </p:nvSpPr>
        <p:spPr>
          <a:xfrm>
            <a:off x="1648460" y="2863133"/>
            <a:ext cx="1318818" cy="1252820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3 . 7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41667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75856" y="548680"/>
            <a:ext cx="5688632" cy="144016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ln w="28575"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CHVÁLÍME !</a:t>
            </a:r>
            <a:endParaRPr lang="cs-CZ" sz="8000" b="1" dirty="0">
              <a:ln w="28575"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pic>
        <p:nvPicPr>
          <p:cNvPr id="3076" name="Picture 4" descr="C:\Users\LŠ\AppData\Local\Microsoft\Windows\Temporary Internet Files\Content.IE5\22959MTR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268760"/>
            <a:ext cx="5400600" cy="5446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1763688" y="2695956"/>
            <a:ext cx="2664296" cy="2592288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500" b="1" dirty="0" smtClean="0">
                <a:solidFill>
                  <a:schemeClr val="bg1"/>
                </a:solidFill>
              </a:rPr>
              <a:t>28</a:t>
            </a:r>
            <a:endParaRPr lang="cs-CZ" sz="11500" b="1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763688" y="2695956"/>
            <a:ext cx="2664296" cy="2592288"/>
          </a:xfrm>
          <a:prstGeom prst="ellipse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chemeClr val="bg1"/>
                </a:solidFill>
              </a:rPr>
              <a:t>4 . 7</a:t>
            </a:r>
            <a:endParaRPr lang="cs-CZ" sz="6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6362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1468293"/>
            <a:ext cx="756084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 </a:t>
            </a:r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Použité zdroje  :</a:t>
            </a:r>
          </a:p>
          <a:p>
            <a:endParaRPr lang="cs-CZ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sz="2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    www.office.microsoft.com</a:t>
            </a:r>
            <a:endParaRPr lang="en-US" sz="2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09487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3095</TotalTime>
  <Words>541</Words>
  <Application>Microsoft Office PowerPoint</Application>
  <PresentationFormat>Předvádění na obrazovce (4:3)</PresentationFormat>
  <Paragraphs>291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NÁSOBENÍ A DĚLENÍ</vt:lpstr>
      <vt:lpstr>VYHLEDEJ NÁSOBKY 7</vt:lpstr>
      <vt:lpstr>DOPLŇ SPRÁVNĚ PRÁZDNÁ POLÍČKA</vt:lpstr>
      <vt:lpstr>ŘEŠENÍ</vt:lpstr>
      <vt:lpstr>VYPOČÍTEJ PŘÍKLADY NA  DĚLENÍ 7 A DOPLŇ ŘETĚZCE</vt:lpstr>
      <vt:lpstr>ŘEŠENÍ</vt:lpstr>
      <vt:lpstr>SPOČÍTEJ KOLIK JE NA OBRÁZKU MALÝCH KYTIČEK A VYBER SPRÁVNÝ PŘÍKLAD</vt:lpstr>
      <vt:lpstr>CHVÁLÍME 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A DĚLENÍ</dc:title>
  <dc:creator>Léňa</dc:creator>
  <cp:lastModifiedBy>Renata</cp:lastModifiedBy>
  <cp:revision>71</cp:revision>
  <dcterms:created xsi:type="dcterms:W3CDTF">2012-09-02T16:40:14Z</dcterms:created>
  <dcterms:modified xsi:type="dcterms:W3CDTF">2013-01-30T16:47:02Z</dcterms:modified>
</cp:coreProperties>
</file>