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71" r:id="rId2"/>
    <p:sldId id="273" r:id="rId3"/>
    <p:sldId id="275" r:id="rId4"/>
    <p:sldId id="274" r:id="rId5"/>
    <p:sldId id="258" r:id="rId6"/>
    <p:sldId id="269" r:id="rId7"/>
    <p:sldId id="259" r:id="rId8"/>
    <p:sldId id="270" r:id="rId9"/>
    <p:sldId id="260" r:id="rId10"/>
    <p:sldId id="263" r:id="rId11"/>
    <p:sldId id="27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8F749B-729C-489E-8FA0-0F4EE6F96D4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66A08-6C83-45AA-8A34-17BDC33BD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292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866A08-6C83-45AA-8A34-17BDC33BD43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8106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866A08-6C83-45AA-8A34-17BDC33BD43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810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59619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616354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901873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45751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032881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99544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70125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496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37260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698587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58916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100000">
              <a:srgbClr val="FF7A00"/>
            </a:gs>
            <a:gs pos="98000">
              <a:srgbClr val="FF0300"/>
            </a:gs>
            <a:gs pos="100000">
              <a:srgbClr val="4D0808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2576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80728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/>
              <a:t>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40480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45259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sz="9600" dirty="0">
                <a:solidFill>
                  <a:schemeClr val="bg1"/>
                </a:solidFill>
              </a:rPr>
              <a:t>A</a:t>
            </a:r>
            <a:r>
              <a:rPr lang="en-US" sz="9600" dirty="0">
                <a:solidFill>
                  <a:schemeClr val="bg1"/>
                </a:solidFill>
              </a:rPr>
              <a:t>NOTACE  </a:t>
            </a:r>
          </a:p>
          <a:p>
            <a:endParaRPr lang="en-US" sz="9600" dirty="0">
              <a:solidFill>
                <a:schemeClr val="bg1"/>
              </a:solidFill>
            </a:endParaRPr>
          </a:p>
          <a:p>
            <a:r>
              <a:rPr lang="cs-CZ" sz="9600" dirty="0" err="1">
                <a:solidFill>
                  <a:schemeClr val="bg1"/>
                </a:solidFill>
              </a:rPr>
              <a:t>m</a:t>
            </a:r>
            <a:r>
              <a:rPr lang="en-US" sz="9600" dirty="0" err="1" smtClean="0">
                <a:solidFill>
                  <a:schemeClr val="bg1"/>
                </a:solidFill>
              </a:rPr>
              <a:t>ateriál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>
                <a:solidFill>
                  <a:schemeClr val="bg1"/>
                </a:solidFill>
              </a:rPr>
              <a:t>je </a:t>
            </a:r>
            <a:r>
              <a:rPr lang="en-US" sz="9600" dirty="0" err="1">
                <a:solidFill>
                  <a:schemeClr val="bg1"/>
                </a:solidFill>
              </a:rPr>
              <a:t>určen</a:t>
            </a:r>
            <a:r>
              <a:rPr lang="en-US" sz="9600" dirty="0">
                <a:solidFill>
                  <a:schemeClr val="bg1"/>
                </a:solidFill>
              </a:rPr>
              <a:t> pro </a:t>
            </a:r>
            <a:r>
              <a:rPr lang="en-US" sz="9600" dirty="0" err="1">
                <a:solidFill>
                  <a:schemeClr val="bg1"/>
                </a:solidFill>
              </a:rPr>
              <a:t>žáky</a:t>
            </a:r>
            <a:r>
              <a:rPr lang="en-US" sz="9600" dirty="0">
                <a:solidFill>
                  <a:schemeClr val="bg1"/>
                </a:solidFill>
              </a:rPr>
              <a:t> 3. </a:t>
            </a:r>
            <a:r>
              <a:rPr lang="cs-CZ" sz="9600" dirty="0" smtClean="0">
                <a:solidFill>
                  <a:schemeClr val="bg1"/>
                </a:solidFill>
              </a:rPr>
              <a:t>a 4. </a:t>
            </a:r>
            <a:r>
              <a:rPr lang="en-US" sz="9600" dirty="0" err="1" smtClean="0">
                <a:solidFill>
                  <a:schemeClr val="bg1"/>
                </a:solidFill>
              </a:rPr>
              <a:t>ročníku</a:t>
            </a:r>
            <a:endParaRPr lang="en-US" sz="9600" dirty="0">
              <a:solidFill>
                <a:schemeClr val="bg1"/>
              </a:solidFill>
            </a:endParaRPr>
          </a:p>
          <a:p>
            <a:r>
              <a:rPr lang="cs-CZ" sz="9600" dirty="0" err="1">
                <a:solidFill>
                  <a:schemeClr val="bg1"/>
                </a:solidFill>
              </a:rPr>
              <a:t>p</a:t>
            </a:r>
            <a:r>
              <a:rPr lang="en-US" sz="9600" dirty="0" err="1" smtClean="0">
                <a:solidFill>
                  <a:schemeClr val="bg1"/>
                </a:solidFill>
              </a:rPr>
              <a:t>atří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>
                <a:solidFill>
                  <a:schemeClr val="bg1"/>
                </a:solidFill>
              </a:rPr>
              <a:t>do </a:t>
            </a:r>
            <a:r>
              <a:rPr lang="en-US" sz="9600" dirty="0" err="1">
                <a:solidFill>
                  <a:schemeClr val="bg1"/>
                </a:solidFill>
              </a:rPr>
              <a:t>vzdělávací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oblasti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Matematika</a:t>
            </a:r>
            <a:r>
              <a:rPr lang="en-US" sz="9600" dirty="0">
                <a:solidFill>
                  <a:schemeClr val="bg1"/>
                </a:solidFill>
              </a:rPr>
              <a:t> a </a:t>
            </a:r>
            <a:r>
              <a:rPr lang="en-US" sz="9600" dirty="0" err="1">
                <a:solidFill>
                  <a:schemeClr val="bg1"/>
                </a:solidFill>
              </a:rPr>
              <a:t>její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 smtClean="0">
                <a:solidFill>
                  <a:schemeClr val="bg1"/>
                </a:solidFill>
              </a:rPr>
              <a:t>aplikace</a:t>
            </a:r>
            <a:endParaRPr lang="en-US" sz="9600" dirty="0">
              <a:solidFill>
                <a:schemeClr val="bg1"/>
              </a:solidFill>
            </a:endParaRPr>
          </a:p>
          <a:p>
            <a:r>
              <a:rPr lang="cs-CZ" sz="9600" dirty="0" err="1">
                <a:solidFill>
                  <a:schemeClr val="bg1"/>
                </a:solidFill>
              </a:rPr>
              <a:t>ž</a:t>
            </a:r>
            <a:r>
              <a:rPr lang="en-US" sz="9600" dirty="0" err="1" smtClean="0">
                <a:solidFill>
                  <a:schemeClr val="bg1"/>
                </a:solidFill>
              </a:rPr>
              <a:t>áci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procvičují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násobky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cs-CZ" sz="9600" dirty="0" smtClean="0">
                <a:solidFill>
                  <a:schemeClr val="bg1"/>
                </a:solidFill>
              </a:rPr>
              <a:t>osmi,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násobení</a:t>
            </a:r>
            <a:r>
              <a:rPr lang="en-US" sz="9600" dirty="0">
                <a:solidFill>
                  <a:schemeClr val="bg1"/>
                </a:solidFill>
              </a:rPr>
              <a:t> a </a:t>
            </a:r>
            <a:r>
              <a:rPr lang="en-US" sz="9600" dirty="0" err="1">
                <a:solidFill>
                  <a:schemeClr val="bg1"/>
                </a:solidFill>
              </a:rPr>
              <a:t>dělení</a:t>
            </a:r>
            <a:r>
              <a:rPr lang="en-US" sz="9600" dirty="0">
                <a:solidFill>
                  <a:schemeClr val="bg1"/>
                </a:solidFill>
              </a:rPr>
              <a:t> v </a:t>
            </a:r>
            <a:r>
              <a:rPr lang="en-US" sz="9600" dirty="0" err="1">
                <a:solidFill>
                  <a:schemeClr val="bg1"/>
                </a:solidFill>
              </a:rPr>
              <a:t>oboru</a:t>
            </a:r>
            <a:endParaRPr lang="en-US" sz="9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     </a:t>
            </a:r>
            <a:r>
              <a:rPr lang="en-US" sz="9600" dirty="0" err="1">
                <a:solidFill>
                  <a:schemeClr val="bg1"/>
                </a:solidFill>
              </a:rPr>
              <a:t>násobilky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cs-CZ" sz="9600">
                <a:solidFill>
                  <a:schemeClr val="bg1"/>
                </a:solidFill>
              </a:rPr>
              <a:t> </a:t>
            </a:r>
            <a:r>
              <a:rPr lang="cs-CZ" sz="9600" smtClean="0">
                <a:solidFill>
                  <a:schemeClr val="bg1"/>
                </a:solidFill>
              </a:rPr>
              <a:t>osmi</a:t>
            </a:r>
            <a:endParaRPr lang="en-US" sz="9600" dirty="0">
              <a:solidFill>
                <a:schemeClr val="bg1"/>
              </a:solidFill>
            </a:endParaRPr>
          </a:p>
          <a:p>
            <a:endParaRPr lang="en-US" sz="9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     </a:t>
            </a:r>
            <a:r>
              <a:rPr lang="en-US" sz="9600" dirty="0">
                <a:solidFill>
                  <a:schemeClr val="bg1"/>
                </a:solidFill>
              </a:rPr>
              <a:t>METODICKÉ POZNÁMKY      </a:t>
            </a:r>
          </a:p>
          <a:p>
            <a:endParaRPr lang="en-US" sz="9600" dirty="0">
              <a:solidFill>
                <a:schemeClr val="bg1"/>
              </a:solidFill>
            </a:endParaRPr>
          </a:p>
          <a:p>
            <a:r>
              <a:rPr lang="en-US" sz="9600" dirty="0">
                <a:solidFill>
                  <a:schemeClr val="bg1"/>
                </a:solidFill>
              </a:rPr>
              <a:t>str. </a:t>
            </a:r>
            <a:r>
              <a:rPr lang="cs-CZ" sz="9600" dirty="0">
                <a:solidFill>
                  <a:schemeClr val="bg1"/>
                </a:solidFill>
              </a:rPr>
              <a:t>4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frontální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práce</a:t>
            </a:r>
            <a:r>
              <a:rPr lang="en-US" sz="9600" dirty="0">
                <a:solidFill>
                  <a:schemeClr val="bg1"/>
                </a:solidFill>
              </a:rPr>
              <a:t> u </a:t>
            </a:r>
            <a:r>
              <a:rPr lang="en-US" sz="9600" dirty="0" err="1">
                <a:solidFill>
                  <a:schemeClr val="bg1"/>
                </a:solidFill>
              </a:rPr>
              <a:t>interaktivní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tabule</a:t>
            </a:r>
            <a:r>
              <a:rPr lang="en-US" sz="9600" dirty="0">
                <a:solidFill>
                  <a:schemeClr val="bg1"/>
                </a:solidFill>
              </a:rPr>
              <a:t>, </a:t>
            </a:r>
            <a:r>
              <a:rPr lang="en-US" sz="9600" dirty="0" err="1">
                <a:solidFill>
                  <a:schemeClr val="bg1"/>
                </a:solidFill>
              </a:rPr>
              <a:t>žáci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cs-CZ" sz="9600" dirty="0" smtClean="0">
                <a:solidFill>
                  <a:schemeClr val="bg1"/>
                </a:solidFill>
              </a:rPr>
              <a:t>spojují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násobky</a:t>
            </a:r>
            <a:endParaRPr lang="en-US" sz="9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       </a:t>
            </a:r>
            <a:r>
              <a:rPr lang="en-US" sz="9600" dirty="0">
                <a:solidFill>
                  <a:schemeClr val="bg1"/>
                </a:solidFill>
              </a:rPr>
              <a:t>        </a:t>
            </a:r>
            <a:r>
              <a:rPr lang="cs-CZ" sz="9600" dirty="0" smtClean="0">
                <a:solidFill>
                  <a:schemeClr val="bg1"/>
                </a:solidFill>
              </a:rPr>
              <a:t>osmi</a:t>
            </a:r>
            <a:endParaRPr lang="en-US" sz="9600" dirty="0">
              <a:solidFill>
                <a:schemeClr val="bg1"/>
              </a:solidFill>
            </a:endParaRPr>
          </a:p>
          <a:p>
            <a:r>
              <a:rPr lang="en-US" sz="9600" dirty="0">
                <a:solidFill>
                  <a:schemeClr val="bg1"/>
                </a:solidFill>
              </a:rPr>
              <a:t>str. </a:t>
            </a:r>
            <a:r>
              <a:rPr lang="cs-CZ" sz="9600" dirty="0">
                <a:solidFill>
                  <a:schemeClr val="bg1"/>
                </a:solidFill>
              </a:rPr>
              <a:t>5 a 7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frontální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práce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žáků</a:t>
            </a:r>
            <a:r>
              <a:rPr lang="en-US" sz="9600" dirty="0">
                <a:solidFill>
                  <a:schemeClr val="bg1"/>
                </a:solidFill>
              </a:rPr>
              <a:t> u </a:t>
            </a:r>
            <a:r>
              <a:rPr lang="en-US" sz="9600" dirty="0" err="1">
                <a:solidFill>
                  <a:schemeClr val="bg1"/>
                </a:solidFill>
              </a:rPr>
              <a:t>interaktivní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tabule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nebo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zadat</a:t>
            </a:r>
            <a:endParaRPr lang="en-US" sz="9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     </a:t>
            </a:r>
            <a:r>
              <a:rPr lang="en-US" sz="9600" dirty="0">
                <a:solidFill>
                  <a:schemeClr val="bg1"/>
                </a:solidFill>
              </a:rPr>
              <a:t>         </a:t>
            </a:r>
            <a:r>
              <a:rPr lang="en-US" sz="9600" dirty="0" err="1">
                <a:solidFill>
                  <a:schemeClr val="bg1"/>
                </a:solidFill>
              </a:rPr>
              <a:t>příklady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ve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sloupcích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jako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samostatnou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práci</a:t>
            </a:r>
            <a:r>
              <a:rPr lang="en-US" sz="9600" dirty="0">
                <a:solidFill>
                  <a:schemeClr val="bg1"/>
                </a:solidFill>
              </a:rPr>
              <a:t> do </a:t>
            </a:r>
            <a:r>
              <a:rPr lang="en-US" sz="9600" dirty="0" err="1">
                <a:solidFill>
                  <a:schemeClr val="bg1"/>
                </a:solidFill>
              </a:rPr>
              <a:t>sešitů</a:t>
            </a:r>
            <a:r>
              <a:rPr lang="cs-CZ" sz="9600" dirty="0">
                <a:solidFill>
                  <a:schemeClr val="bg1"/>
                </a:solidFill>
              </a:rPr>
              <a:t>,</a:t>
            </a:r>
            <a:r>
              <a:rPr lang="en-US" sz="9600" dirty="0">
                <a:solidFill>
                  <a:schemeClr val="bg1"/>
                </a:solidFill>
              </a:rPr>
              <a:t>    </a:t>
            </a:r>
          </a:p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     </a:t>
            </a:r>
            <a:r>
              <a:rPr lang="en-US" sz="9600" dirty="0">
                <a:solidFill>
                  <a:schemeClr val="bg1"/>
                </a:solidFill>
              </a:rPr>
              <a:t>         </a:t>
            </a:r>
            <a:r>
              <a:rPr lang="en-US" sz="9600" dirty="0" err="1">
                <a:solidFill>
                  <a:schemeClr val="bg1"/>
                </a:solidFill>
              </a:rPr>
              <a:t>kontrolovat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výsledky</a:t>
            </a:r>
            <a:r>
              <a:rPr lang="en-US" sz="9600" dirty="0">
                <a:solidFill>
                  <a:schemeClr val="bg1"/>
                </a:solidFill>
              </a:rPr>
              <a:t> </a:t>
            </a:r>
            <a:r>
              <a:rPr lang="en-US" sz="9600" dirty="0" err="1">
                <a:solidFill>
                  <a:schemeClr val="bg1"/>
                </a:solidFill>
              </a:rPr>
              <a:t>podle</a:t>
            </a:r>
            <a:r>
              <a:rPr lang="en-US" sz="9600" dirty="0">
                <a:solidFill>
                  <a:schemeClr val="bg1"/>
                </a:solidFill>
              </a:rPr>
              <a:t> str. </a:t>
            </a:r>
            <a:r>
              <a:rPr lang="cs-CZ" sz="9600" dirty="0">
                <a:solidFill>
                  <a:schemeClr val="bg1"/>
                </a:solidFill>
              </a:rPr>
              <a:t>6 a 8</a:t>
            </a:r>
            <a:endParaRPr lang="en-US" sz="9600" dirty="0">
              <a:solidFill>
                <a:schemeClr val="bg1"/>
              </a:solidFill>
            </a:endParaRPr>
          </a:p>
          <a:p>
            <a:r>
              <a:rPr lang="en-US" sz="9600" dirty="0">
                <a:solidFill>
                  <a:schemeClr val="bg1"/>
                </a:solidFill>
              </a:rPr>
              <a:t>str. </a:t>
            </a:r>
            <a:r>
              <a:rPr lang="cs-CZ" sz="9600" dirty="0">
                <a:solidFill>
                  <a:schemeClr val="bg1"/>
                </a:solidFill>
              </a:rPr>
              <a:t>9 </a:t>
            </a:r>
            <a:r>
              <a:rPr lang="cs-CZ" sz="9600" dirty="0" smtClean="0">
                <a:solidFill>
                  <a:schemeClr val="bg1"/>
                </a:solidFill>
              </a:rPr>
              <a:t>mřížku nakopírujeme, žáci do polí napíší násobky osmi,</a:t>
            </a:r>
          </a:p>
          <a:p>
            <a:pPr marL="0" indent="0">
              <a:buNone/>
            </a:pPr>
            <a:r>
              <a:rPr lang="cs-CZ" sz="9600" dirty="0">
                <a:solidFill>
                  <a:schemeClr val="bg1"/>
                </a:solidFill>
              </a:rPr>
              <a:t> </a:t>
            </a:r>
            <a:r>
              <a:rPr lang="cs-CZ" sz="9600" dirty="0" smtClean="0">
                <a:solidFill>
                  <a:schemeClr val="bg1"/>
                </a:solidFill>
              </a:rPr>
              <a:t>            pravidla jsou stejná </a:t>
            </a:r>
            <a:r>
              <a:rPr lang="en-US" sz="9600" dirty="0" smtClean="0">
                <a:solidFill>
                  <a:schemeClr val="bg1"/>
                </a:solidFill>
              </a:rPr>
              <a:t> </a:t>
            </a:r>
            <a:r>
              <a:rPr lang="cs-CZ" sz="9600" dirty="0" smtClean="0">
                <a:solidFill>
                  <a:schemeClr val="bg1"/>
                </a:solidFill>
              </a:rPr>
              <a:t>jako u hry BINGO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3150747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852936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NÁSOBENÍ A DĚLENÍ</a:t>
            </a:r>
            <a:endParaRPr lang="cs-CZ" sz="6000" b="1" dirty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3848" y="476672"/>
            <a:ext cx="2520280" cy="2567136"/>
          </a:xfrm>
        </p:spPr>
        <p:txBody>
          <a:bodyPr>
            <a:noAutofit/>
          </a:bodyPr>
          <a:lstStyle/>
          <a:p>
            <a:r>
              <a:rPr lang="cs-CZ" sz="16600" dirty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8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32656"/>
            <a:ext cx="1562642" cy="123296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703" y="332656"/>
            <a:ext cx="1562642" cy="123296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703" y="4797152"/>
            <a:ext cx="1562642" cy="123296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97152"/>
            <a:ext cx="1562642" cy="1232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4533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SPOJ VZESTUPNĚ POUZE </a:t>
            </a:r>
            <a:b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</a:br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NÁSOBKY 8</a:t>
            </a:r>
            <a:endParaRPr lang="cs-CZ" b="1" dirty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48751" y="1660387"/>
            <a:ext cx="8229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		</a:t>
            </a:r>
            <a:r>
              <a:rPr lang="cs-CZ" b="1" dirty="0" smtClean="0">
                <a:solidFill>
                  <a:schemeClr val="bg1"/>
                </a:solidFill>
              </a:rPr>
              <a:t>56</a:t>
            </a:r>
            <a:r>
              <a:rPr lang="cs-CZ" dirty="0" smtClean="0">
                <a:solidFill>
                  <a:schemeClr val="bg1"/>
                </a:solidFill>
              </a:rPr>
              <a:t>		</a:t>
            </a:r>
            <a:r>
              <a:rPr lang="cs-CZ" b="1" dirty="0" smtClean="0">
                <a:solidFill>
                  <a:schemeClr val="bg1"/>
                </a:solidFill>
              </a:rPr>
              <a:t>40</a:t>
            </a:r>
            <a:r>
              <a:rPr lang="cs-CZ" dirty="0" smtClean="0">
                <a:solidFill>
                  <a:schemeClr val="bg1"/>
                </a:solidFill>
              </a:rPr>
              <a:t>		</a:t>
            </a:r>
            <a:r>
              <a:rPr lang="cs-CZ" b="1" dirty="0" smtClean="0">
                <a:solidFill>
                  <a:schemeClr val="bg1"/>
                </a:solidFill>
              </a:rPr>
              <a:t>24</a:t>
            </a:r>
            <a:r>
              <a:rPr lang="cs-CZ" dirty="0" smtClean="0">
                <a:solidFill>
                  <a:schemeClr val="bg1"/>
                </a:solidFill>
              </a:rPr>
              <a:t>	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								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b="1" dirty="0" smtClean="0">
                <a:solidFill>
                  <a:schemeClr val="bg1"/>
                </a:solidFill>
              </a:rPr>
              <a:t>64</a:t>
            </a:r>
            <a:r>
              <a:rPr lang="cs-CZ" dirty="0" smtClean="0">
                <a:solidFill>
                  <a:schemeClr val="bg1"/>
                </a:solidFill>
              </a:rPr>
              <a:t>	    </a:t>
            </a:r>
            <a:r>
              <a:rPr lang="cs-CZ" b="1" dirty="0" smtClean="0">
                <a:solidFill>
                  <a:schemeClr val="bg1"/>
                </a:solidFill>
              </a:rPr>
              <a:t>63	</a:t>
            </a:r>
            <a:r>
              <a:rPr lang="cs-CZ" dirty="0" smtClean="0">
                <a:solidFill>
                  <a:schemeClr val="bg1"/>
                </a:solidFill>
              </a:rPr>
              <a:t>	  </a:t>
            </a:r>
            <a:r>
              <a:rPr lang="cs-CZ" b="1" dirty="0" smtClean="0">
                <a:solidFill>
                  <a:schemeClr val="bg1"/>
                </a:solidFill>
              </a:rPr>
              <a:t>32</a:t>
            </a:r>
            <a:r>
              <a:rPr lang="cs-CZ" dirty="0" smtClean="0">
                <a:solidFill>
                  <a:schemeClr val="bg1"/>
                </a:solidFill>
              </a:rPr>
              <a:t>	           </a:t>
            </a:r>
            <a:r>
              <a:rPr lang="cs-CZ" b="1" dirty="0" smtClean="0">
                <a:solidFill>
                  <a:schemeClr val="bg1"/>
                </a:solidFill>
              </a:rPr>
              <a:t>48</a:t>
            </a:r>
            <a:r>
              <a:rPr lang="cs-CZ" dirty="0" smtClean="0">
                <a:solidFill>
                  <a:schemeClr val="bg1"/>
                </a:solidFill>
              </a:rPr>
              <a:t>			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				</a:t>
            </a:r>
            <a:r>
              <a:rPr lang="cs-CZ" b="1" dirty="0" smtClean="0">
                <a:solidFill>
                  <a:schemeClr val="bg1"/>
                </a:solidFill>
              </a:rPr>
              <a:t>35</a:t>
            </a:r>
            <a:r>
              <a:rPr lang="cs-CZ" dirty="0" smtClean="0">
                <a:solidFill>
                  <a:schemeClr val="bg1"/>
                </a:solidFill>
              </a:rPr>
              <a:t>		        </a:t>
            </a:r>
            <a:r>
              <a:rPr lang="cs-CZ" b="1" dirty="0" smtClean="0">
                <a:solidFill>
                  <a:schemeClr val="bg1"/>
                </a:solidFill>
              </a:rPr>
              <a:t>18</a:t>
            </a:r>
            <a:r>
              <a:rPr lang="cs-CZ" dirty="0" smtClean="0">
                <a:solidFill>
                  <a:schemeClr val="bg1"/>
                </a:solidFill>
              </a:rPr>
              <a:t>	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	      </a:t>
            </a:r>
            <a:r>
              <a:rPr lang="cs-CZ" b="1" dirty="0" smtClean="0">
                <a:solidFill>
                  <a:schemeClr val="bg1"/>
                </a:solidFill>
              </a:rPr>
              <a:t>36</a:t>
            </a:r>
            <a:r>
              <a:rPr lang="cs-CZ" dirty="0" smtClean="0">
                <a:solidFill>
                  <a:schemeClr val="bg1"/>
                </a:solidFill>
              </a:rPr>
              <a:t>		</a:t>
            </a:r>
            <a:r>
              <a:rPr lang="cs-CZ" b="1" dirty="0" smtClean="0">
                <a:solidFill>
                  <a:schemeClr val="bg1"/>
                </a:solidFill>
              </a:rPr>
              <a:t>0</a:t>
            </a:r>
            <a:r>
              <a:rPr lang="cs-CZ" dirty="0" smtClean="0">
                <a:solidFill>
                  <a:schemeClr val="bg1"/>
                </a:solidFill>
              </a:rPr>
              <a:t>		         </a:t>
            </a:r>
            <a:r>
              <a:rPr lang="cs-CZ" b="1" dirty="0" smtClean="0">
                <a:solidFill>
                  <a:schemeClr val="bg1"/>
                </a:solidFill>
              </a:rPr>
              <a:t>16	</a:t>
            </a:r>
            <a:r>
              <a:rPr lang="cs-CZ" dirty="0" smtClean="0">
                <a:solidFill>
                  <a:schemeClr val="bg1"/>
                </a:solidFill>
              </a:rPr>
              <a:t>	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					</a:t>
            </a:r>
            <a:r>
              <a:rPr lang="cs-CZ" b="1" dirty="0" smtClean="0">
                <a:solidFill>
                  <a:schemeClr val="bg1"/>
                </a:solidFill>
              </a:rPr>
              <a:t>8</a:t>
            </a:r>
            <a:r>
              <a:rPr lang="cs-CZ" dirty="0" smtClean="0">
                <a:solidFill>
                  <a:schemeClr val="bg1"/>
                </a:solidFill>
              </a:rPr>
              <a:t>		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		</a:t>
            </a:r>
            <a:r>
              <a:rPr lang="cs-CZ" b="1" dirty="0" smtClean="0">
                <a:solidFill>
                  <a:schemeClr val="bg1"/>
                </a:solidFill>
              </a:rPr>
              <a:t>72</a:t>
            </a:r>
            <a:r>
              <a:rPr lang="cs-CZ" dirty="0" smtClean="0">
                <a:solidFill>
                  <a:schemeClr val="bg1"/>
                </a:solidFill>
              </a:rPr>
              <a:t>	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70</a:t>
            </a:r>
            <a:r>
              <a:rPr lang="cs-CZ" dirty="0" smtClean="0">
                <a:solidFill>
                  <a:schemeClr val="bg1"/>
                </a:solidFill>
              </a:rPr>
              <a:t>					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				       </a:t>
            </a:r>
            <a:r>
              <a:rPr lang="cs-CZ" b="1" dirty="0" smtClean="0">
                <a:solidFill>
                  <a:schemeClr val="bg1"/>
                </a:solidFill>
              </a:rPr>
              <a:t>80</a:t>
            </a:r>
            <a:r>
              <a:rPr lang="cs-CZ" dirty="0" smtClean="0">
                <a:solidFill>
                  <a:schemeClr val="bg1"/>
                </a:solidFill>
              </a:rPr>
              <a:t>		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984" y="4702661"/>
            <a:ext cx="1152128" cy="90906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5709" y="4612715"/>
            <a:ext cx="1562642" cy="123296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988840"/>
            <a:ext cx="1202602" cy="94888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727" y="1043903"/>
            <a:ext cx="1562642" cy="1232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8160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VYPOČÍTEJ PŘÍKLADY NA NÁSOBENÍ 8 A DOPLŇ TABULKU</a:t>
            </a:r>
            <a:endParaRPr lang="cs-CZ" b="1" dirty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99592" y="1484784"/>
            <a:ext cx="2530624" cy="4525963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  5  . 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10  . 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2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6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3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9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1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617247" y="1484784"/>
            <a:ext cx="2516088" cy="4525963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0  . 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7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1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4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2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10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5 =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1484784"/>
            <a:ext cx="23042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  8  .  6 =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9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8 =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8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0 =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5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8 =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7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8 =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8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3 =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1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8 =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  8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4 =</a:t>
            </a:r>
            <a:endParaRPr lang="cs-CZ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8370259"/>
              </p:ext>
            </p:extLst>
          </p:nvPr>
        </p:nvGraphicFramePr>
        <p:xfrm>
          <a:off x="971600" y="5301208"/>
          <a:ext cx="6938216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78318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</a:tblGrid>
              <a:tr h="51816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ČÍSLO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8 krát více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80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24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3533" y="5445224"/>
            <a:ext cx="893798" cy="70523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621" y="116632"/>
            <a:ext cx="821354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7644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100000">
              <a:srgbClr val="FF7A00"/>
            </a:gs>
            <a:gs pos="99000">
              <a:srgbClr val="FF0300"/>
            </a:gs>
            <a:gs pos="100000">
              <a:srgbClr val="4D0808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ŘEŠENÍ</a:t>
            </a:r>
            <a:endParaRPr lang="cs-CZ" b="1" dirty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99592" y="1484784"/>
            <a:ext cx="2530624" cy="4525963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  5  .  8 = </a:t>
            </a:r>
            <a:r>
              <a:rPr lang="cs-CZ" b="1" dirty="0" smtClean="0">
                <a:solidFill>
                  <a:srgbClr val="0070C0"/>
                </a:solidFill>
              </a:rPr>
              <a:t>40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10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 </a:t>
            </a:r>
            <a:r>
              <a:rPr lang="cs-CZ" b="1" dirty="0" smtClean="0">
                <a:solidFill>
                  <a:srgbClr val="0070C0"/>
                </a:solidFill>
              </a:rPr>
              <a:t>80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 = </a:t>
            </a:r>
            <a:r>
              <a:rPr lang="cs-CZ" b="1" dirty="0" smtClean="0">
                <a:solidFill>
                  <a:srgbClr val="0070C0"/>
                </a:solidFill>
              </a:rPr>
              <a:t>64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2 = </a:t>
            </a:r>
            <a:r>
              <a:rPr lang="cs-CZ" b="1" dirty="0" smtClean="0">
                <a:solidFill>
                  <a:srgbClr val="0070C0"/>
                </a:solidFill>
              </a:rPr>
              <a:t>16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6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 </a:t>
            </a:r>
            <a:r>
              <a:rPr lang="cs-CZ" b="1" dirty="0" smtClean="0">
                <a:solidFill>
                  <a:srgbClr val="0070C0"/>
                </a:solidFill>
              </a:rPr>
              <a:t>48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3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 </a:t>
            </a:r>
            <a:r>
              <a:rPr lang="cs-CZ" b="1" dirty="0" smtClean="0">
                <a:solidFill>
                  <a:srgbClr val="0070C0"/>
                </a:solidFill>
              </a:rPr>
              <a:t>24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9 = </a:t>
            </a:r>
            <a:r>
              <a:rPr lang="cs-CZ" b="1" dirty="0" smtClean="0">
                <a:solidFill>
                  <a:srgbClr val="0070C0"/>
                </a:solidFill>
              </a:rPr>
              <a:t>72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1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  </a:t>
            </a:r>
            <a:r>
              <a:rPr lang="cs-CZ" b="1" dirty="0" smtClean="0">
                <a:solidFill>
                  <a:srgbClr val="0070C0"/>
                </a:solidFill>
              </a:rPr>
              <a:t> 8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617247" y="1484784"/>
            <a:ext cx="2516088" cy="4525963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0  .  8 =  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0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7 = </a:t>
            </a:r>
            <a:r>
              <a:rPr lang="cs-CZ" b="1" dirty="0" smtClean="0">
                <a:solidFill>
                  <a:srgbClr val="0070C0"/>
                </a:solidFill>
              </a:rPr>
              <a:t>56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1 =   </a:t>
            </a:r>
            <a:r>
              <a:rPr lang="cs-CZ" b="1" dirty="0" smtClean="0">
                <a:solidFill>
                  <a:srgbClr val="0070C0"/>
                </a:solidFill>
              </a:rPr>
              <a:t>8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4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 </a:t>
            </a:r>
            <a:r>
              <a:rPr lang="cs-CZ" b="1" dirty="0" smtClean="0">
                <a:solidFill>
                  <a:srgbClr val="0070C0"/>
                </a:solidFill>
              </a:rPr>
              <a:t>32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 </a:t>
            </a:r>
            <a:r>
              <a:rPr lang="cs-CZ" b="1" dirty="0" smtClean="0">
                <a:solidFill>
                  <a:srgbClr val="0070C0"/>
                </a:solidFill>
              </a:rPr>
              <a:t>64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2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 </a:t>
            </a:r>
            <a:r>
              <a:rPr lang="cs-CZ" b="1" dirty="0" smtClean="0">
                <a:solidFill>
                  <a:srgbClr val="0070C0"/>
                </a:solidFill>
              </a:rPr>
              <a:t>16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10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8 = </a:t>
            </a:r>
            <a:r>
              <a:rPr lang="cs-CZ" b="1" dirty="0" smtClean="0">
                <a:solidFill>
                  <a:srgbClr val="0070C0"/>
                </a:solidFill>
              </a:rPr>
              <a:t>80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.  5 = </a:t>
            </a:r>
            <a:r>
              <a:rPr lang="cs-CZ" b="1" dirty="0" smtClean="0">
                <a:solidFill>
                  <a:srgbClr val="0070C0"/>
                </a:solidFill>
              </a:rPr>
              <a:t>40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6176" y="1484784"/>
            <a:ext cx="23042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  8  .  6 = </a:t>
            </a:r>
            <a:r>
              <a:rPr lang="cs-CZ" sz="2800" b="1" dirty="0" smtClean="0">
                <a:solidFill>
                  <a:srgbClr val="0070C0"/>
                </a:solidFill>
              </a:rPr>
              <a:t>48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9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8 = </a:t>
            </a:r>
            <a:r>
              <a:rPr lang="cs-CZ" sz="2800" b="1" dirty="0" smtClean="0">
                <a:solidFill>
                  <a:srgbClr val="0070C0"/>
                </a:solidFill>
              </a:rPr>
              <a:t>72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8  .  0 =   </a:t>
            </a:r>
            <a:r>
              <a:rPr lang="cs-CZ" sz="2800" b="1" dirty="0" smtClean="0">
                <a:solidFill>
                  <a:srgbClr val="0070C0"/>
                </a:solidFill>
              </a:rPr>
              <a:t>0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5  .  8 = </a:t>
            </a:r>
            <a:r>
              <a:rPr lang="cs-CZ" sz="2800" b="1" dirty="0" smtClean="0">
                <a:solidFill>
                  <a:srgbClr val="0070C0"/>
                </a:solidFill>
              </a:rPr>
              <a:t>40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7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8 = </a:t>
            </a:r>
            <a:r>
              <a:rPr lang="cs-CZ" sz="2800" b="1" dirty="0" smtClean="0">
                <a:solidFill>
                  <a:srgbClr val="0070C0"/>
                </a:solidFill>
              </a:rPr>
              <a:t>56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8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3 =</a:t>
            </a:r>
            <a:r>
              <a:rPr lang="cs-CZ" sz="2800" b="1" dirty="0" smtClean="0">
                <a:solidFill>
                  <a:srgbClr val="0070C0"/>
                </a:solidFill>
              </a:rPr>
              <a:t> 24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1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8 =   </a:t>
            </a:r>
            <a:r>
              <a:rPr lang="cs-CZ" sz="2800" b="1" dirty="0" smtClean="0">
                <a:solidFill>
                  <a:srgbClr val="0070C0"/>
                </a:solidFill>
              </a:rPr>
              <a:t>8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  8 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.  4 = </a:t>
            </a:r>
            <a:r>
              <a:rPr lang="cs-CZ" sz="2800" b="1" dirty="0" smtClean="0">
                <a:solidFill>
                  <a:srgbClr val="0070C0"/>
                </a:solidFill>
              </a:rPr>
              <a:t>32</a:t>
            </a:r>
            <a:endParaRPr lang="cs-CZ" sz="2800" b="1" dirty="0">
              <a:solidFill>
                <a:srgbClr val="0070C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127679"/>
              </p:ext>
            </p:extLst>
          </p:nvPr>
        </p:nvGraphicFramePr>
        <p:xfrm>
          <a:off x="971600" y="5301208"/>
          <a:ext cx="6938216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78318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</a:tblGrid>
              <a:tr h="51816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ČÍSLO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8 krát více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40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80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64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24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56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32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72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65025"/>
            <a:ext cx="1152128" cy="90906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128" y="332656"/>
            <a:ext cx="1152128" cy="909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0183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VYPOČÍTEJ PŘÍKLADY NA </a:t>
            </a:r>
            <a:b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</a:br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DĚLENÍ 8 A DOPLŇ TABULKU</a:t>
            </a:r>
            <a:endParaRPr lang="cs-CZ" b="1" dirty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1596559"/>
            <a:ext cx="2242592" cy="452596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40 :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: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24 :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16 :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80 :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0 : 8 =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563888" y="1624968"/>
            <a:ext cx="2300064" cy="351102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32 :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72 :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0 :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56 :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64 : 8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40 : 8 =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1616566"/>
            <a:ext cx="21602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80 : 8 =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5</a:t>
            </a:r>
            <a:r>
              <a:rPr lang="cs-CZ" sz="2800" b="1" dirty="0" smtClean="0">
                <a:solidFill>
                  <a:schemeClr val="bg1"/>
                </a:solidFill>
              </a:rPr>
              <a:t>6 : 8 =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24 : 8 =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8 : 8 =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32 : 8 =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16 : 8 =</a:t>
            </a:r>
            <a:endParaRPr lang="cs-CZ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391048"/>
              </p:ext>
            </p:extLst>
          </p:nvPr>
        </p:nvGraphicFramePr>
        <p:xfrm>
          <a:off x="971600" y="4797152"/>
          <a:ext cx="7192216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318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</a:tblGrid>
              <a:tr h="51816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ČÍSLO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56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16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72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32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64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8 krát méně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537" y="5949280"/>
            <a:ext cx="900100" cy="710204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63" y="179604"/>
            <a:ext cx="957082" cy="755165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63" y="5949280"/>
            <a:ext cx="864096" cy="681797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268149"/>
            <a:ext cx="936104" cy="738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5129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ŘEŠENÍ</a:t>
            </a:r>
            <a:endParaRPr lang="cs-CZ" b="1" dirty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1596559"/>
            <a:ext cx="2242592" cy="452596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40 : 8 =   </a:t>
            </a:r>
            <a:r>
              <a:rPr lang="cs-CZ" b="1" dirty="0" smtClean="0">
                <a:solidFill>
                  <a:srgbClr val="0070C0"/>
                </a:solidFill>
              </a:rPr>
              <a:t>5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8 : 8 =   </a:t>
            </a:r>
            <a:r>
              <a:rPr lang="cs-CZ" b="1" dirty="0" smtClean="0">
                <a:solidFill>
                  <a:srgbClr val="0070C0"/>
                </a:solidFill>
              </a:rPr>
              <a:t>1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24 : 8 =   </a:t>
            </a:r>
            <a:r>
              <a:rPr lang="cs-CZ" b="1" dirty="0" smtClean="0">
                <a:solidFill>
                  <a:srgbClr val="0070C0"/>
                </a:solidFill>
              </a:rPr>
              <a:t>3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16 : 8 =   </a:t>
            </a:r>
            <a:r>
              <a:rPr lang="cs-CZ" b="1" dirty="0" smtClean="0">
                <a:solidFill>
                  <a:srgbClr val="0070C0"/>
                </a:solidFill>
              </a:rPr>
              <a:t>2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80 : 8 = </a:t>
            </a:r>
            <a:r>
              <a:rPr lang="cs-CZ" b="1" dirty="0" smtClean="0">
                <a:solidFill>
                  <a:srgbClr val="0070C0"/>
                </a:solidFill>
              </a:rPr>
              <a:t>10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0 : 8 =</a:t>
            </a:r>
            <a:r>
              <a:rPr lang="cs-CZ" b="1" dirty="0" smtClean="0">
                <a:solidFill>
                  <a:srgbClr val="0070C0"/>
                </a:solidFill>
              </a:rPr>
              <a:t>   0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563888" y="1624968"/>
            <a:ext cx="2300064" cy="351102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32 : 8 =   </a:t>
            </a:r>
            <a:r>
              <a:rPr lang="cs-CZ" b="1" dirty="0" smtClean="0">
                <a:solidFill>
                  <a:srgbClr val="0070C0"/>
                </a:solidFill>
              </a:rPr>
              <a:t>4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72 : 8 =   </a:t>
            </a:r>
            <a:r>
              <a:rPr lang="cs-CZ" b="1" dirty="0" smtClean="0">
                <a:solidFill>
                  <a:srgbClr val="0070C0"/>
                </a:solidFill>
              </a:rPr>
              <a:t>9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0 : 8 =   </a:t>
            </a:r>
            <a:r>
              <a:rPr lang="cs-CZ" b="1" dirty="0" smtClean="0">
                <a:solidFill>
                  <a:srgbClr val="0070C0"/>
                </a:solidFill>
              </a:rPr>
              <a:t>0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56 : 8 =   </a:t>
            </a:r>
            <a:r>
              <a:rPr lang="cs-CZ" b="1" dirty="0" smtClean="0">
                <a:solidFill>
                  <a:srgbClr val="0070C0"/>
                </a:solidFill>
              </a:rPr>
              <a:t>7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64 : 8 =   </a:t>
            </a:r>
            <a:r>
              <a:rPr lang="cs-CZ" b="1" dirty="0" smtClean="0">
                <a:solidFill>
                  <a:srgbClr val="0070C0"/>
                </a:solidFill>
              </a:rPr>
              <a:t>8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40 : 8 =   </a:t>
            </a:r>
            <a:r>
              <a:rPr lang="cs-CZ" b="1" dirty="0" smtClean="0">
                <a:solidFill>
                  <a:srgbClr val="0070C0"/>
                </a:solidFill>
              </a:rPr>
              <a:t>5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1616566"/>
            <a:ext cx="21602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80 : 8 =</a:t>
            </a:r>
            <a:r>
              <a:rPr lang="cs-CZ" sz="2800" b="1" dirty="0" smtClean="0">
                <a:solidFill>
                  <a:srgbClr val="0070C0"/>
                </a:solidFill>
              </a:rPr>
              <a:t> 10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>
                <a:solidFill>
                  <a:schemeClr val="bg1"/>
                </a:solidFill>
              </a:rPr>
              <a:t>5</a:t>
            </a:r>
            <a:r>
              <a:rPr lang="cs-CZ" sz="2800" b="1" dirty="0" smtClean="0">
                <a:solidFill>
                  <a:schemeClr val="bg1"/>
                </a:solidFill>
              </a:rPr>
              <a:t>6 : 8 =   </a:t>
            </a:r>
            <a:r>
              <a:rPr lang="cs-CZ" sz="2800" b="1" dirty="0" smtClean="0">
                <a:solidFill>
                  <a:srgbClr val="0070C0"/>
                </a:solidFill>
              </a:rPr>
              <a:t>7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24 : 8 =   </a:t>
            </a:r>
            <a:r>
              <a:rPr lang="cs-CZ" sz="2800" b="1" dirty="0" smtClean="0">
                <a:solidFill>
                  <a:srgbClr val="0070C0"/>
                </a:solidFill>
              </a:rPr>
              <a:t>3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8 : 8 =   </a:t>
            </a:r>
            <a:r>
              <a:rPr lang="cs-CZ" sz="2800" b="1" dirty="0" smtClean="0">
                <a:solidFill>
                  <a:srgbClr val="0070C0"/>
                </a:solidFill>
              </a:rPr>
              <a:t>1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32 : 8 =   </a:t>
            </a:r>
            <a:r>
              <a:rPr lang="cs-CZ" sz="2800" b="1" dirty="0" smtClean="0">
                <a:solidFill>
                  <a:srgbClr val="0070C0"/>
                </a:solidFill>
              </a:rPr>
              <a:t>4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16 : 8 =   </a:t>
            </a:r>
            <a:r>
              <a:rPr lang="cs-CZ" sz="2800" b="1" dirty="0" smtClean="0">
                <a:solidFill>
                  <a:srgbClr val="0070C0"/>
                </a:solidFill>
              </a:rPr>
              <a:t>2</a:t>
            </a:r>
            <a:endParaRPr lang="cs-CZ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8535696"/>
              </p:ext>
            </p:extLst>
          </p:nvPr>
        </p:nvGraphicFramePr>
        <p:xfrm>
          <a:off x="971600" y="4797152"/>
          <a:ext cx="7192216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318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  <a:gridCol w="573322"/>
              </a:tblGrid>
              <a:tr h="51816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ČÍSLO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80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56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16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24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72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40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32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64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816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8 krát méně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ysClr val="windowText" lastClr="000000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70C0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rgbClr val="0070C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6" name="Obrázek 4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537" y="5949280"/>
            <a:ext cx="900100" cy="710204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04664"/>
            <a:ext cx="957082" cy="755165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063" y="5949280"/>
            <a:ext cx="864096" cy="681797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4148" y="421216"/>
            <a:ext cx="936104" cy="738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7782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199784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 BINGO</a:t>
            </a:r>
            <a:endParaRPr lang="cs-CZ" sz="8800" b="1" dirty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5481079"/>
              </p:ext>
            </p:extLst>
          </p:nvPr>
        </p:nvGraphicFramePr>
        <p:xfrm>
          <a:off x="2447764" y="1556792"/>
          <a:ext cx="4464495" cy="3240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88165"/>
                <a:gridCol w="1488165"/>
                <a:gridCol w="1488165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012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1640" y="5085184"/>
            <a:ext cx="66967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KDO Z VÁS SE NEJRYCHLEJI DOSTANE K  PTAČÍMU HNÍZDU?</a:t>
            </a:r>
            <a:endParaRPr lang="cs-CZ" sz="3600" b="1" dirty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  <p:pic>
        <p:nvPicPr>
          <p:cNvPr id="76" name="Obrázek 7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76672"/>
            <a:ext cx="1152128" cy="909062"/>
          </a:xfrm>
          <a:prstGeom prst="rect">
            <a:avLst/>
          </a:prstGeom>
        </p:spPr>
      </p:pic>
      <p:pic>
        <p:nvPicPr>
          <p:cNvPr id="77" name="Obrázek 7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1960677"/>
            <a:ext cx="1152128" cy="909062"/>
          </a:xfrm>
          <a:prstGeom prst="rect">
            <a:avLst/>
          </a:prstGeom>
        </p:spPr>
      </p:pic>
      <p:pic>
        <p:nvPicPr>
          <p:cNvPr id="79" name="Obrázek 7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4630653"/>
            <a:ext cx="1152128" cy="909062"/>
          </a:xfrm>
          <a:prstGeom prst="rect">
            <a:avLst/>
          </a:prstGeom>
        </p:spPr>
      </p:pic>
      <p:pic>
        <p:nvPicPr>
          <p:cNvPr id="82" name="Obrázek 8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852936"/>
            <a:ext cx="1152128" cy="909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166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11657" y="1628800"/>
            <a:ext cx="5112568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ln w="28575"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BRAVO!</a:t>
            </a:r>
            <a:endParaRPr lang="cs-CZ" sz="8000" b="1" dirty="0">
              <a:ln w="28575"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  <p:pic>
        <p:nvPicPr>
          <p:cNvPr id="1026" name="Picture 2" descr="C:\Users\LŠ\AppData\Local\Microsoft\Windows\Temporary Internet Files\Content.IE5\F763AVPJ\MC9000789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4325620" cy="459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6362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552612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    Použité zdroje  :</a:t>
            </a:r>
          </a:p>
          <a:p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   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40471007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3130</TotalTime>
  <Words>652</Words>
  <Application>Microsoft Office PowerPoint</Application>
  <PresentationFormat>Předvádění na obrazovce (4:3)</PresentationFormat>
  <Paragraphs>187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NÁSOBENÍ A DĚLENÍ</vt:lpstr>
      <vt:lpstr>SPOJ VZESTUPNĚ POUZE  NÁSOBKY 8</vt:lpstr>
      <vt:lpstr>VYPOČÍTEJ PŘÍKLADY NA NÁSOBENÍ 8 A DOPLŇ TABULKU</vt:lpstr>
      <vt:lpstr>ŘEŠENÍ</vt:lpstr>
      <vt:lpstr>VYPOČÍTEJ PŘÍKLADY NA  DĚLENÍ 8 A DOPLŇ TABULKU</vt:lpstr>
      <vt:lpstr>ŘEŠENÍ</vt:lpstr>
      <vt:lpstr> BINGO</vt:lpstr>
      <vt:lpstr>BRAVO!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</dc:title>
  <dc:creator>Léňa</dc:creator>
  <cp:lastModifiedBy>Renata</cp:lastModifiedBy>
  <cp:revision>80</cp:revision>
  <dcterms:created xsi:type="dcterms:W3CDTF">2012-09-02T16:40:14Z</dcterms:created>
  <dcterms:modified xsi:type="dcterms:W3CDTF">2013-01-30T16:46:13Z</dcterms:modified>
</cp:coreProperties>
</file>