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0" autoAdjust="0"/>
    <p:restoredTop sz="94647" autoAdjust="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B18E9C6-B8DF-43AC-96AB-76FA9E7064FB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61EACBA-32A1-4C4C-B09A-13748EDCB2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VY_32_INOVACE_05_40_Kraje České republiky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Prezentace ukazuje dělení České republiky na kraje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               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 seznamuje s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krajskými městy, slouží k výkladu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</a:t>
            </a:r>
            <a:r>
              <a:rPr lang="cs-CZ" sz="200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                </a:t>
            </a:r>
            <a:r>
              <a:rPr kumimoji="0" lang="cs-CZ" sz="2000" b="0" i="0" u="none" strike="noStrike" kern="1200" cap="none" spc="0" normalizeH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i procvičování.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Prvouka pro 4. a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Kraje České republiky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395536" y="1556792"/>
            <a:ext cx="8352928" cy="144016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Česká republika je rozdělena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do </a:t>
            </a:r>
            <a:r>
              <a:rPr lang="cs-CZ" sz="4800" u="sng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14 krajů</a:t>
            </a:r>
            <a:r>
              <a:rPr lang="cs-CZ" sz="4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4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7544" y="3717032"/>
            <a:ext cx="8305800" cy="1981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Centrem každého kraje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je </a:t>
            </a:r>
            <a:r>
              <a:rPr lang="cs-CZ" sz="4800" u="sng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krajské město</a:t>
            </a: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pic>
        <p:nvPicPr>
          <p:cNvPr id="3" name="Obrázek 2" descr="Prah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1988840"/>
            <a:ext cx="5328592" cy="84314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Hlavní město Praha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Obrázek 4" descr="800px-Prague_Castle_from_Vltava_ban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6000" y="972000"/>
            <a:ext cx="8400934" cy="5040560"/>
          </a:xfrm>
          <a:prstGeom prst="rect">
            <a:avLst/>
          </a:prstGeom>
        </p:spPr>
      </p:pic>
      <p:pic>
        <p:nvPicPr>
          <p:cNvPr id="6" name="Obrázek 5" descr="Středočeský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467544" y="1916832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691680" y="3068960"/>
            <a:ext cx="302433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Praha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Obrázek 8" descr="800px-Radnice_Středočeského_kraj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620688"/>
            <a:ext cx="7596336" cy="5697252"/>
          </a:xfrm>
          <a:prstGeom prst="rect">
            <a:avLst/>
          </a:prstGeom>
        </p:spPr>
      </p:pic>
      <p:pic>
        <p:nvPicPr>
          <p:cNvPr id="13" name="Obrázek 12" descr="800px-České_Budějovice_-_centrum_leteck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pic>
        <p:nvPicPr>
          <p:cNvPr id="14" name="Obrázek 13" descr="Jihočeský+měst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323528" y="3789040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771800" y="4941168"/>
            <a:ext cx="3672408" cy="57606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České Budějovice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Plzeňský+měst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323528" y="227687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475656" y="3212976"/>
            <a:ext cx="201622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800px-Plzeň_12.3.201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79512" y="116632"/>
            <a:ext cx="8748464" cy="656134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7" grpId="0"/>
      <p:bldP spid="7" grpId="1"/>
      <p:bldP spid="8" grpId="0"/>
      <p:bldP spid="8" grpId="1"/>
      <p:bldP spid="11" grpId="0"/>
      <p:bldP spid="11" grpId="1"/>
      <p:bldP spid="12" grpId="0"/>
      <p:bldP spid="12" grpId="1"/>
      <p:bldP spid="16" grpId="0"/>
      <p:bldP spid="16" grpId="1"/>
      <p:bldP spid="17" grpId="0"/>
      <p:bldP spid="1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pic>
        <p:nvPicPr>
          <p:cNvPr id="4" name="Obrázek 3" descr="Karlovars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7504" y="1556792"/>
            <a:ext cx="4464496" cy="79208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Karlovarský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259632" y="2420888"/>
            <a:ext cx="208823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Karlovy Vary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450px-KarlovyVaryHotSprin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0"/>
            <a:ext cx="5143500" cy="6858000"/>
          </a:xfrm>
          <a:prstGeom prst="rect">
            <a:avLst/>
          </a:prstGeom>
        </p:spPr>
      </p:pic>
      <p:pic>
        <p:nvPicPr>
          <p:cNvPr id="8" name="Obrázek 7" descr="Ústecký+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467544" y="1988840"/>
            <a:ext cx="468052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627784" y="1412776"/>
            <a:ext cx="252028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Ústí nad Labem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Obrázek 10" descr="800px-Usti_skal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332656"/>
            <a:ext cx="8460432" cy="6345324"/>
          </a:xfrm>
          <a:prstGeom prst="rect">
            <a:avLst/>
          </a:prstGeom>
        </p:spPr>
      </p:pic>
      <p:pic>
        <p:nvPicPr>
          <p:cNvPr id="12" name="Obrázek 11" descr="Liberecký+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1763688" y="1844824"/>
            <a:ext cx="417646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923928" y="1340768"/>
            <a:ext cx="1368152" cy="43204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5" name="Obrázek 14" descr="454px-Liberec_Town_Hall_2003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979712" y="8779"/>
            <a:ext cx="5184576" cy="6840442"/>
          </a:xfrm>
          <a:prstGeom prst="rect">
            <a:avLst/>
          </a:prstGeom>
        </p:spPr>
      </p:pic>
      <p:pic>
        <p:nvPicPr>
          <p:cNvPr id="16" name="Obrázek 15" descr="Královéhradecký+měst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475656" y="1340768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Královéhradecký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5004048" y="2420888"/>
            <a:ext cx="237626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Hradec Králové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9" name="Obrázek 18" descr="Hradec_Králové_K2_-_8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0" y="302895"/>
            <a:ext cx="9144000" cy="62522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9" grpId="0"/>
      <p:bldP spid="9" grpId="1"/>
      <p:bldP spid="10" grpId="0"/>
      <p:bldP spid="10" grpId="1"/>
      <p:bldP spid="13" grpId="0"/>
      <p:bldP spid="13" grpId="1"/>
      <p:bldP spid="14" grpId="0"/>
      <p:bldP spid="14" grpId="1"/>
      <p:bldP spid="17" grpId="0"/>
      <p:bldP spid="17" grpId="1"/>
      <p:bldP spid="18" grpId="0"/>
      <p:bldP spid="1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pic>
        <p:nvPicPr>
          <p:cNvPr id="3" name="Obrázek 2" descr="Pardubic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699792" y="3212976"/>
            <a:ext cx="4608512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932040" y="2636912"/>
            <a:ext cx="1656184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Pardubice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450px-Pardubice_CZ_Zelena_bra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7" name="Obrázek 6" descr="Vysočina+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771800" y="2924944"/>
            <a:ext cx="41044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860032" y="4149080"/>
            <a:ext cx="1152128" cy="43204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Jihlava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800px-Jihlava_CZ_main_square_PICT291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332656"/>
            <a:ext cx="8316416" cy="6237312"/>
          </a:xfrm>
          <a:prstGeom prst="rect">
            <a:avLst/>
          </a:prstGeom>
        </p:spPr>
      </p:pic>
      <p:pic>
        <p:nvPicPr>
          <p:cNvPr id="11" name="Obrázek 10" descr="Jihomoravský+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75856" y="3356992"/>
            <a:ext cx="5112568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6012160" y="4509120"/>
            <a:ext cx="108012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Brno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800px-01_airshots.cz-wallpaper16x10-noT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9552" y="980728"/>
            <a:ext cx="8150899" cy="5094312"/>
          </a:xfrm>
          <a:prstGeom prst="rect">
            <a:avLst/>
          </a:prstGeom>
        </p:spPr>
      </p:pic>
      <p:pic>
        <p:nvPicPr>
          <p:cNvPr id="15" name="Obrázek 14" descr="Zlínský+měst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5183560" y="3356992"/>
            <a:ext cx="396044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7308304" y="4221088"/>
            <a:ext cx="108012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800px-Zlin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5536" y="332656"/>
            <a:ext cx="8388424" cy="62913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8" grpId="0"/>
      <p:bldP spid="8" grpId="1"/>
      <p:bldP spid="9" grpId="0"/>
      <p:bldP spid="9" grpId="1"/>
      <p:bldP spid="12" grpId="0"/>
      <p:bldP spid="12" grpId="1"/>
      <p:bldP spid="13" grpId="0"/>
      <p:bldP spid="13" grpId="1"/>
      <p:bldP spid="16" grpId="0"/>
      <p:bldP spid="16" grpId="1"/>
      <p:bldP spid="17" grpId="0"/>
      <p:bldP spid="1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pic>
        <p:nvPicPr>
          <p:cNvPr id="3" name="Obrázek 2" descr="Olomoucký+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059832" y="2276872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32240" y="3645024"/>
            <a:ext cx="1584176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800px-Olomouc-Horní_náměst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260648"/>
            <a:ext cx="8532440" cy="6399330"/>
          </a:xfrm>
          <a:prstGeom prst="rect">
            <a:avLst/>
          </a:prstGeom>
        </p:spPr>
      </p:pic>
      <p:pic>
        <p:nvPicPr>
          <p:cNvPr id="7" name="Obrázek 6" descr="Moravskoslezský+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843808" y="1988840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Moravskoslezský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732240" y="2924944"/>
            <a:ext cx="1368152" cy="43204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Ostrava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" name="Obrázek 9" descr="800px-Ostrava,_pohled_z_Nové_radnice_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371475"/>
            <a:ext cx="9144000" cy="61150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8" grpId="0"/>
      <p:bldP spid="8" grpId="1"/>
      <p:bldP spid="9" grpId="0"/>
      <p:bldP spid="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0" y="119675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0" y="1628800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2060848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Karlovarský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0" y="2492896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0" y="292494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0" y="5949280"/>
            <a:ext cx="3707904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Královéhradecký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0" y="3789040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0" y="4221088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0" y="4653136"/>
            <a:ext cx="3419872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Jihomoravský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0" y="508518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0" y="335699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0" y="5517232"/>
            <a:ext cx="4283968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Moravskoslezský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0" y="76470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Středočeský kraj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2123728" y="188640"/>
            <a:ext cx="504056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u="sng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Sestavte dvojice</a:t>
            </a: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: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6119664" y="2492896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Zlín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6119664" y="335699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Ostrava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6119664" y="3789040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Olomouc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119664" y="4221088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Ústí nad Labem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6119664" y="5949280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119664" y="1628800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Brno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6119664" y="119675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Karlovy Vary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6119664" y="2060848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Pardubice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6119664" y="76470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Jihlava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6119664" y="4653136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České Budějovice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6119664" y="508518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Praha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6119664" y="5517232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6119664" y="2924944"/>
            <a:ext cx="3024336" cy="504056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Hradec Králové</a:t>
            </a:r>
            <a:endParaRPr kumimoji="0" lang="cs-CZ" sz="32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2766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33073 -0.62965 " pathEditMode="relative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33855 -0.50382 " pathEditMode="relative" ptsTypes="AA"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33073 -0.56674 " pathEditMode="relative" ptsTypes="AA">
                                      <p:cBhvr>
                                        <p:cTn id="1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33073 0.12607 " pathEditMode="relative" ptsTypes="A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33073 -0.25168 " pathEditMode="relative" ptsTypes="A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33871 -0.44067 " pathEditMode="relative" ptsTypes="AA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30712 -0.06292 " pathEditMode="relative" ptsTypes="A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3151 0.25168 " pathEditMode="relative" ptsTypes="AA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9366E-7 L -0.2835 0.50358 " pathEditMode="relative" ptsTypes="AA">
                                      <p:cBhvr>
                                        <p:cTn id="3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9.05852E-6 L -0.27552 0.44089 " pathEditMode="relative" ptsTypes="AA">
                                      <p:cBhvr>
                                        <p:cTn id="4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27552 0.37775 " pathEditMode="relative" ptsTypes="AA">
                                      <p:cBhvr>
                                        <p:cTn id="4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23629 0.31483 " pathEditMode="relative" ptsTypes="AA">
                                      <p:cBhvr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9366E-7 L -0.25191 0.44067 " pathEditMode="relative" ptsTypes="AA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7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5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19400"/>
            <a:ext cx="8229600" cy="121920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chemeClr val="bg1"/>
                </a:solidFill>
              </a:rPr>
              <a:t>Konec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0"/>
            <a:ext cx="8892480" cy="7078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Calibri" pitchFamily="34" charset="0"/>
              </a:rPr>
              <a:t>Použité zdroje: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volné dílo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http://cs.wikipedia.org/wiki/Soubor:2004_Praha.png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Hustoles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volné dílo na WWW</a:t>
            </a:r>
          </a:p>
          <a:p>
            <a:r>
              <a:rPr lang="cs-CZ" sz="1200" dirty="0" smtClean="0">
                <a:latin typeface="Calibri" pitchFamily="34" charset="0"/>
              </a:rPr>
              <a:t>http://commons.wikimedia.org/wiki/File:Prague_Castle_from_Vltava_bank.jpg?uselang=cs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Eeva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volné dílo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http://cs.wikipedia.org/wiki/Soubor:Radnice_St%C5%99edo%C4%8Desk%C3%A9ho_kraje.jpg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Zákupák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http://cs.wikipedia.org/wiki/Soubor:%C4%8Cesk%C3%A9_Bud%C4%9Bjovice_-_centrum_letecky.jpg</a:t>
            </a:r>
          </a:p>
          <a:p>
            <a:r>
              <a:rPr lang="cs-CZ" sz="1200" dirty="0" smtClean="0"/>
              <a:t>Autor: Pavel </a:t>
            </a:r>
            <a:r>
              <a:rPr lang="cs-CZ" sz="1200" dirty="0" err="1" smtClean="0"/>
              <a:t>Rychtecký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http://cs.wikipedia.org/wiki/Soubor:Plze%C5%88_12.3.2012.jpg</a:t>
            </a:r>
          </a:p>
          <a:p>
            <a:r>
              <a:rPr lang="cs-CZ" sz="1200" dirty="0" smtClean="0"/>
              <a:t>Autor: Mnoha11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volné dílo na WWW</a:t>
            </a:r>
          </a:p>
          <a:p>
            <a:r>
              <a:rPr lang="cs-CZ" sz="1200" dirty="0" smtClean="0">
                <a:latin typeface="Calibri" pitchFamily="34" charset="0"/>
              </a:rPr>
              <a:t>http://commons.wikimedia.org/wiki/File:KarlovyVaryHotSpring.jpg</a:t>
            </a:r>
          </a:p>
          <a:p>
            <a:r>
              <a:rPr lang="cs-CZ" sz="1200" dirty="0" smtClean="0"/>
              <a:t>Autor: Filip </a:t>
            </a:r>
            <a:r>
              <a:rPr lang="cs-CZ" sz="1200" dirty="0" err="1" smtClean="0"/>
              <a:t>Maljkovic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volné dílo na WWW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http://cs.wikipedia.org/wiki/Soubor:Usti_skala.jpg</a:t>
            </a:r>
          </a:p>
          <a:p>
            <a:r>
              <a:rPr lang="cs-CZ" sz="1200" dirty="0" smtClean="0"/>
              <a:t>Autor: neuveden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http://cs.wikipedia.org/wiki/Soubor:Liberec_Town_Hall_2003.jpg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Andreas</a:t>
            </a:r>
            <a:r>
              <a:rPr lang="cs-CZ" sz="1200" dirty="0" smtClean="0"/>
              <a:t> </a:t>
            </a:r>
            <a:r>
              <a:rPr lang="cs-CZ" sz="1200" dirty="0" err="1" smtClean="0"/>
              <a:t>Praefcke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http://commons.wikimedia.org/wiki/File:Hradec_Kr%C3%A1lov%C3%A9_K2_-_8.jpg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Karelj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http://cs.wikipedia.org/wiki/Soubor:Pardubice_CZ_Zelena_brana.JPG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Miaow</a:t>
            </a:r>
            <a:r>
              <a:rPr lang="cs-CZ" sz="1200" dirty="0" smtClean="0"/>
              <a:t> </a:t>
            </a:r>
            <a:r>
              <a:rPr lang="cs-CZ" sz="1200" dirty="0" err="1" smtClean="0"/>
              <a:t>Miaow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2012-09-13]. Dostupný pod licencí Copyright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http://cs.wikipedia.org/wiki/Soubor:01_airshots.cz-wallpaper16x10-noTm.jpg</a:t>
            </a:r>
          </a:p>
          <a:p>
            <a:r>
              <a:rPr lang="cs-CZ" sz="1200" dirty="0" smtClean="0"/>
              <a:t>Autor: </a:t>
            </a:r>
            <a:r>
              <a:rPr lang="cs-CZ" sz="1200" b="1" dirty="0" smtClean="0"/>
              <a:t>by www.</a:t>
            </a:r>
            <a:r>
              <a:rPr lang="cs-CZ" sz="1200" b="1" dirty="0" err="1" smtClean="0"/>
              <a:t>airshots.cz</a:t>
            </a:r>
            <a:endParaRPr lang="cs-CZ" sz="1200" dirty="0" smtClean="0">
              <a:latin typeface="Calibri" pitchFamily="34" charset="0"/>
            </a:endParaRPr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568952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[cit.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http://cs.wikipedia.org/wiki/Soubor:Jihlava_CZ_main_square_PICT2911.jpg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Ondrej.konicek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cit. 2012-09-13].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http://cs.wikipedia.org/wiki/Soubor:Zlin2.jpg</a:t>
            </a: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Ondrej.konicek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cit. 2012-09-13]. Dostupný pod licencí volné dílo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http://cs.wikipedia.org/wiki/Soubor:Olomouc-Horn%C3%AD_n%C3%A1m%C4%9Bst%C3%AD.JPG</a:t>
            </a:r>
          </a:p>
          <a:p>
            <a:r>
              <a:rPr lang="cs-CZ" sz="1200" dirty="0" smtClean="0"/>
              <a:t>Autor: Dominik </a:t>
            </a:r>
            <a:r>
              <a:rPr lang="cs-CZ" sz="1200" dirty="0" err="1" smtClean="0"/>
              <a:t>Tefert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cit. 2012-09-13]. Dostupný pod licencí Copyright na WWW</a:t>
            </a:r>
          </a:p>
          <a:p>
            <a:r>
              <a:rPr lang="cs-CZ" sz="1200" dirty="0" smtClean="0">
                <a:latin typeface="Calibri" pitchFamily="34" charset="0"/>
              </a:rPr>
              <a:t>http://cs.wikipedia.org/wiki/Soubor:Ostrava,_pohled_z_Nov%C3%A9_radnice_2.jpg</a:t>
            </a:r>
          </a:p>
          <a:p>
            <a:r>
              <a:rPr lang="cs-CZ" sz="1200" dirty="0" smtClean="0"/>
              <a:t>Autor: </a:t>
            </a:r>
            <a:r>
              <a:rPr lang="cs-CZ" sz="1200" i="1" dirty="0" err="1" smtClean="0"/>
              <a:t>SPŠCHaG</a:t>
            </a:r>
            <a:r>
              <a:rPr lang="cs-CZ" sz="1200" i="1" dirty="0" smtClean="0"/>
              <a:t> Ostrava</a:t>
            </a:r>
          </a:p>
          <a:p>
            <a:endParaRPr lang="cs-CZ" sz="1200" i="1" dirty="0" smtClean="0"/>
          </a:p>
          <a:p>
            <a:r>
              <a:rPr lang="cs-CZ" sz="1200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425</TotalTime>
  <Words>466</Words>
  <Application>Microsoft Office PowerPoint</Application>
  <PresentationFormat>Předvádění na obrazovce (4:3)</PresentationFormat>
  <Paragraphs>114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Kraje České republiky</vt:lpstr>
      <vt:lpstr>Snímek 3</vt:lpstr>
      <vt:lpstr>Snímek 4</vt:lpstr>
      <vt:lpstr>Snímek 5</vt:lpstr>
      <vt:lpstr>Snímek 6</vt:lpstr>
      <vt:lpstr>Snímek 7</vt:lpstr>
      <vt:lpstr>Snímek 8</vt:lpstr>
      <vt:lpstr>Konec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Kokman</dc:creator>
  <cp:lastModifiedBy>Radek Kokman</cp:lastModifiedBy>
  <cp:revision>55</cp:revision>
  <dcterms:created xsi:type="dcterms:W3CDTF">2012-09-12T10:08:38Z</dcterms:created>
  <dcterms:modified xsi:type="dcterms:W3CDTF">2012-12-08T15:50:11Z</dcterms:modified>
</cp:coreProperties>
</file>