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99525DB-47AE-4BD4-9F98-34570C5E764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CFA7646-7FF1-424D-A90C-A5ADBD16C0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png"/><Relationship Id="rId7" Type="http://schemas.openxmlformats.org/officeDocument/2006/relationships/image" Target="../media/image31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11" Type="http://schemas.openxmlformats.org/officeDocument/2006/relationships/image" Target="../media/image35.jpeg"/><Relationship Id="rId5" Type="http://schemas.openxmlformats.org/officeDocument/2006/relationships/image" Target="../media/image29.png"/><Relationship Id="rId10" Type="http://schemas.openxmlformats.org/officeDocument/2006/relationships/image" Target="../media/image34.jpeg"/><Relationship Id="rId4" Type="http://schemas.openxmlformats.org/officeDocument/2006/relationships/image" Target="../media/image28.png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okorin_letecky_pohled.jpg" TargetMode="External"/><Relationship Id="rId3" Type="http://schemas.openxmlformats.org/officeDocument/2006/relationships/hyperlink" Target="http://cs.wikipedia.org/wiki/Soubor:2004_Praha.png" TargetMode="External"/><Relationship Id="rId7" Type="http://schemas.openxmlformats.org/officeDocument/2006/relationships/hyperlink" Target="http://cs.wikipedia.org/wiki/Soubor:Hrad_Karl%C5%A1tejn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eter_Stehlik_2011.07.30_005.jpg" TargetMode="External"/><Relationship Id="rId5" Type="http://schemas.openxmlformats.org/officeDocument/2006/relationships/hyperlink" Target="http://cs.wikipedia.org/wiki/Soubor:Konopiste_CZ_02.jpg" TargetMode="External"/><Relationship Id="rId4" Type="http://schemas.openxmlformats.org/officeDocument/2006/relationships/hyperlink" Target="http://cs.wikipedia.org/wiki/Soubor:Peter_Stehlik_2009.05.12_Lidice_004a.jpg" TargetMode="External"/><Relationship Id="rId9" Type="http://schemas.openxmlformats.org/officeDocument/2006/relationships/hyperlink" Target="http://cs.wikipedia.org/wiki/Soubor:Krivoklat_castle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323528" y="692696"/>
            <a:ext cx="8532440" cy="345638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školy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Autor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Mgr. Jana Kokmanová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VY_32_INOVACE_06_40_Středočeský kraj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Číslo projektu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CZ.1.07/1.4.00/21.1115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Anotace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Prezentace slouží k základnímu seznámení se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 Středočeským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i="1" dirty="0" smtClean="0">
                <a:solidFill>
                  <a:schemeClr val="bg1"/>
                </a:solidFill>
                <a:latin typeface="Century Schoolbook" pitchFamily="18" charset="0"/>
                <a:ea typeface="+mj-ea"/>
                <a:cs typeface="Times New Roman" pitchFamily="18" charset="0"/>
              </a:rPr>
              <a:t>                 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>krajem, k práci s mapou ČR. Prvouka pro 5. ročník.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Schoolbook" pitchFamily="18" charset="0"/>
                <a:ea typeface="+mj-ea"/>
                <a:cs typeface="Times New Roman" pitchFamily="18" charset="0"/>
              </a:rPr>
            </a:b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Schoolbook" pitchFamily="18" charset="0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ap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3" name="Obrázek 2" descr="Středočeský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58552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Vítejte ve Středočeském kraji.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Středočeský kraj sousedí: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Obrázek 5" descr="Jihočeský+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23528" y="3789040"/>
            <a:ext cx="59046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Jihočeský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8" name="Obrázek 7" descr="Plzeňský+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23528" y="2276872"/>
            <a:ext cx="489654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Plzeňský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2" name="Obrázek 11" descr="Ústecký+měst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467544" y="2060848"/>
            <a:ext cx="4680520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Ústecký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Obrázek 13" descr="Liberecký+mě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1619672" y="1916832"/>
            <a:ext cx="4176464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Liberecký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6" name="Obrázek 15" descr="Královéhradecký+měst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1979712" y="2852936"/>
            <a:ext cx="59046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Královéhradecký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8" name="Obrázek 17" descr="Pardubický+měst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19" name="Nadpis 1"/>
          <p:cNvSpPr txBox="1">
            <a:spLocks/>
          </p:cNvSpPr>
          <p:nvPr/>
        </p:nvSpPr>
        <p:spPr>
          <a:xfrm>
            <a:off x="2699792" y="3212976"/>
            <a:ext cx="4608512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Pardubický kraj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" name="Obrázek 19" descr="Vysočina+město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sp>
        <p:nvSpPr>
          <p:cNvPr id="21" name="Nadpis 1"/>
          <p:cNvSpPr txBox="1">
            <a:spLocks/>
          </p:cNvSpPr>
          <p:nvPr/>
        </p:nvSpPr>
        <p:spPr>
          <a:xfrm>
            <a:off x="2771800" y="2924944"/>
            <a:ext cx="410445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 Vysočina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7" grpId="0"/>
      <p:bldP spid="9" grpId="0"/>
      <p:bldP spid="13" grpId="0"/>
      <p:bldP spid="15" grpId="0"/>
      <p:bldP spid="17" grpId="0"/>
      <p:bldP spid="19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1156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Krajským městem 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Obrázek 3" descr="Středočesk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0031" y="964406"/>
            <a:ext cx="8643938" cy="4929188"/>
          </a:xfrm>
          <a:prstGeom prst="rect">
            <a:avLst/>
          </a:prstGeom>
        </p:spPr>
      </p:pic>
      <p:pic>
        <p:nvPicPr>
          <p:cNvPr id="5" name="Obrázek 4" descr="Středočeský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2000" y="972000"/>
            <a:ext cx="8643938" cy="4929188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91680" y="3068960"/>
            <a:ext cx="3024336" cy="86409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Praha</a:t>
            </a:r>
            <a:endParaRPr kumimoji="0" lang="cs-CZ" sz="2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>
                  <a:lumMod val="95000"/>
                  <a:lumOff val="5000"/>
                </a:schemeClr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" name="Obrázek 6" descr="Středočeský kraj Jizera+řeky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14857" y="848048"/>
            <a:ext cx="6314286" cy="5161905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6" grpId="0"/>
      <p:bldP spid="6" grpId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457200" y="0"/>
            <a:ext cx="8229600" cy="958552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Další města kraje: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9" name="Obrázek 28" descr="Středočeský kraj Jizera+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14857" y="848047"/>
            <a:ext cx="6314286" cy="5161905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2771800" y="1484784"/>
            <a:ext cx="2160240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Mělník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3563888" y="4725144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Benešov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1907704" y="3573016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Beroun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508104" y="4149080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Kutná Hora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4860032" y="3140968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Kolín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716016" y="1340768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Mladá Boleslav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1187624" y="2348880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Kladno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1403648" y="4653136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Příbram</a:t>
            </a:r>
            <a:endParaRPr kumimoji="0" lang="cs-CZ" sz="28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" name="Obrázek 29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1556792"/>
            <a:ext cx="369524" cy="649524"/>
          </a:xfrm>
          <a:prstGeom prst="rect">
            <a:avLst/>
          </a:prstGeom>
        </p:spPr>
      </p:pic>
      <p:pic>
        <p:nvPicPr>
          <p:cNvPr id="31" name="Obrázek 30" descr="větší 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96136" y="1628800"/>
            <a:ext cx="369524" cy="649524"/>
          </a:xfrm>
          <a:prstGeom prst="rect">
            <a:avLst/>
          </a:prstGeom>
        </p:spPr>
      </p:pic>
      <p:pic>
        <p:nvPicPr>
          <p:cNvPr id="32" name="Obrázek 31" descr="významné měst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72200" y="3429000"/>
            <a:ext cx="369524" cy="649524"/>
          </a:xfrm>
          <a:prstGeom prst="rect">
            <a:avLst/>
          </a:prstGeom>
        </p:spPr>
      </p:pic>
      <p:pic>
        <p:nvPicPr>
          <p:cNvPr id="33" name="Obrázek 32" descr="Město Domažlice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88224" y="3789040"/>
            <a:ext cx="369524" cy="649524"/>
          </a:xfrm>
          <a:prstGeom prst="rect">
            <a:avLst/>
          </a:prstGeom>
        </p:spPr>
      </p:pic>
      <p:pic>
        <p:nvPicPr>
          <p:cNvPr id="34" name="Obrázek 33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4221088"/>
            <a:ext cx="369524" cy="649524"/>
          </a:xfrm>
          <a:prstGeom prst="rect">
            <a:avLst/>
          </a:prstGeom>
        </p:spPr>
      </p:pic>
      <p:pic>
        <p:nvPicPr>
          <p:cNvPr id="35" name="Obrázek 34" descr="větší měst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4293096"/>
            <a:ext cx="369524" cy="649524"/>
          </a:xfrm>
          <a:prstGeom prst="rect">
            <a:avLst/>
          </a:prstGeom>
        </p:spPr>
      </p:pic>
      <p:pic>
        <p:nvPicPr>
          <p:cNvPr id="36" name="Obrázek 35" descr="středně velké měst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3212976"/>
            <a:ext cx="369524" cy="649524"/>
          </a:xfrm>
          <a:prstGeom prst="rect">
            <a:avLst/>
          </a:prstGeom>
        </p:spPr>
      </p:pic>
      <p:pic>
        <p:nvPicPr>
          <p:cNvPr id="37" name="Obrázek 36" descr="Město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21177850">
            <a:off x="3372481" y="2446037"/>
            <a:ext cx="436994" cy="4287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8" grpId="0"/>
      <p:bldP spid="24" grpId="0"/>
      <p:bldP spid="15" grpId="0"/>
      <p:bldP spid="18" grpId="0"/>
      <p:bldP spid="20" grpId="0"/>
      <p:bldP spid="22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Povrch</a:t>
            </a:r>
            <a:endParaRPr lang="cs-CZ" sz="4800" dirty="0">
              <a:solidFill>
                <a:schemeClr val="bg1"/>
              </a:solidFill>
            </a:endParaRPr>
          </a:p>
        </p:txBody>
      </p:sp>
      <p:pic>
        <p:nvPicPr>
          <p:cNvPr id="3" name="Obrázek 2" descr="Středočeský kraj Jizera+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14857" y="848047"/>
            <a:ext cx="6314286" cy="5161905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 rot="2100000">
            <a:off x="4809636" y="1637826"/>
            <a:ext cx="2952328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Česká tabule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Elipsa 4"/>
          <p:cNvSpPr/>
          <p:nvPr/>
        </p:nvSpPr>
        <p:spPr>
          <a:xfrm rot="1858042">
            <a:off x="4480704" y="1095819"/>
            <a:ext cx="3672408" cy="153849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 rot="2003398">
            <a:off x="3553656" y="2705453"/>
            <a:ext cx="3740072" cy="50405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Polabská nížina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Elipsa 6"/>
          <p:cNvSpPr/>
          <p:nvPr/>
        </p:nvSpPr>
        <p:spPr>
          <a:xfrm rot="2001277">
            <a:off x="3364679" y="2349442"/>
            <a:ext cx="4051014" cy="12747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 rot="19172233">
            <a:off x="1248658" y="4198939"/>
            <a:ext cx="2342913" cy="1504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 rot="18967983">
            <a:off x="690658" y="4264362"/>
            <a:ext cx="3383396" cy="1382873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Brdská vrchovina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Elipsa 10"/>
          <p:cNvSpPr/>
          <p:nvPr/>
        </p:nvSpPr>
        <p:spPr>
          <a:xfrm rot="19172233">
            <a:off x="2392029" y="4599469"/>
            <a:ext cx="3428967" cy="155350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 rot="19189458">
            <a:off x="2458706" y="4717281"/>
            <a:ext cx="3383396" cy="1382873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Středočeská pahorkatina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/>
      <p:bldP spid="7" grpId="0" animBg="1"/>
      <p:bldP spid="8" grpId="0" animBg="1"/>
      <p:bldP spid="10" grpId="0"/>
      <p:bldP spid="11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Vodstvo - řeky</a:t>
            </a:r>
            <a:endParaRPr lang="cs-CZ" sz="4800" dirty="0">
              <a:solidFill>
                <a:schemeClr val="bg1"/>
              </a:solidFill>
            </a:endParaRPr>
          </a:p>
        </p:txBody>
      </p:sp>
      <p:pic>
        <p:nvPicPr>
          <p:cNvPr id="3" name="Obrázek 2" descr="Středočeský kraj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14857" y="848047"/>
            <a:ext cx="6314286" cy="5161905"/>
          </a:xfrm>
          <a:prstGeom prst="rect">
            <a:avLst/>
          </a:prstGeom>
        </p:spPr>
      </p:pic>
      <p:pic>
        <p:nvPicPr>
          <p:cNvPr id="4" name="Obrázek 3" descr="Středočeský kraj Labe.png"/>
          <p:cNvPicPr>
            <a:picLocks noChangeAspect="1"/>
          </p:cNvPicPr>
          <p:nvPr/>
        </p:nvPicPr>
        <p:blipFill>
          <a:blip r:embed="rId3" cstate="print"/>
          <a:srcRect l="42017" t="-220" r="963" b="41630"/>
          <a:stretch>
            <a:fillRect/>
          </a:stretch>
        </p:blipFill>
        <p:spPr>
          <a:xfrm>
            <a:off x="4067944" y="836712"/>
            <a:ext cx="3600400" cy="3024336"/>
          </a:xfrm>
          <a:prstGeom prst="rect">
            <a:avLst/>
          </a:prstGeom>
        </p:spPr>
      </p:pic>
      <p:pic>
        <p:nvPicPr>
          <p:cNvPr id="7" name="Obrázek 6" descr="Středočeský kraj Vltava.png"/>
          <p:cNvPicPr>
            <a:picLocks noChangeAspect="1"/>
          </p:cNvPicPr>
          <p:nvPr/>
        </p:nvPicPr>
        <p:blipFill>
          <a:blip r:embed="rId4" cstate="print"/>
          <a:srcRect l="28332" t="20705" r="47719"/>
          <a:stretch>
            <a:fillRect/>
          </a:stretch>
        </p:blipFill>
        <p:spPr>
          <a:xfrm>
            <a:off x="3203848" y="1916832"/>
            <a:ext cx="1512168" cy="409312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339752" y="580526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Vltava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9" name="Obrázek 8" descr="Středočeský kraj Berounka.png"/>
          <p:cNvPicPr>
            <a:picLocks noChangeAspect="1"/>
          </p:cNvPicPr>
          <p:nvPr/>
        </p:nvPicPr>
        <p:blipFill>
          <a:blip r:embed="rId5" cstate="print"/>
          <a:srcRect l="6665" t="43025" r="53421" b="41630"/>
          <a:stretch>
            <a:fillRect/>
          </a:stretch>
        </p:blipFill>
        <p:spPr>
          <a:xfrm>
            <a:off x="1835696" y="3068960"/>
            <a:ext cx="2520280" cy="792088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1835696" y="249289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Berounka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0" name="Obrázek 9" descr="Středočeský kraj Sázava.png"/>
          <p:cNvPicPr>
            <a:picLocks noChangeAspect="1"/>
          </p:cNvPicPr>
          <p:nvPr/>
        </p:nvPicPr>
        <p:blipFill>
          <a:blip r:embed="rId6" cstate="print"/>
          <a:srcRect l="43158" t="58370" r="11226" b="15125"/>
          <a:stretch>
            <a:fillRect/>
          </a:stretch>
        </p:blipFill>
        <p:spPr>
          <a:xfrm>
            <a:off x="4139952" y="3861048"/>
            <a:ext cx="2880320" cy="1368152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355976" y="3429000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Sázava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2" name="Obrázek 11" descr="Středočeský kraj Želivka.png"/>
          <p:cNvPicPr>
            <a:picLocks noChangeAspect="1"/>
          </p:cNvPicPr>
          <p:nvPr/>
        </p:nvPicPr>
        <p:blipFill>
          <a:blip r:embed="rId7" cstate="print"/>
          <a:srcRect l="65966" t="76505" r="19209" b="9545"/>
          <a:stretch>
            <a:fillRect/>
          </a:stretch>
        </p:blipFill>
        <p:spPr>
          <a:xfrm>
            <a:off x="5580112" y="4797152"/>
            <a:ext cx="936104" cy="720080"/>
          </a:xfrm>
          <a:prstGeom prst="rect">
            <a:avLst/>
          </a:prstGeom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5148064" y="537321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spc="-100" dirty="0" err="1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Želivka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4" name="Obrázek 13" descr="Středočeský kraj Jizera+řeky.png"/>
          <p:cNvPicPr>
            <a:picLocks noChangeAspect="1"/>
          </p:cNvPicPr>
          <p:nvPr/>
        </p:nvPicPr>
        <p:blipFill>
          <a:blip r:embed="rId8" cstate="print"/>
          <a:srcRect l="60264" r="13507" b="59765"/>
          <a:stretch>
            <a:fillRect/>
          </a:stretch>
        </p:blipFill>
        <p:spPr>
          <a:xfrm>
            <a:off x="5220072" y="848047"/>
            <a:ext cx="1656184" cy="207689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4283968" y="1340768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Jizera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796136" y="2420888"/>
            <a:ext cx="2088232" cy="648071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Labe</a:t>
            </a:r>
            <a:endParaRPr kumimoji="0" lang="cs-CZ" sz="360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67544" y="0"/>
            <a:ext cx="822960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Vodstvo – vodní</a:t>
            </a:r>
            <a:r>
              <a:rPr kumimoji="0" lang="cs-CZ" sz="4800" b="0" i="0" u="none" strike="noStrike" kern="1200" cap="none" spc="-100" normalizeH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 nádrže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Elipsa 16"/>
          <p:cNvSpPr/>
          <p:nvPr/>
        </p:nvSpPr>
        <p:spPr>
          <a:xfrm rot="2140845">
            <a:off x="5670271" y="4621613"/>
            <a:ext cx="1180836" cy="936104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6516216" y="472514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err="1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Švihov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1763688" y="4365104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Orlík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sp>
        <p:nvSpPr>
          <p:cNvPr id="21" name="Elipsa 20"/>
          <p:cNvSpPr/>
          <p:nvPr/>
        </p:nvSpPr>
        <p:spPr>
          <a:xfrm rot="17404634">
            <a:off x="2823673" y="4972307"/>
            <a:ext cx="1180836" cy="936104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 rot="19184316">
            <a:off x="3438479" y="4131741"/>
            <a:ext cx="1180836" cy="936104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2267744" y="3573016"/>
            <a:ext cx="2088232" cy="648071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3600" b="1" spc="-100" dirty="0" smtClean="0">
                <a:ln w="19050">
                  <a:solidFill>
                    <a:schemeClr val="bg1">
                      <a:alpha val="25000"/>
                    </a:schemeClr>
                  </a:solidFill>
                  <a:prstDash val="solid"/>
                  <a:round/>
                </a:ln>
                <a:solidFill>
                  <a:srgbClr val="0070C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Slapy</a:t>
            </a:r>
            <a:r>
              <a:rPr lang="cs-CZ" sz="3600" spc="-100" dirty="0" smtClean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rgbClr val="00FFFF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 </a:t>
            </a:r>
            <a:endParaRPr lang="cs-CZ" sz="3600" spc="-100" dirty="0">
              <a:ln w="3200">
                <a:solidFill>
                  <a:srgbClr val="444D26">
                    <a:shade val="75000"/>
                    <a:alpha val="25000"/>
                  </a:srgbClr>
                </a:solidFill>
                <a:prstDash val="solid"/>
                <a:round/>
              </a:ln>
              <a:solidFill>
                <a:srgbClr val="00FFFF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6" grpId="0"/>
      <p:bldP spid="8" grpId="0"/>
      <p:bldP spid="11" grpId="0"/>
      <p:bldP spid="13" grpId="0"/>
      <p:bldP spid="15" grpId="0"/>
      <p:bldP spid="5" grpId="0"/>
      <p:bldP spid="16" grpId="0"/>
      <p:bldP spid="17" grpId="0" animBg="1"/>
      <p:bldP spid="19" grpId="0"/>
      <p:bldP spid="20" grpId="0"/>
      <p:bldP spid="21" grpId="0" animBg="1"/>
      <p:bldP spid="22" grpId="0" animBg="1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042792" cy="9087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Památky – hrady,</a:t>
            </a:r>
            <a:endParaRPr lang="cs-CZ" sz="4800" dirty="0">
              <a:solidFill>
                <a:schemeClr val="bg1"/>
              </a:solidFill>
            </a:endParaRPr>
          </a:p>
        </p:txBody>
      </p:sp>
      <p:pic>
        <p:nvPicPr>
          <p:cNvPr id="3" name="Obrázek 2" descr="Středočeský kraj Jizera+řek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836712"/>
            <a:ext cx="6314286" cy="5161905"/>
          </a:xfrm>
          <a:prstGeom prst="rect">
            <a:avLst/>
          </a:prstGeom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2267744" y="3501008"/>
            <a:ext cx="2592288" cy="648071"/>
          </a:xfrm>
          <a:prstGeom prst="rect">
            <a:avLst/>
          </a:prstGeo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Karlštejn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11560" y="2492896"/>
            <a:ext cx="2592288" cy="648071"/>
          </a:xfrm>
          <a:prstGeom prst="rect">
            <a:avLst/>
          </a:prstGeo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Křivoklát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644008" y="1412776"/>
            <a:ext cx="2592288" cy="648071"/>
          </a:xfrm>
          <a:prstGeom prst="rect">
            <a:avLst/>
          </a:prstGeo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600" spc="50" dirty="0" err="1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Kokořín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2" name="Obrázek 11" descr="Hrad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1340768"/>
            <a:ext cx="246349" cy="433016"/>
          </a:xfrm>
          <a:prstGeom prst="rect">
            <a:avLst/>
          </a:prstGeom>
        </p:spPr>
      </p:pic>
      <p:pic>
        <p:nvPicPr>
          <p:cNvPr id="13" name="Obrázek 12" descr="Hrad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87824" y="2636912"/>
            <a:ext cx="246349" cy="433016"/>
          </a:xfrm>
          <a:prstGeom prst="rect">
            <a:avLst/>
          </a:prstGeom>
        </p:spPr>
      </p:pic>
      <p:pic>
        <p:nvPicPr>
          <p:cNvPr id="14" name="Obrázek 13" descr="Hrad symbo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3068960"/>
            <a:ext cx="246349" cy="433016"/>
          </a:xfrm>
          <a:prstGeom prst="rect">
            <a:avLst/>
          </a:prstGeom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4427984" y="0"/>
            <a:ext cx="1954560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zámky,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051720" y="1844824"/>
            <a:ext cx="1440160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Lány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716016" y="4221088"/>
            <a:ext cx="266429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spc="-10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F0000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Konopiště</a:t>
            </a:r>
            <a:endParaRPr kumimoji="0" lang="cs-CZ" sz="36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F0000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1" name="Obrázek 20" descr="Zámek symbo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4" y="2204864"/>
            <a:ext cx="246349" cy="433016"/>
          </a:xfrm>
          <a:prstGeom prst="rect">
            <a:avLst/>
          </a:prstGeom>
        </p:spPr>
      </p:pic>
      <p:pic>
        <p:nvPicPr>
          <p:cNvPr id="22" name="Obrázek 21" descr="Zámek symbol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4221088"/>
            <a:ext cx="246349" cy="433016"/>
          </a:xfrm>
          <a:prstGeom prst="rect">
            <a:avLst/>
          </a:prstGeom>
        </p:spPr>
      </p:pic>
      <p:sp>
        <p:nvSpPr>
          <p:cNvPr id="23" name="Nadpis 1"/>
          <p:cNvSpPr txBox="1">
            <a:spLocks/>
          </p:cNvSpPr>
          <p:nvPr/>
        </p:nvSpPr>
        <p:spPr>
          <a:xfrm>
            <a:off x="6300192" y="0"/>
            <a:ext cx="2324944" cy="90872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-100" normalizeH="0" baseline="0" noProof="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bg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pomník</a:t>
            </a:r>
            <a:endParaRPr kumimoji="0" lang="cs-CZ" sz="4800" b="0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bg1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923928" y="2348880"/>
            <a:ext cx="1584176" cy="620688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Lidice</a:t>
            </a:r>
            <a:endParaRPr kumimoji="0" lang="cs-CZ" sz="3600" b="1" i="0" u="none" strike="noStrike" kern="1200" normalizeH="0" baseline="0" noProof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5" name="Obrázek 24" descr="Památník symbol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07904" y="2420888"/>
            <a:ext cx="246349" cy="433016"/>
          </a:xfrm>
          <a:prstGeom prst="rect">
            <a:avLst/>
          </a:prstGeom>
        </p:spPr>
      </p:pic>
      <p:pic>
        <p:nvPicPr>
          <p:cNvPr id="26" name="Obrázek 25" descr="Karlštej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234315"/>
            <a:ext cx="9144000" cy="6389370"/>
          </a:xfrm>
          <a:prstGeom prst="rect">
            <a:avLst/>
          </a:prstGeom>
        </p:spPr>
      </p:pic>
      <p:pic>
        <p:nvPicPr>
          <p:cNvPr id="27" name="Obrázek 26" descr="Křivoklát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245745"/>
            <a:ext cx="9144000" cy="6366510"/>
          </a:xfrm>
          <a:prstGeom prst="rect">
            <a:avLst/>
          </a:prstGeom>
        </p:spPr>
      </p:pic>
      <p:pic>
        <p:nvPicPr>
          <p:cNvPr id="28" name="Obrázek 27" descr="Kokoří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9" name="Obrázek 28" descr="Lány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  <p:pic>
        <p:nvPicPr>
          <p:cNvPr id="30" name="Obrázek 29" descr="Konopiště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4126" y="404664"/>
            <a:ext cx="9095748" cy="6048672"/>
          </a:xfrm>
          <a:prstGeom prst="rect">
            <a:avLst/>
          </a:prstGeom>
        </p:spPr>
      </p:pic>
      <p:pic>
        <p:nvPicPr>
          <p:cNvPr id="31" name="Obrázek 30" descr="Lidice pomník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0" y="382905"/>
            <a:ext cx="9144000" cy="60921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6" grpId="0"/>
      <p:bldP spid="19" grpId="0"/>
      <p:bldP spid="20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426468"/>
          </a:xfrm>
        </p:spPr>
        <p:txBody>
          <a:bodyPr>
            <a:noAutofit/>
          </a:bodyPr>
          <a:lstStyle/>
          <a:p>
            <a:pPr algn="ctr"/>
            <a:r>
              <a:rPr lang="en-US" sz="9600" dirty="0" err="1" smtClean="0">
                <a:solidFill>
                  <a:schemeClr val="bg1"/>
                </a:solidFill>
              </a:rPr>
              <a:t>Konec</a:t>
            </a:r>
            <a:endParaRPr lang="cs-CZ" sz="9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0"/>
            <a:ext cx="8964488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u="sng" dirty="0" smtClean="0">
                <a:latin typeface="Arial Rounded MT Bold" pitchFamily="34" charset="0"/>
              </a:rPr>
              <a:t>Použité zdroje:</a:t>
            </a:r>
          </a:p>
          <a:p>
            <a:endParaRPr lang="en-US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solidFill>
                  <a:srgbClr val="FF0000"/>
                </a:solidFill>
                <a:latin typeface="Arial Rounded MT Bold" pitchFamily="34" charset="0"/>
                <a:hlinkClick r:id="rId2"/>
              </a:rPr>
              <a:t>http://cs.wikipedia.org/wiki/Soubor:Relief_Map_of_Czech_Republic.png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az-Cyrl-AZ" sz="1100" i="1" dirty="0" smtClean="0">
                <a:latin typeface="Arial Rounded MT Bold" pitchFamily="34" charset="0"/>
              </a:rPr>
              <a:t>Виктор_В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2012-10-01]. </a:t>
            </a:r>
            <a:r>
              <a:rPr lang="cs-CZ" sz="1100" i="1" dirty="0" smtClean="0">
                <a:latin typeface="Arial Rounded MT Bold" pitchFamily="34" charset="0"/>
              </a:rPr>
              <a:t>Dostupný pod licencí Volné dílo na WWW</a:t>
            </a:r>
          </a:p>
          <a:p>
            <a:r>
              <a:rPr lang="cs-CZ" sz="1100" i="1" dirty="0" smtClean="0">
                <a:latin typeface="Arial Rounded MT Bold" pitchFamily="34" charset="0"/>
                <a:hlinkClick r:id="rId3"/>
              </a:rPr>
              <a:t>http://cs.wikipedia.org/wiki/Soubor:2004_Praha.png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Hustoles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4"/>
              </a:rPr>
              <a:t>http://cs.wikipedia.org/wiki/Soubor:Peter_Stehlik_2009.05.12_Lidice_004a.jpg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Autor:Peter </a:t>
            </a:r>
            <a:r>
              <a:rPr lang="cs-CZ" sz="1100" i="1" dirty="0" err="1" smtClean="0">
                <a:latin typeface="Arial Rounded MT Bold" pitchFamily="34" charset="0"/>
              </a:rPr>
              <a:t>Stehlik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5"/>
              </a:rPr>
              <a:t>http://cs.wikipedia.org/wiki/Soubor:Konopiste_CZ_02.jpg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Marek Prokop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6"/>
              </a:rPr>
              <a:t>http://cs.wikipedia.org/wiki/Soubor:Peter_Stehlik_2011.07.30_005.jpg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Autor:Peter </a:t>
            </a:r>
            <a:r>
              <a:rPr lang="cs-CZ" sz="1100" i="1" dirty="0" err="1" smtClean="0">
                <a:latin typeface="Arial Rounded MT Bold" pitchFamily="34" charset="0"/>
              </a:rPr>
              <a:t>Stehlik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7"/>
              </a:rPr>
              <a:t>http://cs.wikipedia.org/wiki/Soubor:Hrad_Karl%C5%A1tejn.jpg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Prazak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8"/>
              </a:rPr>
              <a:t>http://cs.wikipedia.org/wiki/Soubor:Kokorin_letecky_pohled.jpg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Autor:Jan Sovka </a:t>
            </a:r>
            <a:r>
              <a:rPr lang="cs-CZ" sz="1100" i="1" dirty="0" err="1" smtClean="0">
                <a:latin typeface="Arial Rounded MT Bold" pitchFamily="34" charset="0"/>
              </a:rPr>
              <a:t>aka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sovicka</a:t>
            </a:r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Arial Rounded MT Bold" pitchFamily="34" charset="0"/>
              </a:rPr>
              <a:t>[cit. </a:t>
            </a:r>
            <a:r>
              <a:rPr lang="cs-CZ" sz="1100" i="1" dirty="0" smtClean="0">
                <a:latin typeface="Arial Rounded MT Bold" pitchFamily="34" charset="0"/>
              </a:rPr>
              <a:t>2012-10-01]. </a:t>
            </a:r>
            <a:r>
              <a:rPr lang="cs-CZ" sz="1100" i="1" dirty="0" smtClean="0">
                <a:latin typeface="Arial Rounded MT Bold" pitchFamily="34" charset="0"/>
              </a:rPr>
              <a:t>Dostupný pod licencí </a:t>
            </a:r>
            <a:r>
              <a:rPr lang="cs-CZ" sz="1100" i="1" dirty="0" err="1" smtClean="0">
                <a:latin typeface="Arial Rounded MT Bold" pitchFamily="34" charset="0"/>
              </a:rPr>
              <a:t>Creative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err="1" smtClean="0">
                <a:latin typeface="Arial Rounded MT Bold" pitchFamily="34" charset="0"/>
              </a:rPr>
              <a:t>Commons</a:t>
            </a:r>
            <a:r>
              <a:rPr lang="cs-CZ" sz="1100" i="1" dirty="0" smtClean="0">
                <a:latin typeface="Arial Rounded MT Bold" pitchFamily="34" charset="0"/>
              </a:rPr>
              <a:t> na WWW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 </a:t>
            </a:r>
            <a:r>
              <a:rPr lang="cs-CZ" sz="1100" i="1" dirty="0" smtClean="0">
                <a:latin typeface="Arial Rounded MT Bold" pitchFamily="34" charset="0"/>
                <a:hlinkClick r:id="rId9"/>
              </a:rPr>
              <a:t>http://cs.wikipedia.org/wiki/Soubor:Krivoklat_castle_01.jpg</a:t>
            </a:r>
            <a:r>
              <a:rPr lang="cs-CZ" sz="1100" i="1" dirty="0" smtClean="0">
                <a:latin typeface="Arial Rounded MT Bold" pitchFamily="34" charset="0"/>
              </a:rPr>
              <a:t> </a:t>
            </a:r>
          </a:p>
          <a:p>
            <a:r>
              <a:rPr lang="cs-CZ" sz="1100" i="1" dirty="0" smtClean="0">
                <a:latin typeface="Arial Rounded MT Bold" pitchFamily="34" charset="0"/>
              </a:rPr>
              <a:t>Autor: </a:t>
            </a:r>
            <a:r>
              <a:rPr lang="cs-CZ" sz="1100" i="1" dirty="0" err="1" smtClean="0">
                <a:latin typeface="Arial Rounded MT Bold" pitchFamily="34" charset="0"/>
              </a:rPr>
              <a:t>Svobodat</a:t>
            </a:r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r>
              <a:rPr lang="cs-CZ" sz="1100" i="1" dirty="0" smtClean="0">
                <a:latin typeface="Calibri" pitchFamily="34" charset="0"/>
              </a:rPr>
              <a:t>prof. PhDr. Petr Chalupa, CSc., Mgr. Věra Štiková: Vlastivěda 5, Česká republika jako součást Evropy, učebnice pro 5. ročník základní školy, nakladatelství NOVÁ ŠKOLA, s. r. o. , 2004, ISBN 80-7289-059-X</a:t>
            </a:r>
          </a:p>
          <a:p>
            <a:endParaRPr lang="cs-CZ" sz="1100" i="1" dirty="0" smtClean="0">
              <a:latin typeface="Calibri" pitchFamily="34" charset="0"/>
            </a:endParaRPr>
          </a:p>
          <a:p>
            <a:r>
              <a:rPr lang="cs-CZ" sz="1100" i="1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  <a:p>
            <a:endParaRPr lang="cs-CZ" sz="1100" i="1" dirty="0" smtClean="0"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628</TotalTime>
  <Words>308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Vítejte ve Středočeském kraji.</vt:lpstr>
      <vt:lpstr>Snímek 3</vt:lpstr>
      <vt:lpstr>Snímek 4</vt:lpstr>
      <vt:lpstr>Povrch</vt:lpstr>
      <vt:lpstr>Vodstvo - řeky</vt:lpstr>
      <vt:lpstr>Památky – hrady,</vt:lpstr>
      <vt:lpstr>Konec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Vítejte ve Středočeském kraji.</dc:title>
  <dc:creator>Radek Kokman</dc:creator>
  <cp:lastModifiedBy>Radek Kokman</cp:lastModifiedBy>
  <cp:revision>72</cp:revision>
  <dcterms:created xsi:type="dcterms:W3CDTF">2012-10-15T16:11:16Z</dcterms:created>
  <dcterms:modified xsi:type="dcterms:W3CDTF">2013-01-11T17:08:29Z</dcterms:modified>
</cp:coreProperties>
</file>