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2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18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3D6EE-5212-440C-8444-C61F23AEBF18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A9C8848-739D-4C0D-B380-FB1BBA13DF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CA53D6EE-5212-440C-8444-C61F23AEBF18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FA9C8848-739D-4C0D-B380-FB1BBA13DF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3D6EE-5212-440C-8444-C61F23AEBF18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C8848-739D-4C0D-B380-FB1BBA13DF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3D6EE-5212-440C-8444-C61F23AEBF18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C8848-739D-4C0D-B380-FB1BBA13DF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C8848-739D-4C0D-B380-FB1BBA13DF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3D6EE-5212-440C-8444-C61F23AEBF18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3D6EE-5212-440C-8444-C61F23AEBF18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C8848-739D-4C0D-B380-FB1BBA13DF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3D6EE-5212-440C-8444-C61F23AEBF18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C8848-739D-4C0D-B380-FB1BBA13DF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CA53D6EE-5212-440C-8444-C61F23AEBF18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FA9C8848-739D-4C0D-B380-FB1BBA13DF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3D6EE-5212-440C-8444-C61F23AEBF18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A9C8848-739D-4C0D-B380-FB1BBA13DF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3D6EE-5212-440C-8444-C61F23AEBF18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C8848-739D-4C0D-B380-FB1BBA13DF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3D6EE-5212-440C-8444-C61F23AEBF18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C8848-739D-4C0D-B380-FB1BBA13DF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CA53D6EE-5212-440C-8444-C61F23AEBF18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FA9C8848-739D-4C0D-B380-FB1BBA13DF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1.jpeg"/><Relationship Id="rId18" Type="http://schemas.openxmlformats.org/officeDocument/2006/relationships/image" Target="../media/image36.png"/><Relationship Id="rId3" Type="http://schemas.openxmlformats.org/officeDocument/2006/relationships/image" Target="../media/image21.png"/><Relationship Id="rId21" Type="http://schemas.openxmlformats.org/officeDocument/2006/relationships/image" Target="../media/image39.jpeg"/><Relationship Id="rId7" Type="http://schemas.openxmlformats.org/officeDocument/2006/relationships/image" Target="../media/image25.jpeg"/><Relationship Id="rId12" Type="http://schemas.openxmlformats.org/officeDocument/2006/relationships/image" Target="../media/image30.png"/><Relationship Id="rId17" Type="http://schemas.openxmlformats.org/officeDocument/2006/relationships/image" Target="../media/image35.jpeg"/><Relationship Id="rId2" Type="http://schemas.openxmlformats.org/officeDocument/2006/relationships/image" Target="../media/image11.png"/><Relationship Id="rId16" Type="http://schemas.openxmlformats.org/officeDocument/2006/relationships/image" Target="../media/image34.png"/><Relationship Id="rId20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11" Type="http://schemas.openxmlformats.org/officeDocument/2006/relationships/image" Target="../media/image29.jpeg"/><Relationship Id="rId5" Type="http://schemas.openxmlformats.org/officeDocument/2006/relationships/image" Target="../media/image23.jpeg"/><Relationship Id="rId15" Type="http://schemas.openxmlformats.org/officeDocument/2006/relationships/image" Target="../media/image33.jpeg"/><Relationship Id="rId10" Type="http://schemas.openxmlformats.org/officeDocument/2006/relationships/image" Target="../media/image28.png"/><Relationship Id="rId19" Type="http://schemas.openxmlformats.org/officeDocument/2006/relationships/image" Target="../media/image37.jpeg"/><Relationship Id="rId4" Type="http://schemas.openxmlformats.org/officeDocument/2006/relationships/image" Target="../media/image22.jpeg"/><Relationship Id="rId9" Type="http://schemas.openxmlformats.org/officeDocument/2006/relationships/image" Target="../media/image27.jpeg"/><Relationship Id="rId14" Type="http://schemas.openxmlformats.org/officeDocument/2006/relationships/image" Target="../media/image32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071107-Loket-Castle-Hrad.jpg" TargetMode="External"/><Relationship Id="rId3" Type="http://schemas.openxmlformats.org/officeDocument/2006/relationships/hyperlink" Target="http://cs.wikipedia.org/wiki/Soubor:2004_Praha.png" TargetMode="External"/><Relationship Id="rId7" Type="http://schemas.openxmlformats.org/officeDocument/2006/relationships/hyperlink" Target="http://cs.wikipedia.org/wiki/Soubor:Cheb-main_square.JPG" TargetMode="External"/><Relationship Id="rId12" Type="http://schemas.openxmlformats.org/officeDocument/2006/relationships/hyperlink" Target="http://cs.wikipedia.org/wiki/Soubor:Lom_Dru%C5%BEba01.jpg" TargetMode="External"/><Relationship Id="rId2" Type="http://schemas.openxmlformats.org/officeDocument/2006/relationships/hyperlink" Target="http://cs.wikipedia.org/wiki/Soubor:Relief_Map_of_Czech_Republic.pn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s.wikipedia.org/wiki/Soubor:Franti%C5%A1kovy_L%C3%A1zn%C4%9B_2009-04-04.jpg" TargetMode="External"/><Relationship Id="rId11" Type="http://schemas.openxmlformats.org/officeDocument/2006/relationships/hyperlink" Target="http://cs.wikipedia.org/wiki/Soubor:Fernsehturm_auf_dem_Kl%C3%ADnovec.jpg" TargetMode="External"/><Relationship Id="rId5" Type="http://schemas.openxmlformats.org/officeDocument/2006/relationships/hyperlink" Target="http://commons.wikimedia.org/wiki/File:Marienbad-Brunnen.jpg?uselang=cs" TargetMode="External"/><Relationship Id="rId10" Type="http://schemas.openxmlformats.org/officeDocument/2006/relationships/hyperlink" Target="http://cs.wikipedia.org/wiki/Soubor:Bo%C5%BE%C3%AD_Dar.jpg" TargetMode="External"/><Relationship Id="rId4" Type="http://schemas.openxmlformats.org/officeDocument/2006/relationships/hyperlink" Target="http://commons.wikimedia.org/wiki/File:Blick_von_der_oberen_Terrasse_des_Kursanatoriums_Thermal.JPG?uselang=cs" TargetMode="External"/><Relationship Id="rId9" Type="http://schemas.openxmlformats.org/officeDocument/2006/relationships/hyperlink" Target="http://cs.wikipedia.org/wiki/Soubor:Z%C3%A1mek_Kyn%C5%BEvart.jpg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J%C3%A1chymov_hotel_Praha.JPG" TargetMode="External"/><Relationship Id="rId2" Type="http://schemas.openxmlformats.org/officeDocument/2006/relationships/hyperlink" Target="http://cs.wikipedia.org/wiki/Soubor:Soos_Landscape_0B.JPG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rázek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5068" y="5085184"/>
            <a:ext cx="5173864" cy="130560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Obrázek 2" descr="Znak školy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88424" y="260648"/>
            <a:ext cx="483773" cy="648072"/>
          </a:xfrm>
          <a:prstGeom prst="rect">
            <a:avLst/>
          </a:prstGeom>
        </p:spPr>
      </p:pic>
      <p:sp>
        <p:nvSpPr>
          <p:cNvPr id="4" name="Nadpis 1"/>
          <p:cNvSpPr txBox="1">
            <a:spLocks/>
          </p:cNvSpPr>
          <p:nvPr/>
        </p:nvSpPr>
        <p:spPr>
          <a:xfrm>
            <a:off x="323528" y="692696"/>
            <a:ext cx="8532440" cy="3456384"/>
          </a:xfrm>
          <a:prstGeom prst="rect">
            <a:avLst/>
          </a:prstGeom>
        </p:spPr>
        <p:txBody>
          <a:bodyPr>
            <a:noAutofit/>
          </a:bodyPr>
          <a:lstStyle/>
          <a:p>
            <a:pPr lvl="0">
              <a:spcBef>
                <a:spcPct val="0"/>
              </a:spcBef>
              <a:defRPr/>
            </a:pPr>
            <a:r>
              <a:rPr kumimoji="0" lang="cs-CZ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  <a:t>Název školy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  <a:t>: </a:t>
            </a:r>
            <a:r>
              <a:rPr kumimoji="0" lang="cs-CZ" sz="2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  <a:t>ZŠ Klášterec nad Ohří, Krátká 676</a:t>
            </a:r>
            <a:br>
              <a:rPr kumimoji="0" lang="cs-CZ" sz="2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</a:br>
            <a:r>
              <a:rPr kumimoji="0" lang="cs-CZ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  <a:t>Autor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  <a:t>: </a:t>
            </a:r>
            <a:r>
              <a:rPr kumimoji="0" lang="cs-CZ" sz="2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  <a:t>Mgr. Jana Kokmanová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  <a:t/>
            </a:r>
            <a:b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</a:br>
            <a:r>
              <a:rPr kumimoji="0" lang="cs-CZ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  <a:t>Název materiálu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  <a:t>: </a:t>
            </a:r>
            <a:r>
              <a:rPr kumimoji="0" lang="cs-CZ" sz="2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  <a:t>VY_32_INOVACE_09_40_Karlovarský kraj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  <a:t/>
            </a:r>
            <a:b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</a:br>
            <a:r>
              <a:rPr kumimoji="0" lang="cs-CZ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  <a:t>Číslo projektu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  <a:t>: </a:t>
            </a:r>
            <a:r>
              <a:rPr kumimoji="0" lang="cs-CZ" sz="2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  <a:t>CZ.1.07/1.4.00/21.1115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  <a:t/>
            </a:r>
            <a:b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</a:b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  <a:t/>
            </a:r>
            <a:b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</a:br>
            <a:r>
              <a:rPr kumimoji="0" lang="cs-CZ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  <a:t>Anotace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  <a:t>:</a:t>
            </a:r>
            <a:r>
              <a:rPr lang="cs-CZ" sz="2000" i="1" dirty="0" smtClean="0">
                <a:solidFill>
                  <a:schemeClr val="bg1"/>
                </a:solidFill>
                <a:latin typeface="Century Schoolbook" pitchFamily="18" charset="0"/>
                <a:cs typeface="Times New Roman" pitchFamily="18" charset="0"/>
              </a:rPr>
              <a:t>Prezentace slouží k základnímu seznámení </a:t>
            </a:r>
            <a:r>
              <a:rPr lang="cs-CZ" sz="2000" i="1" smtClean="0">
                <a:solidFill>
                  <a:schemeClr val="bg1"/>
                </a:solidFill>
                <a:latin typeface="Century Schoolbook" pitchFamily="18" charset="0"/>
                <a:cs typeface="Times New Roman" pitchFamily="18" charset="0"/>
              </a:rPr>
              <a:t>s Karlovarským  </a:t>
            </a:r>
            <a:endParaRPr lang="cs-CZ" sz="2000" i="1" dirty="0" smtClean="0">
              <a:solidFill>
                <a:schemeClr val="bg1"/>
              </a:solidFill>
              <a:latin typeface="Century Schoolbook" pitchFamily="18" charset="0"/>
              <a:cs typeface="Times New Roman" pitchFamily="18" charset="0"/>
            </a:endParaRPr>
          </a:p>
          <a:p>
            <a:pPr lvl="0">
              <a:spcBef>
                <a:spcPct val="0"/>
              </a:spcBef>
              <a:defRPr/>
            </a:pPr>
            <a:r>
              <a:rPr lang="cs-CZ" sz="2000" i="1" dirty="0" smtClean="0">
                <a:solidFill>
                  <a:schemeClr val="bg1"/>
                </a:solidFill>
                <a:latin typeface="Century Schoolbook" pitchFamily="18" charset="0"/>
                <a:cs typeface="Times New Roman" pitchFamily="18" charset="0"/>
              </a:rPr>
              <a:t>                 krajem, k práci s mapou ČR. Prvouka pro 5. ročník.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  <a:t/>
            </a:r>
            <a:b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</a:br>
            <a:endParaRPr kumimoji="0" lang="cs-CZ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Schoolbook" pitchFamily="18" charset="0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457200" y="0"/>
            <a:ext cx="8229600" cy="95855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800" b="0" i="0" u="none" strike="noStrike" kern="1200" cap="none" spc="-100" normalizeH="0" baseline="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bg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Vítejte v </a:t>
            </a:r>
            <a:r>
              <a:rPr lang="cs-CZ" sz="4800" spc="-10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bg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Karlovarském</a:t>
            </a:r>
            <a:r>
              <a:rPr kumimoji="0" lang="cs-CZ" sz="4800" b="0" i="0" u="none" strike="noStrike" kern="1200" cap="none" spc="-100" normalizeH="0" baseline="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bg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 kraji.</a:t>
            </a:r>
            <a:endParaRPr kumimoji="0" lang="cs-CZ" sz="4800" b="0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chemeClr val="bg1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" name="Obrázek 2" descr="mapa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0031" y="964406"/>
            <a:ext cx="8643938" cy="4929188"/>
          </a:xfrm>
          <a:prstGeom prst="rect">
            <a:avLst/>
          </a:prstGeom>
        </p:spPr>
      </p:pic>
      <p:pic>
        <p:nvPicPr>
          <p:cNvPr id="4" name="Obrázek 3" descr="Karlovarský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0031" y="964406"/>
            <a:ext cx="8643938" cy="4929188"/>
          </a:xfrm>
          <a:prstGeom prst="rect">
            <a:avLst/>
          </a:prstGeom>
        </p:spPr>
      </p:pic>
      <p:sp>
        <p:nvSpPr>
          <p:cNvPr id="5" name="Nadpis 1"/>
          <p:cNvSpPr txBox="1">
            <a:spLocks/>
          </p:cNvSpPr>
          <p:nvPr/>
        </p:nvSpPr>
        <p:spPr>
          <a:xfrm>
            <a:off x="611560" y="0"/>
            <a:ext cx="8208912" cy="836712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800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bg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Karlovarský</a:t>
            </a:r>
            <a:r>
              <a:rPr kumimoji="0" lang="cs-CZ" sz="4800" b="0" i="0" u="none" strike="noStrike" kern="1200" cap="none" spc="-100" normalizeH="0" baseline="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bg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 kraj sousedí:</a:t>
            </a:r>
            <a:endParaRPr kumimoji="0" lang="cs-CZ" sz="4800" b="0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chemeClr val="bg1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6" name="Obrázek 5" descr="Ústecký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0031" y="964406"/>
            <a:ext cx="8643938" cy="4929188"/>
          </a:xfrm>
          <a:prstGeom prst="rect">
            <a:avLst/>
          </a:prstGeom>
        </p:spPr>
      </p:pic>
      <p:sp>
        <p:nvSpPr>
          <p:cNvPr id="7" name="Nadpis 1"/>
          <p:cNvSpPr txBox="1">
            <a:spLocks/>
          </p:cNvSpPr>
          <p:nvPr/>
        </p:nvSpPr>
        <p:spPr>
          <a:xfrm>
            <a:off x="1475656" y="2492896"/>
            <a:ext cx="4896544" cy="864096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800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bg1">
                    <a:lumMod val="95000"/>
                    <a:lumOff val="5000"/>
                  </a:schemeClr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Ústecký kraj</a:t>
            </a:r>
            <a:endParaRPr kumimoji="0" lang="cs-CZ" sz="4800" b="0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chemeClr val="bg1">
                  <a:lumMod val="95000"/>
                  <a:lumOff val="5000"/>
                </a:schemeClr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8" name="Obrázek 7" descr="Plzeňský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0031" y="964406"/>
            <a:ext cx="8643938" cy="4929188"/>
          </a:xfrm>
          <a:prstGeom prst="rect">
            <a:avLst/>
          </a:prstGeom>
        </p:spPr>
      </p:pic>
      <p:sp>
        <p:nvSpPr>
          <p:cNvPr id="9" name="Nadpis 1"/>
          <p:cNvSpPr txBox="1">
            <a:spLocks/>
          </p:cNvSpPr>
          <p:nvPr/>
        </p:nvSpPr>
        <p:spPr>
          <a:xfrm>
            <a:off x="1619672" y="3284984"/>
            <a:ext cx="4896544" cy="864096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800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bg1">
                    <a:lumMod val="95000"/>
                    <a:lumOff val="5000"/>
                  </a:schemeClr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Plzeňský kraj</a:t>
            </a:r>
            <a:endParaRPr kumimoji="0" lang="cs-CZ" sz="4800" b="0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chemeClr val="bg1">
                  <a:lumMod val="95000"/>
                  <a:lumOff val="5000"/>
                </a:schemeClr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" name="Obrázek 9" descr="mapa Německo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50031" y="964406"/>
            <a:ext cx="8643938" cy="4929188"/>
          </a:xfrm>
          <a:prstGeom prst="rect">
            <a:avLst/>
          </a:prstGeom>
        </p:spPr>
      </p:pic>
      <p:sp>
        <p:nvSpPr>
          <p:cNvPr id="11" name="Nadpis 1"/>
          <p:cNvSpPr txBox="1">
            <a:spLocks/>
          </p:cNvSpPr>
          <p:nvPr/>
        </p:nvSpPr>
        <p:spPr>
          <a:xfrm>
            <a:off x="107504" y="1052736"/>
            <a:ext cx="2628800" cy="864096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800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bg1">
                    <a:lumMod val="95000"/>
                    <a:lumOff val="5000"/>
                  </a:schemeClr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Německo</a:t>
            </a:r>
            <a:endParaRPr kumimoji="0" lang="cs-CZ" sz="4800" b="0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chemeClr val="bg1">
                  <a:lumMod val="95000"/>
                  <a:lumOff val="5000"/>
                </a:schemeClr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5" grpId="0"/>
      <p:bldP spid="7" grpId="0"/>
      <p:bldP spid="9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611560" y="0"/>
            <a:ext cx="8229600" cy="958552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800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bg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Krajským městem je:</a:t>
            </a:r>
            <a:endParaRPr kumimoji="0" lang="cs-CZ" sz="4800" b="0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chemeClr val="bg1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" name="Obrázek 2" descr="Karlovarsk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0031" y="964406"/>
            <a:ext cx="8643938" cy="4929188"/>
          </a:xfrm>
          <a:prstGeom prst="rect">
            <a:avLst/>
          </a:prstGeom>
        </p:spPr>
      </p:pic>
      <p:pic>
        <p:nvPicPr>
          <p:cNvPr id="4" name="Obrázek 3" descr="Karlovarský+měst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0031" y="964406"/>
            <a:ext cx="8643938" cy="4929188"/>
          </a:xfrm>
          <a:prstGeom prst="rect">
            <a:avLst/>
          </a:prstGeom>
        </p:spPr>
      </p:pic>
      <p:sp>
        <p:nvSpPr>
          <p:cNvPr id="5" name="Nadpis 1"/>
          <p:cNvSpPr txBox="1">
            <a:spLocks/>
          </p:cNvSpPr>
          <p:nvPr/>
        </p:nvSpPr>
        <p:spPr>
          <a:xfrm>
            <a:off x="1043608" y="2348880"/>
            <a:ext cx="2592288" cy="504056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800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bg1">
                    <a:lumMod val="95000"/>
                    <a:lumOff val="5000"/>
                  </a:schemeClr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Karlovy Vary</a:t>
            </a:r>
            <a:endParaRPr kumimoji="0" lang="cs-CZ" sz="2800" b="0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chemeClr val="bg1">
                  <a:lumMod val="95000"/>
                  <a:lumOff val="5000"/>
                </a:schemeClr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457200" y="0"/>
            <a:ext cx="8229600" cy="958552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800" spc="-10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bg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Další města kraje:</a:t>
            </a:r>
            <a:endParaRPr kumimoji="0" lang="cs-CZ" sz="4800" b="0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chemeClr val="bg1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" name="Obrázek 2" descr="Řeky+mět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8382" y="999196"/>
            <a:ext cx="8247236" cy="5858804"/>
          </a:xfrm>
          <a:prstGeom prst="rect">
            <a:avLst/>
          </a:prstGeom>
        </p:spPr>
      </p:pic>
      <p:pic>
        <p:nvPicPr>
          <p:cNvPr id="4" name="Obrázek 3" descr="středně velké měst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3888" y="5157192"/>
            <a:ext cx="369524" cy="649524"/>
          </a:xfrm>
          <a:prstGeom prst="rect">
            <a:avLst/>
          </a:prstGeom>
        </p:spPr>
      </p:pic>
      <p:sp>
        <p:nvSpPr>
          <p:cNvPr id="5" name="Nadpis 1"/>
          <p:cNvSpPr txBox="1">
            <a:spLocks/>
          </p:cNvSpPr>
          <p:nvPr/>
        </p:nvSpPr>
        <p:spPr>
          <a:xfrm>
            <a:off x="3707904" y="5229200"/>
            <a:ext cx="2952328" cy="1152128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000" b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Mariánské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000" b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Lázně</a:t>
            </a:r>
            <a:endParaRPr kumimoji="0" lang="cs-CZ" sz="4000" b="1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FF0000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6" name="Obrázek 5" descr="významné město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67744" y="4365104"/>
            <a:ext cx="443429" cy="779429"/>
          </a:xfrm>
          <a:prstGeom prst="rect">
            <a:avLst/>
          </a:prstGeom>
        </p:spPr>
      </p:pic>
      <p:sp>
        <p:nvSpPr>
          <p:cNvPr id="7" name="Nadpis 1"/>
          <p:cNvSpPr txBox="1">
            <a:spLocks/>
          </p:cNvSpPr>
          <p:nvPr/>
        </p:nvSpPr>
        <p:spPr>
          <a:xfrm>
            <a:off x="2195736" y="4797152"/>
            <a:ext cx="1656184" cy="504056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000" b="1" spc="-10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Cheb</a:t>
            </a:r>
            <a:endParaRPr kumimoji="0" lang="cs-CZ" sz="4000" b="1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FF0000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8" name="Obrázek 7" descr="menší město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051720" y="4077072"/>
            <a:ext cx="369524" cy="649524"/>
          </a:xfrm>
          <a:prstGeom prst="rect">
            <a:avLst/>
          </a:prstGeom>
        </p:spPr>
      </p:pic>
      <p:sp>
        <p:nvSpPr>
          <p:cNvPr id="9" name="Nadpis 1"/>
          <p:cNvSpPr txBox="1">
            <a:spLocks/>
          </p:cNvSpPr>
          <p:nvPr/>
        </p:nvSpPr>
        <p:spPr>
          <a:xfrm>
            <a:off x="395536" y="3573016"/>
            <a:ext cx="2987824" cy="1224136"/>
          </a:xfrm>
          <a:prstGeom prst="rect">
            <a:avLst/>
          </a:prstGeom>
        </p:spPr>
        <p:txBody>
          <a:bodyPr/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000" b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Františkovy          </a:t>
            </a:r>
            <a:r>
              <a:rPr kumimoji="0" lang="cs-CZ" sz="4000" b="1" i="0" u="none" strike="noStrike" kern="1200" cap="none" spc="-100" normalizeH="0" baseline="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Lázně</a:t>
            </a:r>
            <a:endParaRPr kumimoji="0" lang="cs-CZ" sz="4000" b="1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FF0000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" name="Obrázek 9" descr="středně velké měst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7584" y="2852936"/>
            <a:ext cx="369524" cy="649524"/>
          </a:xfrm>
          <a:prstGeom prst="rect">
            <a:avLst/>
          </a:prstGeom>
        </p:spPr>
      </p:pic>
      <p:sp>
        <p:nvSpPr>
          <p:cNvPr id="11" name="Nadpis 1"/>
          <p:cNvSpPr txBox="1">
            <a:spLocks/>
          </p:cNvSpPr>
          <p:nvPr/>
        </p:nvSpPr>
        <p:spPr>
          <a:xfrm>
            <a:off x="467544" y="2492896"/>
            <a:ext cx="936104" cy="504056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000" b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Aš</a:t>
            </a:r>
            <a:endParaRPr kumimoji="0" lang="cs-CZ" sz="4000" b="1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FF0000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2" name="Obrázek 11" descr="větší město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067944" y="3645024"/>
            <a:ext cx="369524" cy="649524"/>
          </a:xfrm>
          <a:prstGeom prst="rect">
            <a:avLst/>
          </a:prstGeom>
        </p:spPr>
      </p:pic>
      <p:sp>
        <p:nvSpPr>
          <p:cNvPr id="13" name="Nadpis 1"/>
          <p:cNvSpPr txBox="1">
            <a:spLocks/>
          </p:cNvSpPr>
          <p:nvPr/>
        </p:nvSpPr>
        <p:spPr>
          <a:xfrm>
            <a:off x="3779912" y="4005064"/>
            <a:ext cx="2304256" cy="504056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000" b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Sokolov</a:t>
            </a:r>
            <a:endParaRPr kumimoji="0" lang="cs-CZ" sz="4000" b="1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FF0000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  <p:bldP spid="9" grpId="0"/>
      <p:bldP spid="11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467544" y="116632"/>
            <a:ext cx="8229600" cy="83671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800" b="0" i="0" u="none" strike="noStrike" kern="1200" cap="none" spc="-100" normalizeH="0" baseline="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bg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Povrch</a:t>
            </a:r>
            <a:endParaRPr kumimoji="0" lang="cs-CZ" sz="4800" b="0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chemeClr val="bg1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" name="Obrázek 2" descr="Řeky+mět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8382" y="999196"/>
            <a:ext cx="8247236" cy="5858804"/>
          </a:xfrm>
          <a:prstGeom prst="rect">
            <a:avLst/>
          </a:prstGeom>
        </p:spPr>
      </p:pic>
      <p:sp>
        <p:nvSpPr>
          <p:cNvPr id="4" name="Elipsa 3"/>
          <p:cNvSpPr/>
          <p:nvPr/>
        </p:nvSpPr>
        <p:spPr>
          <a:xfrm rot="20472308">
            <a:off x="2308562" y="1353270"/>
            <a:ext cx="4411373" cy="187748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Elipsa 4"/>
          <p:cNvSpPr/>
          <p:nvPr/>
        </p:nvSpPr>
        <p:spPr>
          <a:xfrm rot="2684484">
            <a:off x="2769323" y="5566184"/>
            <a:ext cx="1987430" cy="101552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Elipsa 5"/>
          <p:cNvSpPr/>
          <p:nvPr/>
        </p:nvSpPr>
        <p:spPr>
          <a:xfrm rot="18488547">
            <a:off x="3689256" y="3754384"/>
            <a:ext cx="2478960" cy="189029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Elipsa 6"/>
          <p:cNvSpPr/>
          <p:nvPr/>
        </p:nvSpPr>
        <p:spPr>
          <a:xfrm rot="6125711">
            <a:off x="5985476" y="2330122"/>
            <a:ext cx="2819052" cy="207708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 rot="20307389">
            <a:off x="2507506" y="1945070"/>
            <a:ext cx="381073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cs-CZ" sz="4400" b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</a:rPr>
              <a:t>Krušné  hory</a:t>
            </a:r>
            <a:endParaRPr lang="cs-CZ" sz="4400" b="1" spc="-10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FF0000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827584" y="5877272"/>
            <a:ext cx="241322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cs-CZ" sz="4000" b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</a:rPr>
              <a:t>Český les</a:t>
            </a:r>
            <a:endParaRPr lang="cs-CZ" sz="4000" b="1" spc="-10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FF0000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3203848" y="4077072"/>
            <a:ext cx="334400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cs-CZ" sz="4000" b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</a:rPr>
              <a:t>Slavkovský</a:t>
            </a:r>
          </a:p>
          <a:p>
            <a:pPr lvl="0" algn="ctr">
              <a:spcBef>
                <a:spcPct val="0"/>
              </a:spcBef>
              <a:defRPr/>
            </a:pPr>
            <a:r>
              <a:rPr lang="cs-CZ" sz="4000" b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</a:rPr>
              <a:t>les</a:t>
            </a:r>
            <a:endParaRPr lang="cs-CZ" sz="4000" b="1" spc="-10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FF0000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6012160" y="2708920"/>
            <a:ext cx="298474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cs-CZ" sz="4000" b="1" spc="-100" dirty="0" err="1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</a:rPr>
              <a:t>Doupovské</a:t>
            </a:r>
            <a:endParaRPr lang="cs-CZ" sz="4000" b="1" spc="-100" dirty="0" smtClean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FF0000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</a:endParaRPr>
          </a:p>
          <a:p>
            <a:pPr lvl="0" algn="ctr">
              <a:spcBef>
                <a:spcPct val="0"/>
              </a:spcBef>
              <a:defRPr/>
            </a:pPr>
            <a:r>
              <a:rPr lang="cs-CZ" sz="4000" b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</a:rPr>
              <a:t>hory</a:t>
            </a:r>
            <a:endParaRPr lang="cs-CZ" sz="4000" b="1" spc="-10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FF0000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  <p:bldP spid="8" grpId="0"/>
      <p:bldP spid="9" grpId="0"/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467544" y="116632"/>
            <a:ext cx="8229600" cy="83671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800" b="0" i="0" u="none" strike="noStrike" kern="1200" cap="none" spc="-100" normalizeH="0" baseline="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bg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Vodstvo - řeky</a:t>
            </a:r>
            <a:endParaRPr kumimoji="0" lang="cs-CZ" sz="4800" b="0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chemeClr val="bg1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" name="Obrázek 2" descr="Karlovarský kraj mapa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8382" y="999196"/>
            <a:ext cx="8247236" cy="5858804"/>
          </a:xfrm>
          <a:prstGeom prst="rect">
            <a:avLst/>
          </a:prstGeom>
        </p:spPr>
      </p:pic>
      <p:pic>
        <p:nvPicPr>
          <p:cNvPr id="4" name="Obrázek 3" descr="Ohře.png"/>
          <p:cNvPicPr>
            <a:picLocks noChangeAspect="1"/>
          </p:cNvPicPr>
          <p:nvPr/>
        </p:nvPicPr>
        <p:blipFill>
          <a:blip r:embed="rId3" cstate="print"/>
          <a:srcRect l="12456" t="9517" r="8090" b="31488"/>
          <a:stretch>
            <a:fillRect/>
          </a:stretch>
        </p:blipFill>
        <p:spPr>
          <a:xfrm>
            <a:off x="1475656" y="1556792"/>
            <a:ext cx="6552728" cy="3456384"/>
          </a:xfrm>
          <a:prstGeom prst="rect">
            <a:avLst/>
          </a:prstGeom>
        </p:spPr>
      </p:pic>
      <p:sp>
        <p:nvSpPr>
          <p:cNvPr id="5" name="Nadpis 1"/>
          <p:cNvSpPr txBox="1">
            <a:spLocks/>
          </p:cNvSpPr>
          <p:nvPr/>
        </p:nvSpPr>
        <p:spPr>
          <a:xfrm>
            <a:off x="3203848" y="3140968"/>
            <a:ext cx="1512168" cy="648071"/>
          </a:xfrm>
          <a:prstGeom prst="rect">
            <a:avLst/>
          </a:prstGeom>
        </p:spPr>
        <p:txBody>
          <a:bodyPr/>
          <a:lstStyle/>
          <a:p>
            <a:pPr lvl="0" algn="ctr">
              <a:spcBef>
                <a:spcPct val="0"/>
              </a:spcBef>
              <a:defRPr/>
            </a:pPr>
            <a:r>
              <a:rPr lang="cs-CZ" sz="3600" b="1" spc="-100" dirty="0" smtClean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srgbClr val="00FFFF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</a:rPr>
              <a:t>Ohře</a:t>
            </a:r>
            <a:endParaRPr lang="cs-CZ" sz="3600" b="1" spc="-100" dirty="0">
              <a:ln w="3200">
                <a:solidFill>
                  <a:srgbClr val="444D26">
                    <a:shade val="75000"/>
                    <a:alpha val="25000"/>
                  </a:srgbClr>
                </a:solidFill>
                <a:prstDash val="solid"/>
                <a:round/>
              </a:ln>
              <a:solidFill>
                <a:srgbClr val="00FFFF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</a:endParaRPr>
          </a:p>
        </p:txBody>
      </p:sp>
      <p:pic>
        <p:nvPicPr>
          <p:cNvPr id="6" name="Obrázek 5" descr="Ohře+Odrava.png"/>
          <p:cNvPicPr>
            <a:picLocks noChangeAspect="1"/>
          </p:cNvPicPr>
          <p:nvPr/>
        </p:nvPicPr>
        <p:blipFill>
          <a:blip r:embed="rId4" cstate="print"/>
          <a:srcRect l="21187" t="57450" r="64843" b="20427"/>
          <a:stretch>
            <a:fillRect/>
          </a:stretch>
        </p:blipFill>
        <p:spPr>
          <a:xfrm>
            <a:off x="2195736" y="4365104"/>
            <a:ext cx="1152128" cy="1296144"/>
          </a:xfrm>
          <a:prstGeom prst="rect">
            <a:avLst/>
          </a:prstGeom>
        </p:spPr>
      </p:pic>
      <p:sp>
        <p:nvSpPr>
          <p:cNvPr id="7" name="Nadpis 1"/>
          <p:cNvSpPr txBox="1">
            <a:spLocks/>
          </p:cNvSpPr>
          <p:nvPr/>
        </p:nvSpPr>
        <p:spPr>
          <a:xfrm>
            <a:off x="2123728" y="5301208"/>
            <a:ext cx="2088232" cy="648071"/>
          </a:xfrm>
          <a:prstGeom prst="rect">
            <a:avLst/>
          </a:prstGeom>
        </p:spPr>
        <p:txBody>
          <a:bodyPr/>
          <a:lstStyle/>
          <a:p>
            <a:pPr lvl="0" algn="ctr">
              <a:spcBef>
                <a:spcPct val="0"/>
              </a:spcBef>
              <a:defRPr/>
            </a:pPr>
            <a:r>
              <a:rPr lang="cs-CZ" sz="3600" b="1" spc="-100" dirty="0" err="1" smtClean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srgbClr val="00FFFF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</a:rPr>
              <a:t>Odrava</a:t>
            </a:r>
            <a:endParaRPr lang="cs-CZ" sz="3600" b="1" spc="-100" dirty="0">
              <a:ln w="3200">
                <a:solidFill>
                  <a:srgbClr val="444D26">
                    <a:shade val="75000"/>
                    <a:alpha val="25000"/>
                  </a:srgbClr>
                </a:solidFill>
                <a:prstDash val="solid"/>
                <a:round/>
              </a:ln>
              <a:solidFill>
                <a:srgbClr val="00FFFF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</a:endParaRPr>
          </a:p>
        </p:txBody>
      </p:sp>
      <p:pic>
        <p:nvPicPr>
          <p:cNvPr id="8" name="Obrázek 7" descr="Ohře+Odrava+Teplá.png"/>
          <p:cNvPicPr>
            <a:picLocks noChangeAspect="1"/>
          </p:cNvPicPr>
          <p:nvPr/>
        </p:nvPicPr>
        <p:blipFill>
          <a:blip r:embed="rId5" cstate="print"/>
          <a:srcRect l="56985" t="37786" r="35157" b="25343"/>
          <a:stretch>
            <a:fillRect/>
          </a:stretch>
        </p:blipFill>
        <p:spPr>
          <a:xfrm>
            <a:off x="5148064" y="3212976"/>
            <a:ext cx="648072" cy="2160240"/>
          </a:xfrm>
          <a:prstGeom prst="rect">
            <a:avLst/>
          </a:prstGeom>
        </p:spPr>
      </p:pic>
      <p:pic>
        <p:nvPicPr>
          <p:cNvPr id="10" name="Obrázek 9" descr="Ohře+Odrava+Teplá+Střela.png"/>
          <p:cNvPicPr>
            <a:picLocks noChangeAspect="1"/>
          </p:cNvPicPr>
          <p:nvPr/>
        </p:nvPicPr>
        <p:blipFill>
          <a:blip r:embed="rId6" cstate="print"/>
          <a:srcRect l="70082" t="56221" b="24114"/>
          <a:stretch>
            <a:fillRect/>
          </a:stretch>
        </p:blipFill>
        <p:spPr>
          <a:xfrm>
            <a:off x="6228184" y="4293096"/>
            <a:ext cx="2467434" cy="1152128"/>
          </a:xfrm>
          <a:prstGeom prst="rect">
            <a:avLst/>
          </a:prstGeom>
        </p:spPr>
      </p:pic>
      <p:sp>
        <p:nvSpPr>
          <p:cNvPr id="9" name="Nadpis 1"/>
          <p:cNvSpPr txBox="1">
            <a:spLocks/>
          </p:cNvSpPr>
          <p:nvPr/>
        </p:nvSpPr>
        <p:spPr>
          <a:xfrm>
            <a:off x="3995936" y="4293096"/>
            <a:ext cx="1440160" cy="648071"/>
          </a:xfrm>
          <a:prstGeom prst="rect">
            <a:avLst/>
          </a:prstGeom>
        </p:spPr>
        <p:txBody>
          <a:bodyPr/>
          <a:lstStyle/>
          <a:p>
            <a:pPr lvl="0" algn="ctr">
              <a:spcBef>
                <a:spcPct val="0"/>
              </a:spcBef>
              <a:defRPr/>
            </a:pPr>
            <a:r>
              <a:rPr lang="cs-CZ" sz="3600" b="1" spc="-100" dirty="0" smtClean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srgbClr val="00FFFF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</a:rPr>
              <a:t>Teplá</a:t>
            </a:r>
            <a:endParaRPr lang="cs-CZ" sz="3600" b="1" spc="-100" dirty="0">
              <a:ln w="3200">
                <a:solidFill>
                  <a:srgbClr val="444D26">
                    <a:shade val="75000"/>
                    <a:alpha val="25000"/>
                  </a:srgbClr>
                </a:solidFill>
                <a:prstDash val="solid"/>
                <a:round/>
              </a:ln>
              <a:solidFill>
                <a:srgbClr val="00FFFF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</a:endParaRPr>
          </a:p>
        </p:txBody>
      </p:sp>
      <p:sp>
        <p:nvSpPr>
          <p:cNvPr id="11" name="Nadpis 1"/>
          <p:cNvSpPr txBox="1">
            <a:spLocks/>
          </p:cNvSpPr>
          <p:nvPr/>
        </p:nvSpPr>
        <p:spPr>
          <a:xfrm>
            <a:off x="6228184" y="4581128"/>
            <a:ext cx="2088232" cy="648071"/>
          </a:xfrm>
          <a:prstGeom prst="rect">
            <a:avLst/>
          </a:prstGeom>
        </p:spPr>
        <p:txBody>
          <a:bodyPr/>
          <a:lstStyle/>
          <a:p>
            <a:pPr lvl="0" algn="ctr">
              <a:spcBef>
                <a:spcPct val="0"/>
              </a:spcBef>
              <a:defRPr/>
            </a:pPr>
            <a:r>
              <a:rPr lang="cs-CZ" sz="3600" b="1" spc="-100" dirty="0" smtClean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srgbClr val="00FFFF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</a:rPr>
              <a:t>Střela</a:t>
            </a:r>
            <a:endParaRPr lang="cs-CZ" sz="3600" b="1" spc="-100" dirty="0">
              <a:ln w="3200">
                <a:solidFill>
                  <a:srgbClr val="444D26">
                    <a:shade val="75000"/>
                    <a:alpha val="25000"/>
                  </a:srgbClr>
                </a:solidFill>
                <a:prstDash val="solid"/>
                <a:round/>
              </a:ln>
              <a:solidFill>
                <a:srgbClr val="00FFFF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</a:endParaRPr>
          </a:p>
        </p:txBody>
      </p:sp>
      <p:sp>
        <p:nvSpPr>
          <p:cNvPr id="12" name="Nadpis 1"/>
          <p:cNvSpPr txBox="1">
            <a:spLocks/>
          </p:cNvSpPr>
          <p:nvPr/>
        </p:nvSpPr>
        <p:spPr>
          <a:xfrm>
            <a:off x="467544" y="0"/>
            <a:ext cx="8229600" cy="90872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800" b="0" i="0" u="none" strike="noStrike" kern="1200" cap="none" spc="-100" normalizeH="0" baseline="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bg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Vodstvo – vodní</a:t>
            </a:r>
            <a:r>
              <a:rPr kumimoji="0" lang="cs-CZ" sz="4800" b="0" i="0" u="none" strike="noStrike" kern="1200" cap="none" spc="-100" normalizeH="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bg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 nádrže</a:t>
            </a:r>
            <a:endParaRPr kumimoji="0" lang="cs-CZ" sz="4800" b="0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chemeClr val="bg1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Elipsa 12"/>
          <p:cNvSpPr/>
          <p:nvPr/>
        </p:nvSpPr>
        <p:spPr>
          <a:xfrm rot="347893">
            <a:off x="2552920" y="4492513"/>
            <a:ext cx="938589" cy="857062"/>
          </a:xfrm>
          <a:prstGeom prst="ellipse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Nadpis 1"/>
          <p:cNvSpPr txBox="1">
            <a:spLocks/>
          </p:cNvSpPr>
          <p:nvPr/>
        </p:nvSpPr>
        <p:spPr>
          <a:xfrm>
            <a:off x="1403648" y="3933056"/>
            <a:ext cx="2160240" cy="648071"/>
          </a:xfrm>
          <a:prstGeom prst="rect">
            <a:avLst/>
          </a:prstGeom>
        </p:spPr>
        <p:txBody>
          <a:bodyPr/>
          <a:lstStyle/>
          <a:p>
            <a:pPr lvl="0" algn="ctr">
              <a:spcBef>
                <a:spcPct val="0"/>
              </a:spcBef>
              <a:defRPr/>
            </a:pPr>
            <a:r>
              <a:rPr lang="cs-CZ" sz="3600" b="1" spc="-100" dirty="0" smtClean="0">
                <a:ln w="19050">
                  <a:solidFill>
                    <a:schemeClr val="bg1">
                      <a:alpha val="25000"/>
                    </a:schemeClr>
                  </a:solidFill>
                  <a:prstDash val="solid"/>
                  <a:round/>
                </a:ln>
                <a:solidFill>
                  <a:srgbClr val="0070C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</a:rPr>
              <a:t>Jesenice</a:t>
            </a:r>
            <a:r>
              <a:rPr lang="cs-CZ" sz="3600" spc="-100" dirty="0" smtClean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srgbClr val="00FFFF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</a:rPr>
              <a:t> </a:t>
            </a:r>
            <a:endParaRPr lang="cs-CZ" sz="3600" spc="-100" dirty="0">
              <a:ln w="3200">
                <a:solidFill>
                  <a:srgbClr val="444D26">
                    <a:shade val="75000"/>
                    <a:alpha val="25000"/>
                  </a:srgbClr>
                </a:solidFill>
                <a:prstDash val="solid"/>
                <a:round/>
              </a:ln>
              <a:solidFill>
                <a:srgbClr val="00FFFF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5" grpId="0"/>
      <p:bldP spid="7" grpId="0"/>
      <p:bldP spid="9" grpId="0"/>
      <p:bldP spid="11" grpId="0"/>
      <p:bldP spid="12" grpId="0"/>
      <p:bldP spid="13" grpId="0" animBg="1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323528" y="116632"/>
            <a:ext cx="8064896" cy="908720"/>
          </a:xfrm>
          <a:prstGeom prst="rect">
            <a:avLst/>
          </a:prstGeom>
        </p:spPr>
        <p:txBody>
          <a:bodyPr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800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bg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Pamětihodnosti a zajímavosti</a:t>
            </a:r>
            <a:endParaRPr kumimoji="0" lang="cs-CZ" sz="4800" b="0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chemeClr val="bg1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" name="Obrázek 2" descr="Řeky+mět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8382" y="999196"/>
            <a:ext cx="8247236" cy="5858804"/>
          </a:xfrm>
          <a:prstGeom prst="rect">
            <a:avLst/>
          </a:prstGeom>
        </p:spPr>
      </p:pic>
      <p:pic>
        <p:nvPicPr>
          <p:cNvPr id="4" name="Obrázek 3" descr="lázně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52120" y="2636912"/>
            <a:ext cx="492698" cy="866032"/>
          </a:xfrm>
          <a:prstGeom prst="rect">
            <a:avLst/>
          </a:prstGeom>
        </p:spPr>
      </p:pic>
      <p:sp>
        <p:nvSpPr>
          <p:cNvPr id="5" name="Nadpis 1"/>
          <p:cNvSpPr txBox="1">
            <a:spLocks/>
          </p:cNvSpPr>
          <p:nvPr/>
        </p:nvSpPr>
        <p:spPr>
          <a:xfrm>
            <a:off x="5868144" y="3284984"/>
            <a:ext cx="2808312" cy="620688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b="1" spc="-10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Karlovy Vary</a:t>
            </a:r>
            <a:endParaRPr kumimoji="0" lang="cs-CZ" sz="3600" b="1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FF0000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0" name="Obrázek 29" descr="Karlovy Vary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Obrázek 5" descr="lázně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07904" y="5157192"/>
            <a:ext cx="492698" cy="866032"/>
          </a:xfrm>
          <a:prstGeom prst="rect">
            <a:avLst/>
          </a:prstGeom>
        </p:spPr>
      </p:pic>
      <p:sp>
        <p:nvSpPr>
          <p:cNvPr id="7" name="Nadpis 1"/>
          <p:cNvSpPr txBox="1">
            <a:spLocks/>
          </p:cNvSpPr>
          <p:nvPr/>
        </p:nvSpPr>
        <p:spPr>
          <a:xfrm>
            <a:off x="1907704" y="5661248"/>
            <a:ext cx="3672408" cy="620688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b="1" spc="-10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Mariánské Lázně</a:t>
            </a:r>
            <a:endParaRPr kumimoji="0" lang="cs-CZ" sz="3600" b="1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FF0000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1" name="Obrázek 30" descr="Mariánské Lázně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34507" y="-31701"/>
            <a:ext cx="8874986" cy="6906604"/>
          </a:xfrm>
          <a:prstGeom prst="rect">
            <a:avLst/>
          </a:prstGeom>
        </p:spPr>
      </p:pic>
      <p:pic>
        <p:nvPicPr>
          <p:cNvPr id="8" name="Obrázek 7" descr="lázně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07704" y="4005064"/>
            <a:ext cx="492698" cy="866032"/>
          </a:xfrm>
          <a:prstGeom prst="rect">
            <a:avLst/>
          </a:prstGeom>
        </p:spPr>
      </p:pic>
      <p:sp>
        <p:nvSpPr>
          <p:cNvPr id="9" name="Nadpis 1"/>
          <p:cNvSpPr txBox="1">
            <a:spLocks/>
          </p:cNvSpPr>
          <p:nvPr/>
        </p:nvSpPr>
        <p:spPr>
          <a:xfrm>
            <a:off x="107504" y="3717032"/>
            <a:ext cx="2592288" cy="1124744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b="1" spc="-10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Františkovy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b="1" spc="-10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Lázně</a:t>
            </a:r>
            <a:endParaRPr kumimoji="0" lang="cs-CZ" sz="3600" b="1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FF0000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2" name="Obrázek 31" descr="Františkovy Lázně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Obrázek 9" descr="lázně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00192" y="1700808"/>
            <a:ext cx="492698" cy="866032"/>
          </a:xfrm>
          <a:prstGeom prst="rect">
            <a:avLst/>
          </a:prstGeom>
        </p:spPr>
      </p:pic>
      <p:sp>
        <p:nvSpPr>
          <p:cNvPr id="11" name="Nadpis 1"/>
          <p:cNvSpPr txBox="1">
            <a:spLocks/>
          </p:cNvSpPr>
          <p:nvPr/>
        </p:nvSpPr>
        <p:spPr>
          <a:xfrm>
            <a:off x="6156176" y="2204864"/>
            <a:ext cx="2160240" cy="620688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b="1" spc="-10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Jáchymov</a:t>
            </a:r>
            <a:endParaRPr kumimoji="0" lang="cs-CZ" sz="3600" b="1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FF0000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4" name="Obrázek 33" descr="800px-Jáchymov_hotel_Praha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2" name="Obrázek 11" descr="Zámek symbol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131840" y="4725144"/>
            <a:ext cx="369524" cy="649524"/>
          </a:xfrm>
          <a:prstGeom prst="rect">
            <a:avLst/>
          </a:prstGeom>
        </p:spPr>
      </p:pic>
      <p:sp>
        <p:nvSpPr>
          <p:cNvPr id="19" name="Nadpis 1"/>
          <p:cNvSpPr txBox="1">
            <a:spLocks/>
          </p:cNvSpPr>
          <p:nvPr/>
        </p:nvSpPr>
        <p:spPr>
          <a:xfrm>
            <a:off x="3491880" y="4725144"/>
            <a:ext cx="2016224" cy="620688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b="1" spc="-10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Kynžvart</a:t>
            </a:r>
            <a:endParaRPr kumimoji="0" lang="cs-CZ" sz="3600" b="1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FF0000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5" name="Obrázek 34" descr="Zámek Kynžvart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0" y="1308735"/>
            <a:ext cx="9144000" cy="4240530"/>
          </a:xfrm>
          <a:prstGeom prst="rect">
            <a:avLst/>
          </a:prstGeom>
        </p:spPr>
      </p:pic>
      <p:pic>
        <p:nvPicPr>
          <p:cNvPr id="15" name="Obrázek 14" descr="Město symbol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195736" y="4365104"/>
            <a:ext cx="492698" cy="866032"/>
          </a:xfrm>
          <a:prstGeom prst="rect">
            <a:avLst/>
          </a:prstGeom>
        </p:spPr>
      </p:pic>
      <p:sp>
        <p:nvSpPr>
          <p:cNvPr id="16" name="Nadpis 1"/>
          <p:cNvSpPr txBox="1">
            <a:spLocks/>
          </p:cNvSpPr>
          <p:nvPr/>
        </p:nvSpPr>
        <p:spPr>
          <a:xfrm>
            <a:off x="1331640" y="4869160"/>
            <a:ext cx="1368152" cy="620688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b="1" spc="-10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Cheb</a:t>
            </a:r>
            <a:endParaRPr kumimoji="0" lang="cs-CZ" sz="3600" b="1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FF0000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6" name="Obrázek 35" descr="Cheb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503548" y="247535"/>
            <a:ext cx="8136904" cy="6362931"/>
          </a:xfrm>
          <a:prstGeom prst="rect">
            <a:avLst/>
          </a:prstGeom>
        </p:spPr>
      </p:pic>
      <p:pic>
        <p:nvPicPr>
          <p:cNvPr id="17" name="Obrázek 16" descr="přírodní zajímavost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1115616" y="3140968"/>
            <a:ext cx="492698" cy="866032"/>
          </a:xfrm>
          <a:prstGeom prst="rect">
            <a:avLst/>
          </a:prstGeom>
        </p:spPr>
      </p:pic>
      <p:sp>
        <p:nvSpPr>
          <p:cNvPr id="18" name="Nadpis 1"/>
          <p:cNvSpPr txBox="1">
            <a:spLocks/>
          </p:cNvSpPr>
          <p:nvPr/>
        </p:nvSpPr>
        <p:spPr>
          <a:xfrm>
            <a:off x="827584" y="2708920"/>
            <a:ext cx="1152128" cy="620688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b="1" spc="-100" noProof="0" dirty="0" err="1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00B05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Soos</a:t>
            </a:r>
            <a:endParaRPr kumimoji="0" lang="cs-CZ" sz="3600" b="1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00B050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7" name="Obrázek 36" descr="Soos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" name="Obrázek 19" descr="Hrad symbol.pn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4860032" y="2996952"/>
            <a:ext cx="468063" cy="822730"/>
          </a:xfrm>
          <a:prstGeom prst="rect">
            <a:avLst/>
          </a:prstGeom>
        </p:spPr>
      </p:pic>
      <p:sp>
        <p:nvSpPr>
          <p:cNvPr id="21" name="Nadpis 1"/>
          <p:cNvSpPr txBox="1">
            <a:spLocks/>
          </p:cNvSpPr>
          <p:nvPr/>
        </p:nvSpPr>
        <p:spPr>
          <a:xfrm>
            <a:off x="4427984" y="3789040"/>
            <a:ext cx="1368152" cy="620688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b="1" spc="-10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Loket</a:t>
            </a:r>
            <a:endParaRPr kumimoji="0" lang="cs-CZ" sz="3600" b="1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FF0000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8" name="Obrázek 37" descr="Loket.jp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513300" y="0"/>
            <a:ext cx="8117399" cy="6858000"/>
          </a:xfrm>
          <a:prstGeom prst="rect">
            <a:avLst/>
          </a:prstGeom>
        </p:spPr>
      </p:pic>
      <p:pic>
        <p:nvPicPr>
          <p:cNvPr id="22" name="Obrázek 21" descr="elektrárna.pn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3563888" y="3356992"/>
            <a:ext cx="492698" cy="866032"/>
          </a:xfrm>
          <a:prstGeom prst="rect">
            <a:avLst/>
          </a:prstGeom>
        </p:spPr>
      </p:pic>
      <p:pic>
        <p:nvPicPr>
          <p:cNvPr id="23" name="Obrázek 22" descr="elektrárna.pn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3851920" y="2924944"/>
            <a:ext cx="492698" cy="866032"/>
          </a:xfrm>
          <a:prstGeom prst="rect">
            <a:avLst/>
          </a:prstGeom>
        </p:spPr>
      </p:pic>
      <p:sp>
        <p:nvSpPr>
          <p:cNvPr id="24" name="Nadpis 1"/>
          <p:cNvSpPr txBox="1">
            <a:spLocks/>
          </p:cNvSpPr>
          <p:nvPr/>
        </p:nvSpPr>
        <p:spPr>
          <a:xfrm>
            <a:off x="2483768" y="3573016"/>
            <a:ext cx="1368152" cy="576064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800" spc="-100" noProof="0" dirty="0" smtClean="0">
                <a:ln w="3200">
                  <a:solidFill>
                    <a:srgbClr val="FF0000">
                      <a:alpha val="25000"/>
                    </a:srgbClr>
                  </a:solidFill>
                  <a:prstDash val="solid"/>
                  <a:round/>
                </a:ln>
                <a:solidFill>
                  <a:schemeClr val="bg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Tisová</a:t>
            </a:r>
            <a:endParaRPr kumimoji="0" lang="cs-CZ" sz="2800" i="0" u="none" strike="noStrike" kern="1200" cap="none" spc="-100" normalizeH="0" baseline="0" noProof="0" dirty="0">
              <a:ln w="3200">
                <a:solidFill>
                  <a:srgbClr val="FF0000">
                    <a:alpha val="25000"/>
                  </a:srgbClr>
                </a:solidFill>
                <a:prstDash val="solid"/>
                <a:round/>
              </a:ln>
              <a:solidFill>
                <a:schemeClr val="bg1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5" name="Nadpis 1"/>
          <p:cNvSpPr txBox="1">
            <a:spLocks/>
          </p:cNvSpPr>
          <p:nvPr/>
        </p:nvSpPr>
        <p:spPr>
          <a:xfrm>
            <a:off x="2627784" y="2924944"/>
            <a:ext cx="1368152" cy="576064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800" spc="-100" noProof="0" dirty="0" smtClean="0">
                <a:ln w="3200">
                  <a:solidFill>
                    <a:srgbClr val="FF0000">
                      <a:alpha val="25000"/>
                    </a:srgbClr>
                  </a:solidFill>
                  <a:prstDash val="solid"/>
                  <a:round/>
                </a:ln>
                <a:solidFill>
                  <a:schemeClr val="bg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Vřesová</a:t>
            </a:r>
            <a:endParaRPr kumimoji="0" lang="cs-CZ" sz="2800" i="0" u="none" strike="noStrike" kern="1200" cap="none" spc="-100" normalizeH="0" baseline="0" noProof="0" dirty="0">
              <a:ln w="3200">
                <a:solidFill>
                  <a:srgbClr val="FF0000">
                    <a:alpha val="25000"/>
                  </a:srgbClr>
                </a:solidFill>
                <a:prstDash val="solid"/>
                <a:round/>
              </a:ln>
              <a:solidFill>
                <a:schemeClr val="bg1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9" name="Obrázek 38" descr="elektrárna Vřesová.jp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404758" y="662993"/>
            <a:ext cx="8334485" cy="5532015"/>
          </a:xfrm>
          <a:prstGeom prst="rect">
            <a:avLst/>
          </a:prstGeom>
        </p:spPr>
      </p:pic>
      <p:pic>
        <p:nvPicPr>
          <p:cNvPr id="26" name="Obrázek 25" descr="bod na mapě.pn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6012160" y="1628800"/>
            <a:ext cx="221714" cy="389714"/>
          </a:xfrm>
          <a:prstGeom prst="rect">
            <a:avLst/>
          </a:prstGeom>
        </p:spPr>
      </p:pic>
      <p:sp>
        <p:nvSpPr>
          <p:cNvPr id="27" name="Nadpis 1"/>
          <p:cNvSpPr txBox="1">
            <a:spLocks/>
          </p:cNvSpPr>
          <p:nvPr/>
        </p:nvSpPr>
        <p:spPr>
          <a:xfrm>
            <a:off x="4211960" y="1700808"/>
            <a:ext cx="2088232" cy="648072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b="1" noProof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Klínovec</a:t>
            </a:r>
            <a:endParaRPr kumimoji="0" lang="cs-CZ" sz="3600" b="1" i="0" u="none" strike="noStrike" kern="1200" normalizeH="0" baseline="0" noProof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40" name="Obrázek 39" descr="Klínovec.jpg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1979712" y="-27384"/>
            <a:ext cx="5184576" cy="6912768"/>
          </a:xfrm>
          <a:prstGeom prst="rect">
            <a:avLst/>
          </a:prstGeom>
        </p:spPr>
      </p:pic>
      <p:pic>
        <p:nvPicPr>
          <p:cNvPr id="28" name="Obrázek 27" descr="menší město.png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5724128" y="1340768"/>
            <a:ext cx="468063" cy="822730"/>
          </a:xfrm>
          <a:prstGeom prst="rect">
            <a:avLst/>
          </a:prstGeom>
        </p:spPr>
      </p:pic>
      <p:sp>
        <p:nvSpPr>
          <p:cNvPr id="29" name="Nadpis 1"/>
          <p:cNvSpPr txBox="1">
            <a:spLocks/>
          </p:cNvSpPr>
          <p:nvPr/>
        </p:nvSpPr>
        <p:spPr>
          <a:xfrm>
            <a:off x="4860032" y="1052736"/>
            <a:ext cx="2088232" cy="620688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b="1" spc="-10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Boží Dar</a:t>
            </a:r>
            <a:endParaRPr kumimoji="0" lang="cs-CZ" sz="3600" b="1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FF0000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41" name="Obrázek 40" descr="Boží Dar.jpg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8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4" fill="hold">
                      <p:stCondLst>
                        <p:cond delay="indefinite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0" fill="hold">
                      <p:stCondLst>
                        <p:cond delay="indefinite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6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7" fill="hold">
                      <p:stCondLst>
                        <p:cond delay="indefinite"/>
                      </p:stCondLst>
                      <p:childTnLst>
                        <p:par>
                          <p:cTn id="258" fill="hold">
                            <p:stCondLst>
                              <p:cond delay="0"/>
                            </p:stCondLst>
                            <p:childTnLst>
                              <p:par>
                                <p:cTn id="25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8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4" fill="hold">
                      <p:stCondLst>
                        <p:cond delay="indefinite"/>
                      </p:stCondLst>
                      <p:childTnLst>
                        <p:par>
                          <p:cTn id="275" fill="hold">
                            <p:stCondLst>
                              <p:cond delay="0"/>
                            </p:stCondLst>
                            <p:childTnLst>
                              <p:par>
                                <p:cTn id="27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1" fill="hold">
                      <p:stCondLst>
                        <p:cond delay="indefinite"/>
                      </p:stCondLst>
                      <p:childTnLst>
                        <p:par>
                          <p:cTn id="282" fill="hold">
                            <p:stCondLst>
                              <p:cond delay="0"/>
                            </p:stCondLst>
                            <p:childTnLst>
                              <p:par>
                                <p:cTn id="28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  <p:bldP spid="9" grpId="0"/>
      <p:bldP spid="11" grpId="0"/>
      <p:bldP spid="19" grpId="0"/>
      <p:bldP spid="16" grpId="0"/>
      <p:bldP spid="18" grpId="0"/>
      <p:bldP spid="21" grpId="0"/>
      <p:bldP spid="24" grpId="0"/>
      <p:bldP spid="25" grpId="0"/>
      <p:bldP spid="27" grpId="0"/>
      <p:bldP spid="2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457200" y="2819400"/>
            <a:ext cx="8229600" cy="12192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600" b="0" i="0" u="none" strike="noStrike" kern="1200" cap="none" spc="-100" normalizeH="0" baseline="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bg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Konec</a:t>
            </a:r>
            <a:endParaRPr kumimoji="0" lang="cs-CZ" sz="9600" b="0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chemeClr val="bg1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0"/>
            <a:ext cx="8964488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i="1" u="sng" dirty="0" smtClean="0">
                <a:latin typeface="Arial Rounded MT Bold" pitchFamily="34" charset="0"/>
              </a:rPr>
              <a:t>Použité zdroje:</a:t>
            </a:r>
          </a:p>
          <a:p>
            <a:endParaRPr lang="en-US" i="1" dirty="0" smtClean="0">
              <a:latin typeface="Arial Rounded MT Bold" pitchFamily="34" charset="0"/>
            </a:endParaRPr>
          </a:p>
          <a:p>
            <a:r>
              <a:rPr lang="cs-CZ" sz="1100" i="1" dirty="0" smtClean="0">
                <a:latin typeface="Arial Rounded MT Bold" pitchFamily="34" charset="0"/>
              </a:rPr>
              <a:t>[cit. </a:t>
            </a:r>
            <a:r>
              <a:rPr lang="cs-CZ" sz="1100" i="1" dirty="0" smtClean="0">
                <a:latin typeface="Arial Rounded MT Bold" pitchFamily="34" charset="0"/>
              </a:rPr>
              <a:t>2012-11-02]. </a:t>
            </a:r>
            <a:r>
              <a:rPr lang="cs-CZ" sz="1100" i="1" dirty="0" smtClean="0">
                <a:latin typeface="Arial Rounded MT Bold" pitchFamily="34" charset="0"/>
              </a:rPr>
              <a:t>Dostupný pod licencí </a:t>
            </a:r>
            <a:r>
              <a:rPr lang="cs-CZ" sz="1100" i="1" dirty="0" err="1" smtClean="0">
                <a:latin typeface="Arial Rounded MT Bold" pitchFamily="34" charset="0"/>
              </a:rPr>
              <a:t>Creative</a:t>
            </a:r>
            <a:r>
              <a:rPr lang="cs-CZ" sz="1100" i="1" dirty="0" smtClean="0">
                <a:latin typeface="Arial Rounded MT Bold" pitchFamily="34" charset="0"/>
              </a:rPr>
              <a:t> </a:t>
            </a:r>
            <a:r>
              <a:rPr lang="cs-CZ" sz="1100" i="1" dirty="0" err="1" smtClean="0">
                <a:latin typeface="Arial Rounded MT Bold" pitchFamily="34" charset="0"/>
              </a:rPr>
              <a:t>Commons</a:t>
            </a:r>
            <a:r>
              <a:rPr lang="cs-CZ" sz="1100" i="1" dirty="0" smtClean="0">
                <a:latin typeface="Arial Rounded MT Bold" pitchFamily="34" charset="0"/>
              </a:rPr>
              <a:t> na WWW</a:t>
            </a:r>
          </a:p>
          <a:p>
            <a:r>
              <a:rPr lang="cs-CZ" sz="1100" i="1" dirty="0" smtClean="0">
                <a:solidFill>
                  <a:srgbClr val="FF0000"/>
                </a:solidFill>
                <a:latin typeface="Arial Rounded MT Bold" pitchFamily="34" charset="0"/>
                <a:hlinkClick r:id="rId2"/>
              </a:rPr>
              <a:t>http://cs.wikipedia.org/wiki/Soubor:Relief_Map_of_Czech_Republic.png</a:t>
            </a:r>
            <a:r>
              <a:rPr lang="cs-CZ" sz="1100" i="1" dirty="0" smtClean="0">
                <a:latin typeface="Arial Rounded MT Bold" pitchFamily="34" charset="0"/>
              </a:rPr>
              <a:t> </a:t>
            </a:r>
          </a:p>
          <a:p>
            <a:r>
              <a:rPr lang="cs-CZ" sz="1100" i="1" dirty="0" smtClean="0">
                <a:latin typeface="Arial Rounded MT Bold" pitchFamily="34" charset="0"/>
              </a:rPr>
              <a:t>Autor: </a:t>
            </a:r>
            <a:r>
              <a:rPr lang="az-Cyrl-AZ" sz="1100" i="1" dirty="0" smtClean="0">
                <a:latin typeface="Arial Rounded MT Bold" pitchFamily="34" charset="0"/>
              </a:rPr>
              <a:t>Виктор_В</a:t>
            </a:r>
            <a:r>
              <a:rPr lang="cs-CZ" sz="1100" i="1" dirty="0" smtClean="0">
                <a:latin typeface="Arial Rounded MT Bold" pitchFamily="34" charset="0"/>
              </a:rPr>
              <a:t> </a:t>
            </a:r>
          </a:p>
          <a:p>
            <a:r>
              <a:rPr lang="cs-CZ" sz="1100" i="1" dirty="0" smtClean="0">
                <a:latin typeface="Arial Rounded MT Bold" pitchFamily="34" charset="0"/>
              </a:rPr>
              <a:t>[cit. </a:t>
            </a:r>
            <a:r>
              <a:rPr lang="cs-CZ" sz="1100" i="1" dirty="0" smtClean="0">
                <a:latin typeface="Arial Rounded MT Bold" pitchFamily="34" charset="0"/>
              </a:rPr>
              <a:t>2012-11-02]. </a:t>
            </a:r>
            <a:r>
              <a:rPr lang="cs-CZ" sz="1100" i="1" dirty="0" smtClean="0">
                <a:latin typeface="Arial Rounded MT Bold" pitchFamily="34" charset="0"/>
              </a:rPr>
              <a:t>Dostupný pod licencí Volné dílo na WWW</a:t>
            </a:r>
          </a:p>
          <a:p>
            <a:r>
              <a:rPr lang="cs-CZ" sz="1100" i="1" dirty="0" smtClean="0">
                <a:latin typeface="Arial Rounded MT Bold" pitchFamily="34" charset="0"/>
                <a:hlinkClick r:id="rId3"/>
              </a:rPr>
              <a:t>http://cs.wikipedia.org/wiki/Soubor:2004_Praha.png</a:t>
            </a:r>
            <a:r>
              <a:rPr lang="cs-CZ" sz="1100" i="1" dirty="0" smtClean="0">
                <a:latin typeface="Arial Rounded MT Bold" pitchFamily="34" charset="0"/>
              </a:rPr>
              <a:t> </a:t>
            </a:r>
          </a:p>
          <a:p>
            <a:r>
              <a:rPr lang="cs-CZ" sz="1100" i="1" dirty="0" smtClean="0">
                <a:latin typeface="Arial Rounded MT Bold" pitchFamily="34" charset="0"/>
              </a:rPr>
              <a:t>Autor: </a:t>
            </a:r>
            <a:r>
              <a:rPr lang="cs-CZ" sz="1100" i="1" dirty="0" err="1" smtClean="0">
                <a:latin typeface="Arial Rounded MT Bold" pitchFamily="34" charset="0"/>
              </a:rPr>
              <a:t>Hustoles</a:t>
            </a:r>
            <a:endParaRPr lang="cs-CZ" sz="1100" i="1" dirty="0" smtClean="0">
              <a:latin typeface="Arial Rounded MT Bold" pitchFamily="34" charset="0"/>
            </a:endParaRPr>
          </a:p>
          <a:p>
            <a:r>
              <a:rPr lang="cs-CZ" sz="1100" i="1" dirty="0" smtClean="0">
                <a:latin typeface="Arial Rounded MT Bold" pitchFamily="34" charset="0"/>
              </a:rPr>
              <a:t>[cit. </a:t>
            </a:r>
            <a:r>
              <a:rPr lang="cs-CZ" sz="1100" i="1" dirty="0" smtClean="0">
                <a:latin typeface="Arial Rounded MT Bold" pitchFamily="34" charset="0"/>
              </a:rPr>
              <a:t>2012-11-02]. </a:t>
            </a:r>
            <a:r>
              <a:rPr lang="cs-CZ" sz="1100" i="1" dirty="0" smtClean="0">
                <a:latin typeface="Arial Rounded MT Bold" pitchFamily="34" charset="0"/>
              </a:rPr>
              <a:t>Dostupný pod licencí </a:t>
            </a:r>
            <a:r>
              <a:rPr lang="cs-CZ" sz="1100" i="1" dirty="0" err="1" smtClean="0">
                <a:latin typeface="Arial Rounded MT Bold" pitchFamily="34" charset="0"/>
              </a:rPr>
              <a:t>Creative</a:t>
            </a:r>
            <a:r>
              <a:rPr lang="cs-CZ" sz="1100" i="1" dirty="0" smtClean="0">
                <a:latin typeface="Arial Rounded MT Bold" pitchFamily="34" charset="0"/>
              </a:rPr>
              <a:t> </a:t>
            </a:r>
            <a:r>
              <a:rPr lang="cs-CZ" sz="1100" i="1" dirty="0" err="1" smtClean="0">
                <a:latin typeface="Arial Rounded MT Bold" pitchFamily="34" charset="0"/>
              </a:rPr>
              <a:t>Commons</a:t>
            </a:r>
            <a:r>
              <a:rPr lang="cs-CZ" sz="1100" i="1" dirty="0" smtClean="0">
                <a:latin typeface="Arial Rounded MT Bold" pitchFamily="34" charset="0"/>
              </a:rPr>
              <a:t> na WWW</a:t>
            </a:r>
          </a:p>
          <a:p>
            <a:r>
              <a:rPr lang="cs-CZ" sz="1100" i="1" dirty="0" smtClean="0">
                <a:latin typeface="Arial Rounded MT Bold" pitchFamily="34" charset="0"/>
                <a:hlinkClick r:id="rId4"/>
              </a:rPr>
              <a:t>http://commons.wikimedia.org/wiki/File:Blick_von_der_oberen_Terrasse_des_Kursanatoriums_Thermal.JPG?uselang=cs</a:t>
            </a:r>
            <a:r>
              <a:rPr lang="cs-CZ" sz="1100" i="1" dirty="0" smtClean="0">
                <a:latin typeface="Arial Rounded MT Bold" pitchFamily="34" charset="0"/>
              </a:rPr>
              <a:t> </a:t>
            </a:r>
          </a:p>
          <a:p>
            <a:r>
              <a:rPr lang="cs-CZ" sz="1100" i="1" dirty="0" smtClean="0">
                <a:latin typeface="Arial Rounded MT Bold" pitchFamily="34" charset="0"/>
              </a:rPr>
              <a:t>Autor: Richard Schubert</a:t>
            </a:r>
          </a:p>
          <a:p>
            <a:r>
              <a:rPr lang="cs-CZ" sz="1100" i="1" dirty="0" smtClean="0">
                <a:latin typeface="Arial Rounded MT Bold" pitchFamily="34" charset="0"/>
              </a:rPr>
              <a:t>[cit. </a:t>
            </a:r>
            <a:r>
              <a:rPr lang="cs-CZ" sz="1100" i="1" dirty="0" smtClean="0">
                <a:latin typeface="Arial Rounded MT Bold" pitchFamily="34" charset="0"/>
              </a:rPr>
              <a:t>2012-11-02]. </a:t>
            </a:r>
            <a:r>
              <a:rPr lang="cs-CZ" sz="1100" i="1" dirty="0" smtClean="0">
                <a:latin typeface="Arial Rounded MT Bold" pitchFamily="34" charset="0"/>
              </a:rPr>
              <a:t>Dostupný pod licencí </a:t>
            </a:r>
            <a:r>
              <a:rPr lang="cs-CZ" sz="1100" i="1" dirty="0" err="1" smtClean="0">
                <a:latin typeface="Arial Rounded MT Bold" pitchFamily="34" charset="0"/>
              </a:rPr>
              <a:t>Creative</a:t>
            </a:r>
            <a:r>
              <a:rPr lang="cs-CZ" sz="1100" i="1" dirty="0" smtClean="0">
                <a:latin typeface="Arial Rounded MT Bold" pitchFamily="34" charset="0"/>
              </a:rPr>
              <a:t> </a:t>
            </a:r>
            <a:r>
              <a:rPr lang="cs-CZ" sz="1100" i="1" dirty="0" err="1" smtClean="0">
                <a:latin typeface="Arial Rounded MT Bold" pitchFamily="34" charset="0"/>
              </a:rPr>
              <a:t>Commons</a:t>
            </a:r>
            <a:r>
              <a:rPr lang="cs-CZ" sz="1100" i="1" dirty="0" smtClean="0">
                <a:latin typeface="Arial Rounded MT Bold" pitchFamily="34" charset="0"/>
              </a:rPr>
              <a:t> na WWW</a:t>
            </a:r>
          </a:p>
          <a:p>
            <a:r>
              <a:rPr lang="cs-CZ" sz="1100" i="1" dirty="0" smtClean="0">
                <a:latin typeface="Arial Rounded MT Bold" pitchFamily="34" charset="0"/>
                <a:hlinkClick r:id="rId5"/>
              </a:rPr>
              <a:t>http://commons.wikimedia.org/wiki/File:Marienbad-Brunnen.jpg?uselang=cs</a:t>
            </a:r>
            <a:r>
              <a:rPr lang="cs-CZ" sz="1100" i="1" dirty="0" smtClean="0">
                <a:latin typeface="Arial Rounded MT Bold" pitchFamily="34" charset="0"/>
              </a:rPr>
              <a:t> </a:t>
            </a:r>
          </a:p>
          <a:p>
            <a:r>
              <a:rPr lang="cs-CZ" sz="1100" i="1" dirty="0" smtClean="0">
                <a:latin typeface="Arial Rounded MT Bold" pitchFamily="34" charset="0"/>
              </a:rPr>
              <a:t>Autor:Walter J. </a:t>
            </a:r>
            <a:r>
              <a:rPr lang="cs-CZ" sz="1100" i="1" dirty="0" err="1" smtClean="0">
                <a:latin typeface="Arial Rounded MT Bold" pitchFamily="34" charset="0"/>
              </a:rPr>
              <a:t>Pilsak</a:t>
            </a:r>
            <a:endParaRPr lang="cs-CZ" sz="1100" i="1" dirty="0" smtClean="0">
              <a:latin typeface="Arial Rounded MT Bold" pitchFamily="34" charset="0"/>
            </a:endParaRPr>
          </a:p>
          <a:p>
            <a:r>
              <a:rPr lang="cs-CZ" sz="1100" i="1" dirty="0" smtClean="0">
                <a:latin typeface="Arial Rounded MT Bold" pitchFamily="34" charset="0"/>
              </a:rPr>
              <a:t>[cit. </a:t>
            </a:r>
            <a:r>
              <a:rPr lang="cs-CZ" sz="1100" i="1" dirty="0" smtClean="0">
                <a:latin typeface="Arial Rounded MT Bold" pitchFamily="34" charset="0"/>
              </a:rPr>
              <a:t>2012-11-02]. </a:t>
            </a:r>
            <a:r>
              <a:rPr lang="cs-CZ" sz="1100" i="1" dirty="0" smtClean="0">
                <a:latin typeface="Arial Rounded MT Bold" pitchFamily="34" charset="0"/>
              </a:rPr>
              <a:t>Dostupný pod licencí </a:t>
            </a:r>
            <a:r>
              <a:rPr lang="cs-CZ" sz="1100" i="1" dirty="0" err="1" smtClean="0">
                <a:latin typeface="Arial Rounded MT Bold" pitchFamily="34" charset="0"/>
              </a:rPr>
              <a:t>Creative</a:t>
            </a:r>
            <a:r>
              <a:rPr lang="cs-CZ" sz="1100" i="1" dirty="0" smtClean="0">
                <a:latin typeface="Arial Rounded MT Bold" pitchFamily="34" charset="0"/>
              </a:rPr>
              <a:t> </a:t>
            </a:r>
            <a:r>
              <a:rPr lang="cs-CZ" sz="1100" i="1" dirty="0" err="1" smtClean="0">
                <a:latin typeface="Arial Rounded MT Bold" pitchFamily="34" charset="0"/>
              </a:rPr>
              <a:t>Commons</a:t>
            </a:r>
            <a:r>
              <a:rPr lang="cs-CZ" sz="1100" i="1" dirty="0" smtClean="0">
                <a:latin typeface="Arial Rounded MT Bold" pitchFamily="34" charset="0"/>
              </a:rPr>
              <a:t> na WWW</a:t>
            </a:r>
          </a:p>
          <a:p>
            <a:r>
              <a:rPr lang="cs-CZ" sz="1100" i="1" dirty="0" smtClean="0">
                <a:latin typeface="Arial Rounded MT Bold" pitchFamily="34" charset="0"/>
                <a:hlinkClick r:id="rId6"/>
              </a:rPr>
              <a:t>http://cs.wikipedia.org/wiki/Soubor:Franti%C5%A1kovy_L%C3%A1zn%C4%9B_2009-04-04.jpg</a:t>
            </a:r>
            <a:r>
              <a:rPr lang="cs-CZ" sz="1100" i="1" dirty="0" smtClean="0">
                <a:latin typeface="Arial Rounded MT Bold" pitchFamily="34" charset="0"/>
              </a:rPr>
              <a:t> </a:t>
            </a:r>
          </a:p>
          <a:p>
            <a:r>
              <a:rPr lang="cs-CZ" sz="1100" i="1" dirty="0" smtClean="0">
                <a:latin typeface="Arial Rounded MT Bold" pitchFamily="34" charset="0"/>
              </a:rPr>
              <a:t>Autor: Zipacna1</a:t>
            </a:r>
          </a:p>
          <a:p>
            <a:r>
              <a:rPr lang="cs-CZ" sz="1100" i="1" dirty="0" smtClean="0">
                <a:latin typeface="Arial Rounded MT Bold" pitchFamily="34" charset="0"/>
              </a:rPr>
              <a:t>[cit. </a:t>
            </a:r>
            <a:r>
              <a:rPr lang="cs-CZ" sz="1100" i="1" dirty="0" smtClean="0">
                <a:latin typeface="Arial Rounded MT Bold" pitchFamily="34" charset="0"/>
              </a:rPr>
              <a:t>2012-11-02]. </a:t>
            </a:r>
            <a:r>
              <a:rPr lang="cs-CZ" sz="1100" i="1" dirty="0" smtClean="0">
                <a:latin typeface="Arial Rounded MT Bold" pitchFamily="34" charset="0"/>
              </a:rPr>
              <a:t>Dostupný pod licencí </a:t>
            </a:r>
            <a:r>
              <a:rPr lang="cs-CZ" sz="1100" i="1" dirty="0" err="1" smtClean="0">
                <a:latin typeface="Arial Rounded MT Bold" pitchFamily="34" charset="0"/>
              </a:rPr>
              <a:t>Creative</a:t>
            </a:r>
            <a:r>
              <a:rPr lang="cs-CZ" sz="1100" i="1" dirty="0" smtClean="0">
                <a:latin typeface="Arial Rounded MT Bold" pitchFamily="34" charset="0"/>
              </a:rPr>
              <a:t> </a:t>
            </a:r>
            <a:r>
              <a:rPr lang="cs-CZ" sz="1100" i="1" dirty="0" err="1" smtClean="0">
                <a:latin typeface="Arial Rounded MT Bold" pitchFamily="34" charset="0"/>
              </a:rPr>
              <a:t>Commons</a:t>
            </a:r>
            <a:r>
              <a:rPr lang="cs-CZ" sz="1100" i="1" dirty="0" smtClean="0">
                <a:latin typeface="Arial Rounded MT Bold" pitchFamily="34" charset="0"/>
              </a:rPr>
              <a:t> na WWW</a:t>
            </a:r>
          </a:p>
          <a:p>
            <a:r>
              <a:rPr lang="cs-CZ" sz="1100" i="1" dirty="0" smtClean="0">
                <a:latin typeface="Arial Rounded MT Bold" pitchFamily="34" charset="0"/>
                <a:hlinkClick r:id="rId7"/>
              </a:rPr>
              <a:t>http://cs.wikipedia.org/wiki/Soubor:Cheb-main_square.JPG</a:t>
            </a:r>
            <a:r>
              <a:rPr lang="cs-CZ" sz="1100" i="1" dirty="0" smtClean="0">
                <a:latin typeface="Arial Rounded MT Bold" pitchFamily="34" charset="0"/>
              </a:rPr>
              <a:t> </a:t>
            </a:r>
          </a:p>
          <a:p>
            <a:r>
              <a:rPr lang="cs-CZ" sz="1100" i="1" dirty="0" smtClean="0">
                <a:latin typeface="Arial Rounded MT Bold" pitchFamily="34" charset="0"/>
              </a:rPr>
              <a:t>Autor: </a:t>
            </a:r>
            <a:r>
              <a:rPr lang="cs-CZ" sz="1100" i="1" dirty="0" err="1" smtClean="0">
                <a:latin typeface="Arial Rounded MT Bold" pitchFamily="34" charset="0"/>
              </a:rPr>
              <a:t>Giorio</a:t>
            </a:r>
            <a:r>
              <a:rPr lang="cs-CZ" sz="1100" i="1" dirty="0" smtClean="0">
                <a:latin typeface="Arial Rounded MT Bold" pitchFamily="34" charset="0"/>
              </a:rPr>
              <a:t> </a:t>
            </a:r>
            <a:r>
              <a:rPr lang="cs-CZ" sz="1100" i="1" dirty="0" err="1" smtClean="0">
                <a:latin typeface="Arial Rounded MT Bold" pitchFamily="34" charset="0"/>
              </a:rPr>
              <a:t>Gonnella</a:t>
            </a:r>
            <a:r>
              <a:rPr lang="cs-CZ" sz="1100" i="1" dirty="0" smtClean="0">
                <a:latin typeface="Arial Rounded MT Bold" pitchFamily="34" charset="0"/>
              </a:rPr>
              <a:t>, </a:t>
            </a:r>
            <a:r>
              <a:rPr lang="cs-CZ" sz="1100" i="1" dirty="0" err="1" smtClean="0">
                <a:latin typeface="Arial Rounded MT Bold" pitchFamily="34" charset="0"/>
              </a:rPr>
              <a:t>myself</a:t>
            </a:r>
            <a:endParaRPr lang="cs-CZ" sz="1100" i="1" dirty="0" smtClean="0">
              <a:latin typeface="Arial Rounded MT Bold" pitchFamily="34" charset="0"/>
            </a:endParaRPr>
          </a:p>
          <a:p>
            <a:r>
              <a:rPr lang="cs-CZ" sz="1100" i="1" dirty="0" smtClean="0">
                <a:latin typeface="Arial Rounded MT Bold" pitchFamily="34" charset="0"/>
              </a:rPr>
              <a:t>[cit. </a:t>
            </a:r>
            <a:r>
              <a:rPr lang="cs-CZ" sz="1100" i="1" dirty="0" smtClean="0">
                <a:latin typeface="Arial Rounded MT Bold" pitchFamily="34" charset="0"/>
              </a:rPr>
              <a:t>2012-11-02]. </a:t>
            </a:r>
            <a:r>
              <a:rPr lang="cs-CZ" sz="1100" i="1" dirty="0" smtClean="0">
                <a:latin typeface="Arial Rounded MT Bold" pitchFamily="34" charset="0"/>
              </a:rPr>
              <a:t>Dostupný pod licencí </a:t>
            </a:r>
            <a:r>
              <a:rPr lang="cs-CZ" sz="1100" i="1" dirty="0" err="1" smtClean="0">
                <a:latin typeface="Arial Rounded MT Bold" pitchFamily="34" charset="0"/>
              </a:rPr>
              <a:t>Creative</a:t>
            </a:r>
            <a:r>
              <a:rPr lang="cs-CZ" sz="1100" i="1" dirty="0" smtClean="0">
                <a:latin typeface="Arial Rounded MT Bold" pitchFamily="34" charset="0"/>
              </a:rPr>
              <a:t> </a:t>
            </a:r>
            <a:r>
              <a:rPr lang="cs-CZ" sz="1100" i="1" dirty="0" err="1" smtClean="0">
                <a:latin typeface="Arial Rounded MT Bold" pitchFamily="34" charset="0"/>
              </a:rPr>
              <a:t>Commons</a:t>
            </a:r>
            <a:r>
              <a:rPr lang="cs-CZ" sz="1100" i="1" dirty="0" smtClean="0">
                <a:latin typeface="Arial Rounded MT Bold" pitchFamily="34" charset="0"/>
              </a:rPr>
              <a:t> na WWW</a:t>
            </a:r>
          </a:p>
          <a:p>
            <a:r>
              <a:rPr lang="cs-CZ" sz="1100" i="1" dirty="0" smtClean="0">
                <a:latin typeface="Arial Rounded MT Bold" pitchFamily="34" charset="0"/>
                <a:hlinkClick r:id="rId8"/>
              </a:rPr>
              <a:t>http://cs.wikipedia.org/wiki/Soubor:071107-Loket-Castle-Hrad.jpg</a:t>
            </a:r>
            <a:r>
              <a:rPr lang="cs-CZ" sz="1100" i="1" dirty="0" smtClean="0">
                <a:latin typeface="Arial Rounded MT Bold" pitchFamily="34" charset="0"/>
              </a:rPr>
              <a:t> </a:t>
            </a:r>
          </a:p>
          <a:p>
            <a:r>
              <a:rPr lang="cs-CZ" sz="1100" i="1" dirty="0" smtClean="0">
                <a:latin typeface="Arial Rounded MT Bold" pitchFamily="34" charset="0"/>
              </a:rPr>
              <a:t>Autor: </a:t>
            </a:r>
            <a:r>
              <a:rPr lang="cs-CZ" sz="1100" i="1" dirty="0" err="1" smtClean="0">
                <a:latin typeface="Arial Rounded MT Bold" pitchFamily="34" charset="0"/>
              </a:rPr>
              <a:t>Bobak</a:t>
            </a:r>
            <a:r>
              <a:rPr lang="cs-CZ" sz="1100" i="1" dirty="0" smtClean="0">
                <a:latin typeface="Arial Rounded MT Bold" pitchFamily="34" charset="0"/>
              </a:rPr>
              <a:t> Ha´</a:t>
            </a:r>
            <a:r>
              <a:rPr lang="cs-CZ" sz="1100" i="1" dirty="0" err="1" smtClean="0">
                <a:latin typeface="Arial Rounded MT Bold" pitchFamily="34" charset="0"/>
              </a:rPr>
              <a:t>Eri</a:t>
            </a:r>
            <a:r>
              <a:rPr lang="cs-CZ" sz="1100" dirty="0" smtClean="0"/>
              <a:t> </a:t>
            </a:r>
            <a:endParaRPr lang="cs-CZ" sz="1100" i="1" dirty="0" smtClean="0">
              <a:latin typeface="Arial Rounded MT Bold" pitchFamily="34" charset="0"/>
            </a:endParaRPr>
          </a:p>
          <a:p>
            <a:r>
              <a:rPr lang="cs-CZ" sz="1100" i="1" dirty="0" smtClean="0">
                <a:latin typeface="Arial Rounded MT Bold" pitchFamily="34" charset="0"/>
              </a:rPr>
              <a:t>[cit. </a:t>
            </a:r>
            <a:r>
              <a:rPr lang="cs-CZ" sz="1100" i="1" dirty="0" smtClean="0">
                <a:latin typeface="Arial Rounded MT Bold" pitchFamily="34" charset="0"/>
              </a:rPr>
              <a:t>2012-11-02]. </a:t>
            </a:r>
            <a:r>
              <a:rPr lang="cs-CZ" sz="1100" i="1" dirty="0" smtClean="0">
                <a:latin typeface="Arial Rounded MT Bold" pitchFamily="34" charset="0"/>
              </a:rPr>
              <a:t>Dostupný pod licencí </a:t>
            </a:r>
            <a:r>
              <a:rPr lang="cs-CZ" sz="1100" i="1" dirty="0" err="1" smtClean="0">
                <a:latin typeface="Arial Rounded MT Bold" pitchFamily="34" charset="0"/>
              </a:rPr>
              <a:t>Creative</a:t>
            </a:r>
            <a:r>
              <a:rPr lang="cs-CZ" sz="1100" i="1" dirty="0" smtClean="0">
                <a:latin typeface="Arial Rounded MT Bold" pitchFamily="34" charset="0"/>
              </a:rPr>
              <a:t> </a:t>
            </a:r>
            <a:r>
              <a:rPr lang="cs-CZ" sz="1100" i="1" dirty="0" err="1" smtClean="0">
                <a:latin typeface="Arial Rounded MT Bold" pitchFamily="34" charset="0"/>
              </a:rPr>
              <a:t>Commons</a:t>
            </a:r>
            <a:r>
              <a:rPr lang="cs-CZ" sz="1100" i="1" dirty="0" smtClean="0">
                <a:latin typeface="Arial Rounded MT Bold" pitchFamily="34" charset="0"/>
              </a:rPr>
              <a:t> na WWW</a:t>
            </a:r>
          </a:p>
          <a:p>
            <a:r>
              <a:rPr lang="cs-CZ" sz="1100" i="1" dirty="0" smtClean="0">
                <a:latin typeface="Arial Rounded MT Bold" pitchFamily="34" charset="0"/>
                <a:hlinkClick r:id="rId9"/>
              </a:rPr>
              <a:t>http://cs.wikipedia.org/wiki/Soubor:Z%C3%A1mek_Kyn%C5%BEvart.jpg</a:t>
            </a:r>
            <a:r>
              <a:rPr lang="cs-CZ" sz="1100" i="1" dirty="0" smtClean="0">
                <a:latin typeface="Arial Rounded MT Bold" pitchFamily="34" charset="0"/>
              </a:rPr>
              <a:t> </a:t>
            </a:r>
          </a:p>
          <a:p>
            <a:r>
              <a:rPr lang="cs-CZ" sz="1100" i="1" dirty="0" smtClean="0">
                <a:latin typeface="Arial Rounded MT Bold" pitchFamily="34" charset="0"/>
              </a:rPr>
              <a:t>Autor: Ondřej Žváček</a:t>
            </a:r>
          </a:p>
          <a:p>
            <a:r>
              <a:rPr lang="cs-CZ" sz="1100" i="1" dirty="0" smtClean="0">
                <a:latin typeface="Arial Rounded MT Bold" pitchFamily="34" charset="0"/>
              </a:rPr>
              <a:t>[cit. </a:t>
            </a:r>
            <a:r>
              <a:rPr lang="cs-CZ" sz="1100" i="1" dirty="0" smtClean="0">
                <a:latin typeface="Arial Rounded MT Bold" pitchFamily="34" charset="0"/>
              </a:rPr>
              <a:t>2012-11-02]. </a:t>
            </a:r>
            <a:r>
              <a:rPr lang="cs-CZ" sz="1100" i="1" dirty="0" smtClean="0">
                <a:latin typeface="Arial Rounded MT Bold" pitchFamily="34" charset="0"/>
              </a:rPr>
              <a:t>Dostupný pod licencí </a:t>
            </a:r>
            <a:r>
              <a:rPr lang="cs-CZ" sz="1100" i="1" dirty="0" err="1" smtClean="0">
                <a:latin typeface="Arial Rounded MT Bold" pitchFamily="34" charset="0"/>
              </a:rPr>
              <a:t>Creative</a:t>
            </a:r>
            <a:r>
              <a:rPr lang="cs-CZ" sz="1100" i="1" dirty="0" smtClean="0">
                <a:latin typeface="Arial Rounded MT Bold" pitchFamily="34" charset="0"/>
              </a:rPr>
              <a:t> </a:t>
            </a:r>
            <a:r>
              <a:rPr lang="cs-CZ" sz="1100" i="1" dirty="0" err="1" smtClean="0">
                <a:latin typeface="Arial Rounded MT Bold" pitchFamily="34" charset="0"/>
              </a:rPr>
              <a:t>Commons</a:t>
            </a:r>
            <a:r>
              <a:rPr lang="cs-CZ" sz="1100" i="1" dirty="0" smtClean="0">
                <a:latin typeface="Arial Rounded MT Bold" pitchFamily="34" charset="0"/>
              </a:rPr>
              <a:t> na WWW</a:t>
            </a:r>
          </a:p>
          <a:p>
            <a:r>
              <a:rPr lang="cs-CZ" sz="1100" i="1" dirty="0" smtClean="0">
                <a:latin typeface="Arial Rounded MT Bold" pitchFamily="34" charset="0"/>
                <a:hlinkClick r:id="rId10"/>
              </a:rPr>
              <a:t>http://cs.wikipedia.org/wiki/Soubor:Bo%C5%BE%C3%AD_Dar.jpg</a:t>
            </a:r>
            <a:r>
              <a:rPr lang="cs-CZ" sz="1100" i="1" dirty="0" smtClean="0">
                <a:latin typeface="Arial Rounded MT Bold" pitchFamily="34" charset="0"/>
              </a:rPr>
              <a:t> </a:t>
            </a:r>
          </a:p>
          <a:p>
            <a:r>
              <a:rPr lang="cs-CZ" sz="1100" i="1" dirty="0" smtClean="0">
                <a:latin typeface="Arial Rounded MT Bold" pitchFamily="34" charset="0"/>
              </a:rPr>
              <a:t>Autor: Ondřej Žváček</a:t>
            </a:r>
          </a:p>
          <a:p>
            <a:r>
              <a:rPr lang="cs-CZ" sz="1100" i="1" dirty="0" smtClean="0">
                <a:latin typeface="Arial Rounded MT Bold" pitchFamily="34" charset="0"/>
              </a:rPr>
              <a:t>[cit. </a:t>
            </a:r>
            <a:r>
              <a:rPr lang="cs-CZ" sz="1100" i="1" dirty="0" smtClean="0">
                <a:latin typeface="Arial Rounded MT Bold" pitchFamily="34" charset="0"/>
              </a:rPr>
              <a:t>2012-11-02]. </a:t>
            </a:r>
            <a:r>
              <a:rPr lang="cs-CZ" sz="1100" i="1" dirty="0" smtClean="0">
                <a:latin typeface="Arial Rounded MT Bold" pitchFamily="34" charset="0"/>
              </a:rPr>
              <a:t>Dostupný pod licencí </a:t>
            </a:r>
            <a:r>
              <a:rPr lang="cs-CZ" sz="1100" i="1" dirty="0" err="1" smtClean="0">
                <a:latin typeface="Arial Rounded MT Bold" pitchFamily="34" charset="0"/>
              </a:rPr>
              <a:t>Creative</a:t>
            </a:r>
            <a:r>
              <a:rPr lang="cs-CZ" sz="1100" i="1" dirty="0" smtClean="0">
                <a:latin typeface="Arial Rounded MT Bold" pitchFamily="34" charset="0"/>
              </a:rPr>
              <a:t> </a:t>
            </a:r>
            <a:r>
              <a:rPr lang="cs-CZ" sz="1100" i="1" dirty="0" err="1" smtClean="0">
                <a:latin typeface="Arial Rounded MT Bold" pitchFamily="34" charset="0"/>
              </a:rPr>
              <a:t>Commons</a:t>
            </a:r>
            <a:r>
              <a:rPr lang="cs-CZ" sz="1100" i="1" dirty="0" smtClean="0">
                <a:latin typeface="Arial Rounded MT Bold" pitchFamily="34" charset="0"/>
              </a:rPr>
              <a:t> na WWW</a:t>
            </a:r>
          </a:p>
          <a:p>
            <a:r>
              <a:rPr lang="cs-CZ" sz="1100" i="1" dirty="0" smtClean="0">
                <a:latin typeface="Arial Rounded MT Bold" pitchFamily="34" charset="0"/>
                <a:hlinkClick r:id="rId11"/>
              </a:rPr>
              <a:t>http://cs.wikipedia.org/wiki/Soubor:Fernsehturm_auf_dem_Kl%C3%ADnovec.jpg</a:t>
            </a:r>
            <a:r>
              <a:rPr lang="cs-CZ" sz="1100" i="1" dirty="0" smtClean="0">
                <a:latin typeface="Arial Rounded MT Bold" pitchFamily="34" charset="0"/>
              </a:rPr>
              <a:t> </a:t>
            </a:r>
          </a:p>
          <a:p>
            <a:r>
              <a:rPr lang="cs-CZ" sz="1100" i="1" dirty="0" smtClean="0">
                <a:latin typeface="Arial Rounded MT Bold" pitchFamily="34" charset="0"/>
              </a:rPr>
              <a:t>Autor: </a:t>
            </a:r>
            <a:r>
              <a:rPr lang="cs-CZ" sz="1100" i="1" dirty="0" err="1" smtClean="0">
                <a:latin typeface="Arial Rounded MT Bold" pitchFamily="34" charset="0"/>
              </a:rPr>
              <a:t>Schlesinger</a:t>
            </a:r>
            <a:endParaRPr lang="cs-CZ" sz="1100" i="1" dirty="0" smtClean="0">
              <a:latin typeface="Arial Rounded MT Bold" pitchFamily="34" charset="0"/>
            </a:endParaRPr>
          </a:p>
          <a:p>
            <a:r>
              <a:rPr lang="cs-CZ" sz="1100" i="1" dirty="0" smtClean="0">
                <a:latin typeface="Arial Rounded MT Bold" pitchFamily="34" charset="0"/>
              </a:rPr>
              <a:t>[cit. </a:t>
            </a:r>
            <a:r>
              <a:rPr lang="cs-CZ" sz="1100" i="1" dirty="0" smtClean="0">
                <a:latin typeface="Arial Rounded MT Bold" pitchFamily="34" charset="0"/>
              </a:rPr>
              <a:t>2012-11-02]. </a:t>
            </a:r>
            <a:r>
              <a:rPr lang="cs-CZ" sz="1100" i="1" dirty="0" smtClean="0">
                <a:latin typeface="Arial Rounded MT Bold" pitchFamily="34" charset="0"/>
              </a:rPr>
              <a:t>Dostupný pod licencí </a:t>
            </a:r>
            <a:r>
              <a:rPr lang="cs-CZ" sz="1100" i="1" dirty="0" err="1" smtClean="0">
                <a:latin typeface="Arial Rounded MT Bold" pitchFamily="34" charset="0"/>
              </a:rPr>
              <a:t>Creative</a:t>
            </a:r>
            <a:r>
              <a:rPr lang="cs-CZ" sz="1100" i="1" dirty="0" smtClean="0">
                <a:latin typeface="Arial Rounded MT Bold" pitchFamily="34" charset="0"/>
              </a:rPr>
              <a:t> </a:t>
            </a:r>
            <a:r>
              <a:rPr lang="cs-CZ" sz="1100" i="1" dirty="0" err="1" smtClean="0">
                <a:latin typeface="Arial Rounded MT Bold" pitchFamily="34" charset="0"/>
              </a:rPr>
              <a:t>Commons</a:t>
            </a:r>
            <a:r>
              <a:rPr lang="cs-CZ" sz="1100" i="1" dirty="0" smtClean="0">
                <a:latin typeface="Arial Rounded MT Bold" pitchFamily="34" charset="0"/>
              </a:rPr>
              <a:t> na WWW</a:t>
            </a:r>
          </a:p>
          <a:p>
            <a:r>
              <a:rPr lang="cs-CZ" sz="1100" i="1" dirty="0" smtClean="0">
                <a:latin typeface="Arial Rounded MT Bold" pitchFamily="34" charset="0"/>
                <a:hlinkClick r:id="rId12"/>
              </a:rPr>
              <a:t>http://cs.wikipedia.org/wiki/Soubor:Lom_Dru%C5%BEba01.jpg</a:t>
            </a:r>
            <a:r>
              <a:rPr lang="cs-CZ" sz="1100" i="1" dirty="0" smtClean="0">
                <a:latin typeface="Arial Rounded MT Bold" pitchFamily="34" charset="0"/>
              </a:rPr>
              <a:t> </a:t>
            </a:r>
          </a:p>
          <a:p>
            <a:r>
              <a:rPr lang="cs-CZ" sz="1100" i="1" dirty="0" smtClean="0">
                <a:latin typeface="Arial Rounded MT Bold" pitchFamily="34" charset="0"/>
              </a:rPr>
              <a:t>Autor: </a:t>
            </a:r>
            <a:r>
              <a:rPr lang="cs-CZ" sz="1100" i="1" dirty="0" err="1" smtClean="0">
                <a:latin typeface="Arial Rounded MT Bold" pitchFamily="34" charset="0"/>
              </a:rPr>
              <a:t>Ben</a:t>
            </a:r>
            <a:r>
              <a:rPr lang="cs-CZ" sz="1100" i="1" dirty="0" smtClean="0">
                <a:latin typeface="Arial Rounded MT Bold" pitchFamily="34" charset="0"/>
              </a:rPr>
              <a:t> Skála</a:t>
            </a:r>
          </a:p>
          <a:p>
            <a:endParaRPr lang="cs-CZ" sz="1100" i="1" dirty="0" smtClean="0">
              <a:latin typeface="Arial Rounded MT Bold" pitchFamily="34" charset="0"/>
            </a:endParaRPr>
          </a:p>
          <a:p>
            <a:endParaRPr lang="cs-CZ" sz="1100" i="1" dirty="0" smtClean="0">
              <a:latin typeface="Arial Rounded MT Bold" pitchFamily="34" charset="0"/>
            </a:endParaRPr>
          </a:p>
          <a:p>
            <a:endParaRPr lang="cs-CZ" sz="11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260648"/>
            <a:ext cx="889248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100" i="1" dirty="0" smtClean="0">
                <a:latin typeface="Arial Rounded MT Bold" pitchFamily="34" charset="0"/>
              </a:rPr>
              <a:t>[cit. </a:t>
            </a:r>
            <a:r>
              <a:rPr lang="cs-CZ" sz="1100" i="1" dirty="0" smtClean="0">
                <a:latin typeface="Arial Rounded MT Bold" pitchFamily="34" charset="0"/>
              </a:rPr>
              <a:t>2012-11-02]. </a:t>
            </a:r>
            <a:r>
              <a:rPr lang="cs-CZ" sz="1100" i="1" dirty="0" smtClean="0">
                <a:latin typeface="Arial Rounded MT Bold" pitchFamily="34" charset="0"/>
              </a:rPr>
              <a:t>Dostupný pod licencí </a:t>
            </a:r>
            <a:r>
              <a:rPr lang="cs-CZ" sz="1100" i="1" dirty="0" err="1" smtClean="0">
                <a:latin typeface="Arial Rounded MT Bold" pitchFamily="34" charset="0"/>
              </a:rPr>
              <a:t>Creative</a:t>
            </a:r>
            <a:r>
              <a:rPr lang="cs-CZ" sz="1100" i="1" dirty="0" smtClean="0">
                <a:latin typeface="Arial Rounded MT Bold" pitchFamily="34" charset="0"/>
              </a:rPr>
              <a:t> </a:t>
            </a:r>
            <a:r>
              <a:rPr lang="cs-CZ" sz="1100" i="1" dirty="0" err="1" smtClean="0">
                <a:latin typeface="Arial Rounded MT Bold" pitchFamily="34" charset="0"/>
              </a:rPr>
              <a:t>Commons</a:t>
            </a:r>
            <a:r>
              <a:rPr lang="cs-CZ" sz="1100" i="1" dirty="0" smtClean="0">
                <a:latin typeface="Arial Rounded MT Bold" pitchFamily="34" charset="0"/>
              </a:rPr>
              <a:t> na WWW</a:t>
            </a:r>
          </a:p>
          <a:p>
            <a:r>
              <a:rPr lang="cs-CZ" sz="1100" i="1" dirty="0" smtClean="0">
                <a:latin typeface="Arial Rounded MT Bold" pitchFamily="34" charset="0"/>
                <a:hlinkClick r:id="rId2"/>
              </a:rPr>
              <a:t>http://cs.wikipedia.org/wiki/Soubor:Soos_Landscape_0B.JPG</a:t>
            </a:r>
            <a:r>
              <a:rPr lang="cs-CZ" sz="1100" i="1" dirty="0" smtClean="0">
                <a:latin typeface="Arial Rounded MT Bold" pitchFamily="34" charset="0"/>
              </a:rPr>
              <a:t> </a:t>
            </a:r>
          </a:p>
          <a:p>
            <a:r>
              <a:rPr lang="cs-CZ" sz="1100" i="1" dirty="0" smtClean="0">
                <a:latin typeface="Arial Rounded MT Bold" pitchFamily="34" charset="0"/>
              </a:rPr>
              <a:t>Autor:</a:t>
            </a:r>
            <a:r>
              <a:rPr lang="cs-CZ" sz="1100" dirty="0" smtClean="0"/>
              <a:t>  Hans-Peter </a:t>
            </a:r>
            <a:r>
              <a:rPr lang="cs-CZ" sz="1100" dirty="0" err="1" smtClean="0"/>
              <a:t>Cholz</a:t>
            </a:r>
            <a:endParaRPr lang="cs-CZ" sz="1100" dirty="0" smtClean="0"/>
          </a:p>
          <a:p>
            <a:r>
              <a:rPr lang="cs-CZ" sz="1100" i="1" dirty="0" smtClean="0">
                <a:latin typeface="Arial Rounded MT Bold" pitchFamily="34" charset="0"/>
              </a:rPr>
              <a:t>[cit. </a:t>
            </a:r>
            <a:r>
              <a:rPr lang="cs-CZ" sz="1100" i="1" dirty="0" smtClean="0">
                <a:latin typeface="Arial Rounded MT Bold" pitchFamily="34" charset="0"/>
              </a:rPr>
              <a:t>2012-11-02]. </a:t>
            </a:r>
            <a:r>
              <a:rPr lang="cs-CZ" sz="1100" i="1" dirty="0" smtClean="0">
                <a:latin typeface="Arial Rounded MT Bold" pitchFamily="34" charset="0"/>
              </a:rPr>
              <a:t>Dostupný pod licencí </a:t>
            </a:r>
            <a:r>
              <a:rPr lang="cs-CZ" sz="1100" i="1" dirty="0" err="1" smtClean="0">
                <a:latin typeface="Arial Rounded MT Bold" pitchFamily="34" charset="0"/>
              </a:rPr>
              <a:t>Creative</a:t>
            </a:r>
            <a:r>
              <a:rPr lang="cs-CZ" sz="1100" i="1" dirty="0" smtClean="0">
                <a:latin typeface="Arial Rounded MT Bold" pitchFamily="34" charset="0"/>
              </a:rPr>
              <a:t> </a:t>
            </a:r>
            <a:r>
              <a:rPr lang="cs-CZ" sz="1100" i="1" dirty="0" err="1" smtClean="0">
                <a:latin typeface="Arial Rounded MT Bold" pitchFamily="34" charset="0"/>
              </a:rPr>
              <a:t>Commons</a:t>
            </a:r>
            <a:r>
              <a:rPr lang="cs-CZ" sz="1100" i="1" dirty="0" smtClean="0">
                <a:latin typeface="Arial Rounded MT Bold" pitchFamily="34" charset="0"/>
              </a:rPr>
              <a:t> na WWW</a:t>
            </a:r>
          </a:p>
          <a:p>
            <a:r>
              <a:rPr lang="cs-CZ" sz="1100" i="1" dirty="0" smtClean="0">
                <a:latin typeface="Arial Rounded MT Bold" pitchFamily="34" charset="0"/>
                <a:hlinkClick r:id="rId3"/>
              </a:rPr>
              <a:t>http://cs.wikipedia.org/wiki/Soubor:J%C3%A1chymov_hotel_Praha.JPG</a:t>
            </a:r>
            <a:r>
              <a:rPr lang="cs-CZ" sz="1100" i="1" dirty="0" smtClean="0">
                <a:latin typeface="Arial Rounded MT Bold" pitchFamily="34" charset="0"/>
              </a:rPr>
              <a:t> </a:t>
            </a:r>
          </a:p>
          <a:p>
            <a:r>
              <a:rPr lang="cs-CZ" sz="1100" i="1" dirty="0" smtClean="0">
                <a:latin typeface="Arial Rounded MT Bold" pitchFamily="34" charset="0"/>
              </a:rPr>
              <a:t>Autor: </a:t>
            </a:r>
            <a:r>
              <a:rPr lang="cs-CZ" sz="1100" i="1" dirty="0" err="1" smtClean="0">
                <a:latin typeface="Arial Rounded MT Bold" pitchFamily="34" charset="0"/>
              </a:rPr>
              <a:t>Ondrej.konicek</a:t>
            </a:r>
            <a:endParaRPr lang="cs-CZ" sz="1100" i="1" dirty="0" smtClean="0">
              <a:latin typeface="Arial Rounded MT Bold" pitchFamily="34" charset="0"/>
            </a:endParaRPr>
          </a:p>
          <a:p>
            <a:endParaRPr lang="cs-CZ" sz="1100" i="1" dirty="0" smtClean="0">
              <a:latin typeface="Arial Rounded MT Bold" pitchFamily="34" charset="0"/>
            </a:endParaRPr>
          </a:p>
          <a:p>
            <a:r>
              <a:rPr lang="cs-CZ" sz="1100" i="1" dirty="0" smtClean="0">
                <a:latin typeface="Calibri" pitchFamily="34" charset="0"/>
              </a:rPr>
              <a:t>prof. PhDr. Petr Chalupa, CSc., Mgr. Věra Štiková: Vlastivěda 5, Česká republika jako součást Evropy, učebnice pro 5. ročník základní školy, nakladatelství NOVÁ ŠKOLA, s. r. o. , 2004, ISBN 80-7289-059-X</a:t>
            </a:r>
          </a:p>
          <a:p>
            <a:endParaRPr lang="cs-CZ" sz="1100" i="1" dirty="0" smtClean="0">
              <a:latin typeface="Calibri" pitchFamily="34" charset="0"/>
            </a:endParaRPr>
          </a:p>
          <a:p>
            <a:r>
              <a:rPr lang="cs-CZ" sz="1100" i="1" dirty="0" smtClean="0">
                <a:latin typeface="Calibri" pitchFamily="34" charset="0"/>
              </a:rPr>
              <a:t>Není-li uvedeno jinak , je materiál dílem autorky podle učebních osnov odpovídajících ŠVP.</a:t>
            </a:r>
          </a:p>
          <a:p>
            <a:endParaRPr lang="cs-CZ" sz="11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160</TotalTime>
  <Words>389</Words>
  <Application>Microsoft Office PowerPoint</Application>
  <PresentationFormat>Předvádění na obrazovce (4:3)</PresentationFormat>
  <Paragraphs>91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Papír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Radek Kokman</dc:creator>
  <cp:lastModifiedBy>Radek Kokman</cp:lastModifiedBy>
  <cp:revision>26</cp:revision>
  <dcterms:created xsi:type="dcterms:W3CDTF">2012-11-23T14:47:31Z</dcterms:created>
  <dcterms:modified xsi:type="dcterms:W3CDTF">2013-01-11T17:19:19Z</dcterms:modified>
</cp:coreProperties>
</file>