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007B6-FA77-465D-862B-DC7E7F99CC7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3EB984-301F-4475-A89E-24F866113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3A007B6-FA77-465D-862B-DC7E7F99CC7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53EB984-301F-4475-A89E-24F866113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007B6-FA77-465D-862B-DC7E7F99CC7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EB984-301F-4475-A89E-24F866113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007B6-FA77-465D-862B-DC7E7F99CC7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EB984-301F-4475-A89E-24F866113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EB984-301F-4475-A89E-24F866113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007B6-FA77-465D-862B-DC7E7F99CC7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007B6-FA77-465D-862B-DC7E7F99CC7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EB984-301F-4475-A89E-24F866113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007B6-FA77-465D-862B-DC7E7F99CC7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EB984-301F-4475-A89E-24F866113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3A007B6-FA77-465D-862B-DC7E7F99CC7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53EB984-301F-4475-A89E-24F866113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007B6-FA77-465D-862B-DC7E7F99CC7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3EB984-301F-4475-A89E-24F866113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007B6-FA77-465D-862B-DC7E7F99CC7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EB984-301F-4475-A89E-24F866113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007B6-FA77-465D-862B-DC7E7F99CC7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EB984-301F-4475-A89E-24F866113B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3A007B6-FA77-465D-862B-DC7E7F99CC7E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53EB984-301F-4475-A89E-24F866113B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jpe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jpeg"/><Relationship Id="rId17" Type="http://schemas.openxmlformats.org/officeDocument/2006/relationships/image" Target="../media/image40.jpeg"/><Relationship Id="rId2" Type="http://schemas.openxmlformats.org/officeDocument/2006/relationships/image" Target="../media/image13.png"/><Relationship Id="rId16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jpeg"/><Relationship Id="rId5" Type="http://schemas.openxmlformats.org/officeDocument/2006/relationships/image" Target="../media/image28.png"/><Relationship Id="rId15" Type="http://schemas.openxmlformats.org/officeDocument/2006/relationships/image" Target="../media/image38.jpeg"/><Relationship Id="rId10" Type="http://schemas.openxmlformats.org/officeDocument/2006/relationships/image" Target="../media/image33.jpeg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3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Zatec_CZ_Rimg0253.jpg?uselang=cs" TargetMode="External"/><Relationship Id="rId3" Type="http://schemas.openxmlformats.org/officeDocument/2006/relationships/hyperlink" Target="http://cs.wikipedia.org/wiki/Soubor:2004_Praha.png" TargetMode="External"/><Relationship Id="rId7" Type="http://schemas.openxmlformats.org/officeDocument/2006/relationships/hyperlink" Target="http://commons.wikimedia.org/wiki/File:Terez%C3%ADn_(02).jpg?uselang=cs" TargetMode="External"/><Relationship Id="rId2" Type="http://schemas.openxmlformats.org/officeDocument/2006/relationships/hyperlink" Target="http://cs.wikipedia.org/wiki/Soubor:Relief_Map_of_Czech_Republic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Brama_Pravcicka.jpg" TargetMode="External"/><Relationship Id="rId11" Type="http://schemas.openxmlformats.org/officeDocument/2006/relationships/hyperlink" Target="http://cs.wikipedia.org/wiki/Soubor:%C5%98%C3%ADp,_rotunda_svat%C3%A9ho_Ji%C5%99%C3%AD.jpg" TargetMode="External"/><Relationship Id="rId5" Type="http://schemas.openxmlformats.org/officeDocument/2006/relationships/hyperlink" Target="http://commons.wikimedia.org/wiki/File:Elektrarna_Prunerov_II_20070926.jpg" TargetMode="External"/><Relationship Id="rId10" Type="http://schemas.openxmlformats.org/officeDocument/2006/relationships/hyperlink" Target="http://cs.wikipedia.org/wiki/Soubor:Decin.JPG" TargetMode="External"/><Relationship Id="rId4" Type="http://schemas.openxmlformats.org/officeDocument/2006/relationships/hyperlink" Target="http://commons.wikimedia.org/wiki/File:Hora_Rip_01.jpg" TargetMode="External"/><Relationship Id="rId9" Type="http://schemas.openxmlformats.org/officeDocument/2006/relationships/hyperlink" Target="http://cs.wikipedia.org/wiki/Soubor:Usti_strekov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 descr="Znak škol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323528" y="692696"/>
            <a:ext cx="8532440" cy="3456384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školy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Autor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Mgr. Jana Kokmanová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VY_32_INOVACE_10_40_Ústecký kraj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CZ.1.07/1.4.00/21.1115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Anotace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Prezentace slouží k základnímu seznámení </a:t>
            </a:r>
            <a:r>
              <a:rPr lang="cs-CZ" sz="2000" i="1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s Ústeckým</a:t>
            </a:r>
            <a:endParaRPr lang="cs-CZ" sz="2000" i="1" dirty="0" smtClean="0">
              <a:solidFill>
                <a:schemeClr val="bg1"/>
              </a:solidFill>
              <a:latin typeface="Century Schoolbook" pitchFamily="18" charset="0"/>
              <a:cs typeface="Times New Roman" pitchFamily="18" charset="0"/>
            </a:endParaRPr>
          </a:p>
          <a:p>
            <a:pPr lvl="0">
              <a:spcBef>
                <a:spcPct val="0"/>
              </a:spcBef>
              <a:defRPr/>
            </a:pP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                krajem, k práci s mapou ČR. Prvouka pro 5. ročník.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0"/>
            <a:ext cx="8229600" cy="95855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Vítejte v </a:t>
            </a: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Ústeckém</a:t>
            </a: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kraji.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mapa2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pic>
        <p:nvPicPr>
          <p:cNvPr id="4" name="Obrázek 3" descr="Ústecký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11560" y="0"/>
            <a:ext cx="8208912" cy="83671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Ústecký</a:t>
            </a: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kraj sousedí: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Karlovarský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611560" y="2996952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Karlovarský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mapa Německ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0" y="764704"/>
            <a:ext cx="2628800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Německo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Liberecký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1187624" y="2060848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Liberecký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Středočeský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1187624" y="2564904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Středočeský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" name="Obrázek 13" descr="Plzeňský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755576" y="3140968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Plzeňský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7" grpId="0"/>
      <p:bldP spid="9" grpId="0"/>
      <p:bldP spid="9" grpId="1"/>
      <p:bldP spid="11" grpId="0"/>
      <p:bldP spid="13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Krajským městem 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Obrázek 3" descr="Ústecký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pic>
        <p:nvPicPr>
          <p:cNvPr id="5" name="Obrázek 4" descr="Ústecký+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691680" y="1844824"/>
            <a:ext cx="259228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Ústí nad Labem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Další města kraje: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Ústí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91421" y="784850"/>
            <a:ext cx="6961157" cy="6073150"/>
          </a:xfrm>
          <a:prstGeom prst="rect">
            <a:avLst/>
          </a:prstGeom>
        </p:spPr>
      </p:pic>
      <p:pic>
        <p:nvPicPr>
          <p:cNvPr id="4" name="Obrázek 3" descr="Řeky+Ústí+Děčín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91421" y="784850"/>
            <a:ext cx="6961157" cy="6073150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5580112" y="2204864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Děčín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významné měst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52120" y="3717032"/>
            <a:ext cx="369524" cy="649524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5724128" y="3356992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Litoměřice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Měst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5400000">
            <a:off x="4588064" y="3110309"/>
            <a:ext cx="270984" cy="476317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3707904" y="2636912"/>
            <a:ext cx="1944216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Teplice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Měst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flipH="1" flipV="1">
            <a:off x="3995936" y="4005064"/>
            <a:ext cx="246349" cy="433016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4139952" y="3933056"/>
            <a:ext cx="151216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Most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3" name="Obrázek 12" descr="středně velké měst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355976" y="4653136"/>
            <a:ext cx="369524" cy="649524"/>
          </a:xfrm>
          <a:prstGeom prst="rect">
            <a:avLst/>
          </a:prstGeom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4572000" y="4653136"/>
            <a:ext cx="1800200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Louny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5" name="Obrázek 14" descr="Město Domažlice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707904" y="4869160"/>
            <a:ext cx="369524" cy="649524"/>
          </a:xfrm>
          <a:prstGeom prst="rect">
            <a:avLst/>
          </a:prstGeom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3347864" y="5229200"/>
            <a:ext cx="1584176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Žatec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7" name="Obrázek 16" descr="Měst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3471066">
            <a:off x="2969488" y="4152069"/>
            <a:ext cx="246349" cy="433016"/>
          </a:xfrm>
          <a:prstGeom prst="rect">
            <a:avLst/>
          </a:prstGeom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1547664" y="3573016"/>
            <a:ext cx="2736304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Chomutov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9" name="Obrázek 18" descr="středně velké měst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483768" y="4581128"/>
            <a:ext cx="369524" cy="649524"/>
          </a:xfrm>
          <a:prstGeom prst="rect">
            <a:avLst/>
          </a:prstGeom>
        </p:spPr>
      </p:pic>
      <p:sp>
        <p:nvSpPr>
          <p:cNvPr id="20" name="Nadpis 1"/>
          <p:cNvSpPr txBox="1">
            <a:spLocks/>
          </p:cNvSpPr>
          <p:nvPr/>
        </p:nvSpPr>
        <p:spPr>
          <a:xfrm>
            <a:off x="2699792" y="4509120"/>
            <a:ext cx="1800200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Kadaň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1" name="Obrázek 20" descr="středně velké měst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051720" y="4509120"/>
            <a:ext cx="369524" cy="649524"/>
          </a:xfrm>
          <a:prstGeom prst="rect">
            <a:avLst/>
          </a:prstGeom>
        </p:spPr>
      </p:pic>
      <p:sp>
        <p:nvSpPr>
          <p:cNvPr id="22" name="Nadpis 1"/>
          <p:cNvSpPr txBox="1">
            <a:spLocks/>
          </p:cNvSpPr>
          <p:nvPr/>
        </p:nvSpPr>
        <p:spPr>
          <a:xfrm>
            <a:off x="0" y="4797152"/>
            <a:ext cx="2411760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Klášterec nad Ohří</a:t>
            </a:r>
            <a:endParaRPr kumimoji="0" lang="cs-CZ" sz="40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  <p:bldP spid="11" grpId="0"/>
      <p:bldP spid="14" grpId="0"/>
      <p:bldP spid="16" grpId="0"/>
      <p:bldP spid="18" grpId="0"/>
      <p:bldP spid="20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0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Povrch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Ústí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91421" y="784850"/>
            <a:ext cx="6961157" cy="607315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 rot="20014990">
            <a:off x="1674561" y="3415831"/>
            <a:ext cx="334400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Krušné  hory</a:t>
            </a:r>
            <a:endParaRPr lang="cs-CZ" sz="40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5" name="Elipsa 4"/>
          <p:cNvSpPr/>
          <p:nvPr/>
        </p:nvSpPr>
        <p:spPr>
          <a:xfrm rot="19938020">
            <a:off x="1122631" y="3154634"/>
            <a:ext cx="4411373" cy="111778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4895692">
            <a:off x="5317649" y="1924735"/>
            <a:ext cx="942136" cy="113608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 rot="19910945">
            <a:off x="3812217" y="3211931"/>
            <a:ext cx="3254244" cy="9528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 rot="11356849">
            <a:off x="5564347" y="3906133"/>
            <a:ext cx="2261093" cy="143841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860032" y="1052736"/>
            <a:ext cx="1744708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8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Děčínská 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28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vrchovina</a:t>
            </a:r>
            <a:endParaRPr lang="cs-CZ" sz="28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 rot="12533189">
            <a:off x="6813098" y="2018007"/>
            <a:ext cx="1581145" cy="104012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19909412">
            <a:off x="3793720" y="3384295"/>
            <a:ext cx="33123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České středohoří</a:t>
            </a:r>
            <a:endParaRPr lang="cs-CZ" sz="32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 rot="663738">
            <a:off x="5810380" y="4099573"/>
            <a:ext cx="1839991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Polabská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32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nížina</a:t>
            </a:r>
            <a:endParaRPr lang="cs-CZ" sz="32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 rot="2122216">
            <a:off x="6878607" y="2163792"/>
            <a:ext cx="1406282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8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Lužické</a:t>
            </a:r>
          </a:p>
          <a:p>
            <a:pPr lvl="0" algn="ctr">
              <a:spcBef>
                <a:spcPct val="0"/>
              </a:spcBef>
              <a:defRPr/>
            </a:pPr>
            <a:r>
              <a:rPr lang="cs-CZ" sz="28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hory</a:t>
            </a:r>
            <a:endParaRPr lang="cs-CZ" sz="28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6" grpId="0" animBg="1"/>
      <p:bldP spid="7" grpId="0" animBg="1"/>
      <p:bldP spid="8" grpId="0" animBg="1"/>
      <p:bldP spid="9" grpId="0"/>
      <p:bldP spid="11" grpId="0" animBg="1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16632"/>
            <a:ext cx="8229600" cy="8367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- řeky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mapa Ústecký kraj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91421" y="784850"/>
            <a:ext cx="6961157" cy="6073150"/>
          </a:xfrm>
          <a:prstGeom prst="rect">
            <a:avLst/>
          </a:prstGeom>
        </p:spPr>
      </p:pic>
      <p:pic>
        <p:nvPicPr>
          <p:cNvPr id="7" name="Obrázek 6" descr="Labe.png"/>
          <p:cNvPicPr>
            <a:picLocks noChangeAspect="1"/>
          </p:cNvPicPr>
          <p:nvPr/>
        </p:nvPicPr>
        <p:blipFill>
          <a:blip r:embed="rId3" cstate="print"/>
          <a:srcRect l="55172" t="12711" r="12761" b="28005"/>
          <a:stretch>
            <a:fillRect/>
          </a:stretch>
        </p:blipFill>
        <p:spPr>
          <a:xfrm>
            <a:off x="4932040" y="1556792"/>
            <a:ext cx="2232248" cy="3600400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444208" y="5229200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Labe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9" name="Obrázek 8" descr="Labe+Ploučnice.png"/>
          <p:cNvPicPr>
            <a:picLocks noChangeAspect="1"/>
          </p:cNvPicPr>
          <p:nvPr/>
        </p:nvPicPr>
        <p:blipFill>
          <a:blip r:embed="rId4" cstate="print"/>
          <a:srcRect l="71723" t="29310" r="10692" b="58833"/>
          <a:stretch>
            <a:fillRect/>
          </a:stretch>
        </p:blipFill>
        <p:spPr>
          <a:xfrm>
            <a:off x="6084168" y="2564904"/>
            <a:ext cx="1224136" cy="72008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660232" y="3212976"/>
            <a:ext cx="2232248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Ploučnice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1" name="Obrázek 10" descr="Labe+Ploučnice+Ohře.png"/>
          <p:cNvPicPr>
            <a:picLocks noChangeAspect="1"/>
          </p:cNvPicPr>
          <p:nvPr/>
        </p:nvPicPr>
        <p:blipFill>
          <a:blip r:embed="rId5" cstate="print"/>
          <a:srcRect l="6554" t="53024" r="30346" b="22077"/>
          <a:stretch>
            <a:fillRect/>
          </a:stretch>
        </p:blipFill>
        <p:spPr>
          <a:xfrm>
            <a:off x="1547664" y="4005064"/>
            <a:ext cx="4392488" cy="1512168"/>
          </a:xfrm>
          <a:prstGeom prst="rect">
            <a:avLst/>
          </a:prstGeom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323528" y="5589240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Ohře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3" name="Obrázek 12" descr="Labe+Ploučnice+Ohře+Chomutovka.png"/>
          <p:cNvPicPr>
            <a:picLocks noChangeAspect="1"/>
          </p:cNvPicPr>
          <p:nvPr/>
        </p:nvPicPr>
        <p:blipFill>
          <a:blip r:embed="rId6" cstate="print"/>
          <a:srcRect l="18967" t="51838" r="53103" b="29191"/>
          <a:stretch>
            <a:fillRect/>
          </a:stretch>
        </p:blipFill>
        <p:spPr>
          <a:xfrm>
            <a:off x="2411760" y="3933056"/>
            <a:ext cx="1944216" cy="1152128"/>
          </a:xfrm>
          <a:prstGeom prst="rect">
            <a:avLst/>
          </a:prstGeom>
        </p:spPr>
      </p:pic>
      <p:pic>
        <p:nvPicPr>
          <p:cNvPr id="15" name="Obrázek 14" descr="Labe+Ploučnice+Ohře+Chomutovka+Bílina.png"/>
          <p:cNvPicPr>
            <a:picLocks noChangeAspect="1"/>
          </p:cNvPicPr>
          <p:nvPr/>
        </p:nvPicPr>
        <p:blipFill>
          <a:blip r:embed="rId7" cstate="print"/>
          <a:srcRect l="23105" t="39981" r="36552" b="42234"/>
          <a:stretch>
            <a:fillRect/>
          </a:stretch>
        </p:blipFill>
        <p:spPr>
          <a:xfrm>
            <a:off x="2699792" y="3212976"/>
            <a:ext cx="2808312" cy="1080120"/>
          </a:xfrm>
          <a:prstGeom prst="rect">
            <a:avLst/>
          </a:prstGeom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179512" y="3212976"/>
            <a:ext cx="2952328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err="1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Chomutovka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3131840" y="2924944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Bílina</a:t>
            </a:r>
            <a:endParaRPr lang="cs-CZ" sz="3600" b="1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467544" y="0"/>
            <a:ext cx="8229600" cy="90872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– vodní</a:t>
            </a:r>
            <a:r>
              <a:rPr kumimoji="0" lang="cs-CZ" sz="48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nádrže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Elipsa 17"/>
          <p:cNvSpPr/>
          <p:nvPr/>
        </p:nvSpPr>
        <p:spPr>
          <a:xfrm rot="1706995">
            <a:off x="2618812" y="4585948"/>
            <a:ext cx="1144419" cy="857062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2555776" y="5517232"/>
            <a:ext cx="3024336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err="1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Nechranice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8" grpId="0"/>
      <p:bldP spid="10" grpId="0"/>
      <p:bldP spid="12" grpId="0"/>
      <p:bldP spid="14" grpId="0"/>
      <p:bldP spid="16" grpId="0"/>
      <p:bldP spid="17" grpId="0"/>
      <p:bldP spid="18" grpId="0" animBg="1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116632"/>
            <a:ext cx="8064896" cy="90872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Pamětihodnosti a zajímavosti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Obrázek 2" descr="Řeky+Ústí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91421" y="784850"/>
            <a:ext cx="6961157" cy="6073150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763688" y="2708920"/>
            <a:ext cx="3600400" cy="64807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Ústí  nad  Labem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přístav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3356992"/>
            <a:ext cx="295619" cy="519619"/>
          </a:xfrm>
          <a:prstGeom prst="rect">
            <a:avLst/>
          </a:prstGeom>
        </p:spPr>
      </p:pic>
      <p:pic>
        <p:nvPicPr>
          <p:cNvPr id="7" name="Obrázek 6" descr="zřícenina hradu symbol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80116" y="3356994"/>
            <a:ext cx="332941" cy="392795"/>
          </a:xfrm>
          <a:prstGeom prst="rect">
            <a:avLst/>
          </a:prstGeom>
        </p:spPr>
      </p:pic>
      <p:pic>
        <p:nvPicPr>
          <p:cNvPr id="41" name="Obrázek 40" descr="Zámek symbol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84168" y="2420888"/>
            <a:ext cx="295619" cy="519619"/>
          </a:xfrm>
          <a:prstGeom prst="rect">
            <a:avLst/>
          </a:prstGeom>
        </p:spPr>
      </p:pic>
      <p:pic>
        <p:nvPicPr>
          <p:cNvPr id="9" name="Obrázek 8" descr="přístav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2420888"/>
            <a:ext cx="295619" cy="519619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4355976" y="2060848"/>
            <a:ext cx="1584176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Děčín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1" name="Obrázek 10" descr="přírodní zajímavost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940152" y="1844824"/>
            <a:ext cx="418794" cy="736127"/>
          </a:xfrm>
          <a:prstGeom prst="rect">
            <a:avLst/>
          </a:prstGeom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5868144" y="1340768"/>
            <a:ext cx="2376264" cy="1052736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err="1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B05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Pravčická</a:t>
            </a:r>
            <a:endParaRPr lang="cs-CZ" sz="3600" b="1" spc="-100" noProof="0" dirty="0" smtClean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00B05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-100" normalizeH="0" baseline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B05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brána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00B05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3" name="Obrázek 12" descr="Památník symbol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64088" y="4077072"/>
            <a:ext cx="295619" cy="519619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3707904" y="3933056"/>
            <a:ext cx="1800200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Terezín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" name="Obrázek 17" descr="Památník symbol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940152" y="4509120"/>
            <a:ext cx="295619" cy="519619"/>
          </a:xfrm>
          <a:prstGeom prst="rect">
            <a:avLst/>
          </a:prstGeom>
        </p:spPr>
      </p:pic>
      <p:pic>
        <p:nvPicPr>
          <p:cNvPr id="19" name="Obrázek 18" descr="přírodní zajímavost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372200" y="4437112"/>
            <a:ext cx="418794" cy="736127"/>
          </a:xfrm>
          <a:prstGeom prst="rect">
            <a:avLst/>
          </a:prstGeom>
        </p:spPr>
      </p:pic>
      <p:sp>
        <p:nvSpPr>
          <p:cNvPr id="20" name="Nadpis 1"/>
          <p:cNvSpPr txBox="1">
            <a:spLocks/>
          </p:cNvSpPr>
          <p:nvPr/>
        </p:nvSpPr>
        <p:spPr>
          <a:xfrm>
            <a:off x="5940152" y="5085184"/>
            <a:ext cx="936104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B05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Říp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00B05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1" name="Obrázek 20" descr="chmelnice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724128" y="3717032"/>
            <a:ext cx="411429" cy="480000"/>
          </a:xfrm>
          <a:prstGeom prst="rect">
            <a:avLst/>
          </a:prstGeom>
        </p:spPr>
      </p:pic>
      <p:pic>
        <p:nvPicPr>
          <p:cNvPr id="22" name="Obrázek 21" descr="chmelnice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355976" y="4509120"/>
            <a:ext cx="411429" cy="480000"/>
          </a:xfrm>
          <a:prstGeom prst="rect">
            <a:avLst/>
          </a:prstGeom>
        </p:spPr>
      </p:pic>
      <p:pic>
        <p:nvPicPr>
          <p:cNvPr id="23" name="Obrázek 22" descr="chmelnice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635896" y="5085184"/>
            <a:ext cx="411429" cy="480000"/>
          </a:xfrm>
          <a:prstGeom prst="rect">
            <a:avLst/>
          </a:prstGeom>
        </p:spPr>
      </p:pic>
      <p:sp>
        <p:nvSpPr>
          <p:cNvPr id="24" name="Nadpis 1"/>
          <p:cNvSpPr txBox="1">
            <a:spLocks/>
          </p:cNvSpPr>
          <p:nvPr/>
        </p:nvSpPr>
        <p:spPr>
          <a:xfrm>
            <a:off x="6084168" y="3645024"/>
            <a:ext cx="1944216" cy="54868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spc="-100" noProof="0" dirty="0" smtClean="0">
                <a:ln w="320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chemeClr val="accent1">
                    <a:lumMod val="50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Litoměřice</a:t>
            </a:r>
            <a:endParaRPr kumimoji="0" lang="cs-CZ" sz="2800" b="1" i="0" u="none" strike="noStrike" kern="1200" cap="none" spc="-100" normalizeH="0" baseline="0" noProof="0" dirty="0">
              <a:ln w="3200">
                <a:solidFill>
                  <a:schemeClr val="bg1">
                    <a:alpha val="25000"/>
                  </a:schemeClr>
                </a:solidFill>
                <a:prstDash val="solid"/>
                <a:round/>
              </a:ln>
              <a:solidFill>
                <a:schemeClr val="accent1">
                  <a:lumMod val="50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4139952" y="4797152"/>
            <a:ext cx="1224136" cy="54868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spc="-100" noProof="0" dirty="0" smtClean="0">
                <a:ln w="320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chemeClr val="accent1">
                    <a:lumMod val="50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Louny</a:t>
            </a:r>
            <a:endParaRPr kumimoji="0" lang="cs-CZ" sz="2800" b="1" i="0" u="none" strike="noStrike" kern="1200" cap="none" spc="-100" normalizeH="0" baseline="0" noProof="0" dirty="0">
              <a:ln w="3200">
                <a:solidFill>
                  <a:schemeClr val="bg1">
                    <a:alpha val="25000"/>
                  </a:schemeClr>
                </a:solidFill>
                <a:prstDash val="solid"/>
                <a:round/>
              </a:ln>
              <a:solidFill>
                <a:schemeClr val="accent1">
                  <a:lumMod val="50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3347864" y="5445224"/>
            <a:ext cx="1224136" cy="54868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spc="-100" noProof="0" dirty="0" smtClean="0">
                <a:ln w="320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chemeClr val="accent1">
                    <a:lumMod val="50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Žatec</a:t>
            </a:r>
            <a:endParaRPr kumimoji="0" lang="cs-CZ" sz="2800" b="1" i="0" u="none" strike="noStrike" kern="1200" cap="none" spc="-100" normalizeH="0" baseline="0" noProof="0" dirty="0">
              <a:ln w="3200">
                <a:solidFill>
                  <a:schemeClr val="bg1">
                    <a:alpha val="25000"/>
                  </a:schemeClr>
                </a:solidFill>
                <a:prstDash val="solid"/>
                <a:round/>
              </a:ln>
              <a:solidFill>
                <a:schemeClr val="accent1">
                  <a:lumMod val="50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7" name="Obrázek 26" descr="elektrárna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851920" y="4437112"/>
            <a:ext cx="295619" cy="519619"/>
          </a:xfrm>
          <a:prstGeom prst="rect">
            <a:avLst/>
          </a:prstGeom>
        </p:spPr>
      </p:pic>
      <p:pic>
        <p:nvPicPr>
          <p:cNvPr id="28" name="Obrázek 27" descr="elektrárna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339752" y="4365104"/>
            <a:ext cx="295619" cy="519619"/>
          </a:xfrm>
          <a:prstGeom prst="rect">
            <a:avLst/>
          </a:prstGeom>
        </p:spPr>
      </p:pic>
      <p:pic>
        <p:nvPicPr>
          <p:cNvPr id="29" name="Obrázek 28" descr="elektrárna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55776" y="4437112"/>
            <a:ext cx="295619" cy="519619"/>
          </a:xfrm>
          <a:prstGeom prst="rect">
            <a:avLst/>
          </a:prstGeom>
        </p:spPr>
      </p:pic>
      <p:sp>
        <p:nvSpPr>
          <p:cNvPr id="30" name="Nadpis 1"/>
          <p:cNvSpPr txBox="1">
            <a:spLocks/>
          </p:cNvSpPr>
          <p:nvPr/>
        </p:nvSpPr>
        <p:spPr>
          <a:xfrm>
            <a:off x="1475656" y="4509120"/>
            <a:ext cx="1008112" cy="332656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pc="-100" noProof="0" dirty="0" err="1" smtClean="0">
                <a:ln w="3200">
                  <a:solidFill>
                    <a:srgbClr val="FF0000">
                      <a:alpha val="25000"/>
                    </a:srgb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Prunéřov</a:t>
            </a:r>
            <a:endParaRPr kumimoji="0" lang="cs-CZ" i="0" u="none" strike="noStrike" kern="1200" cap="none" spc="-100" normalizeH="0" baseline="0" noProof="0" dirty="0">
              <a:ln w="3200">
                <a:solidFill>
                  <a:srgbClr val="FF0000">
                    <a:alpha val="25000"/>
                  </a:srgb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2339752" y="4869160"/>
            <a:ext cx="1008112" cy="28803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pc="-100" noProof="0" dirty="0" err="1" smtClean="0">
                <a:ln w="3200">
                  <a:solidFill>
                    <a:srgbClr val="FF0000">
                      <a:alpha val="25000"/>
                    </a:srgb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Tušimice</a:t>
            </a:r>
            <a:endParaRPr kumimoji="0" lang="cs-CZ" i="0" u="none" strike="noStrike" kern="1200" cap="none" spc="-100" normalizeH="0" baseline="0" noProof="0" dirty="0">
              <a:ln w="3200">
                <a:solidFill>
                  <a:srgbClr val="FF0000">
                    <a:alpha val="25000"/>
                  </a:srgb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2" name="Nadpis 1"/>
          <p:cNvSpPr txBox="1">
            <a:spLocks/>
          </p:cNvSpPr>
          <p:nvPr/>
        </p:nvSpPr>
        <p:spPr>
          <a:xfrm>
            <a:off x="2987824" y="4437112"/>
            <a:ext cx="1080120" cy="36004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pc="-100" noProof="0" dirty="0" err="1" smtClean="0">
                <a:ln w="3200">
                  <a:solidFill>
                    <a:srgbClr val="FF0000">
                      <a:alpha val="25000"/>
                    </a:srgb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Počerady</a:t>
            </a:r>
            <a:endParaRPr kumimoji="0" lang="cs-CZ" i="0" u="none" strike="noStrike" kern="1200" cap="none" spc="-100" normalizeH="0" baseline="0" noProof="0" dirty="0">
              <a:ln w="3200">
                <a:solidFill>
                  <a:srgbClr val="FF0000">
                    <a:alpha val="25000"/>
                  </a:srgb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3" name="Obrázek 32" descr="800px-Usti_strekov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4" name="Obrázek 33" descr="800px-Decin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5" name="Obrázek 34" descr="Pravčická brána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0" y="451485"/>
            <a:ext cx="9144000" cy="5955030"/>
          </a:xfrm>
          <a:prstGeom prst="rect">
            <a:avLst/>
          </a:prstGeom>
        </p:spPr>
      </p:pic>
      <p:pic>
        <p:nvPicPr>
          <p:cNvPr id="36" name="Obrázek 35" descr="Terezín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7" name="Obrázek 36" descr="Hora Říp.jp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1" y="592368"/>
            <a:ext cx="5868144" cy="6265631"/>
          </a:xfrm>
          <a:prstGeom prst="rect">
            <a:avLst/>
          </a:prstGeom>
        </p:spPr>
      </p:pic>
      <p:pic>
        <p:nvPicPr>
          <p:cNvPr id="38" name="Obrázek 37" descr="800px-Říp,_rotunda_svatého_Jiří.jpg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4493568" y="0"/>
            <a:ext cx="4650432" cy="3487824"/>
          </a:xfrm>
          <a:prstGeom prst="rect">
            <a:avLst/>
          </a:prstGeom>
        </p:spPr>
      </p:pic>
      <p:pic>
        <p:nvPicPr>
          <p:cNvPr id="39" name="Obrázek 38" descr="Žatec.jpg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40" name="Obrázek 39" descr="elektrárna Prunéřov.jpg"/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0" y="260649"/>
            <a:ext cx="9144000" cy="62179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0" grpId="0"/>
      <p:bldP spid="17" grpId="0"/>
      <p:bldP spid="20" grpId="0"/>
      <p:bldP spid="24" grpId="0"/>
      <p:bldP spid="25" grpId="0"/>
      <p:bldP spid="26" grpId="0"/>
      <p:bldP spid="30" grpId="0"/>
      <p:bldP spid="31" grpId="0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819400"/>
            <a:ext cx="8229600" cy="12192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9600" b="0" i="0" u="none" strike="noStrike" kern="1200" cap="none" spc="-100" normalizeH="0" baseline="0" noProof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Konec</a:t>
            </a:r>
            <a:endParaRPr kumimoji="0" lang="cs-CZ" sz="96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892480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u="sng" dirty="0" smtClean="0">
                <a:latin typeface="Arial Rounded MT Bold" pitchFamily="34" charset="0"/>
              </a:rPr>
              <a:t>Použité zdroje:</a:t>
            </a:r>
          </a:p>
          <a:p>
            <a:endParaRPr lang="en-US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2012-11-11].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solidFill>
                  <a:srgbClr val="FF0000"/>
                </a:solidFill>
                <a:latin typeface="Arial Rounded MT Bold" pitchFamily="34" charset="0"/>
                <a:hlinkClick r:id="rId2"/>
              </a:rPr>
              <a:t>http://cs.wikipedia.org/wiki/Soubor:Relief_Map_of_Czech_Republic.png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az-Cyrl-AZ" sz="1100" i="1" dirty="0" smtClean="0">
                <a:latin typeface="Arial Rounded MT Bold" pitchFamily="34" charset="0"/>
              </a:rPr>
              <a:t>Виктор_В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2012-11-11].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3"/>
              </a:rPr>
              <a:t>http://cs.wikipedia.org/wiki/Soubor:2004_Praha.png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Hustoles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2012-11-11].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4"/>
              </a:rPr>
              <a:t>http://commons.wikimedia.org/wiki/File:Hora_Rip_01.jpg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Vlastovka.info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2012-11-11].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5"/>
              </a:rPr>
              <a:t>http://commons.wikimedia.org/wiki/File:Elektrarna_Prunerov_II_20070926.jpg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Petr Štefek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2012-11-11].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6"/>
              </a:rPr>
              <a:t>http://cs.wikipedia.org/wiki/Soubor:Brama_Pravcicka.jpg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Jerzy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Strzelecki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2012-11-11].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7"/>
              </a:rPr>
              <a:t>http://commons.wikimedia.org/wiki/File:Terez%C3%ADn_%2802%29.jpg?uselang=cs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Dezidor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2012-11-11].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8"/>
              </a:rPr>
              <a:t>http://commons.wikimedia.org/wiki/File:Zatec_CZ_Rimg0253.jpg?uselang=cs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Autor:AHZ </a:t>
            </a:r>
            <a:r>
              <a:rPr lang="cs-CZ" sz="1100" i="1" dirty="0" err="1" smtClean="0">
                <a:latin typeface="Arial Rounded MT Bold" pitchFamily="34" charset="0"/>
              </a:rPr>
              <a:t>from</a:t>
            </a:r>
            <a:r>
              <a:rPr lang="cs-CZ" sz="1100" i="1" dirty="0" smtClean="0">
                <a:latin typeface="Arial Rounded MT Bold" pitchFamily="34" charset="0"/>
              </a:rPr>
              <a:t> de.</a:t>
            </a:r>
            <a:r>
              <a:rPr lang="cs-CZ" sz="1100" i="1" dirty="0" err="1" smtClean="0">
                <a:latin typeface="Arial Rounded MT Bold" pitchFamily="34" charset="0"/>
              </a:rPr>
              <a:t>wikipedia.org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2012-11-11].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9"/>
              </a:rPr>
              <a:t>http://cs.wikipedia.org/wiki/Soubor:Usti_strekov.jpg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Ondrej.konicek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2012-11-11].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10"/>
              </a:rPr>
              <a:t>http://cs.wikipedia.org/wiki/Soubor:Decin.JPG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Ondrej.konicek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2012-11-11].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11"/>
              </a:rPr>
              <a:t>http://cs.wikipedia.org/wiki/Soubor:%C5%98%C3%ADp,_rotunda_svat%C3%A9ho_Ji%C5%99%C3%AD.jpg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Šjů</a:t>
            </a:r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9"/>
            <a:ext cx="864096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 smtClean="0">
                <a:latin typeface="Calibri" pitchFamily="34" charset="0"/>
              </a:rPr>
              <a:t>prof. PhDr. Petr Chalupa, CSc., Mgr. Věra Štiková: Vlastivěda 5, Česká republika jako součást Evropy, učebnice pro 5. ročník základní školy, nakladatelství NOVÁ ŠKOLA, s. r. o. , 2004, ISBN 80-7289-059-X</a:t>
            </a:r>
          </a:p>
          <a:p>
            <a:endParaRPr lang="cs-CZ" sz="1400" i="1" dirty="0" smtClean="0">
              <a:latin typeface="Calibri" pitchFamily="34" charset="0"/>
            </a:endParaRPr>
          </a:p>
          <a:p>
            <a:r>
              <a:rPr lang="cs-CZ" sz="1400" i="1" dirty="0" smtClean="0">
                <a:latin typeface="Calibri" pitchFamily="34" charset="0"/>
              </a:rPr>
              <a:t>Není-li uvedeno jinak , je materiál dílem autorky podle učebních osnov odpovídajících ŠVP.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221</TotalTime>
  <Words>351</Words>
  <Application>Microsoft Office PowerPoint</Application>
  <PresentationFormat>Předvádění na obrazovce (4:3)</PresentationFormat>
  <Paragraphs>89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 Kokman</dc:creator>
  <cp:lastModifiedBy>Radek Kokman</cp:lastModifiedBy>
  <cp:revision>37</cp:revision>
  <dcterms:created xsi:type="dcterms:W3CDTF">2012-11-22T13:00:24Z</dcterms:created>
  <dcterms:modified xsi:type="dcterms:W3CDTF">2013-01-11T17:22:10Z</dcterms:modified>
</cp:coreProperties>
</file>