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1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C60C0-5E7D-4A55-88C8-C6F9435FEF6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74B45CE-73B9-482E-B7C2-3498051A160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AEC60C0-5E7D-4A55-88C8-C6F9435FEF6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F74B45CE-73B9-482E-B7C2-3498051A160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C60C0-5E7D-4A55-88C8-C6F9435FEF6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B45CE-73B9-482E-B7C2-3498051A160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C60C0-5E7D-4A55-88C8-C6F9435FEF6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B45CE-73B9-482E-B7C2-3498051A160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B45CE-73B9-482E-B7C2-3498051A160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C60C0-5E7D-4A55-88C8-C6F9435FEF6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C60C0-5E7D-4A55-88C8-C6F9435FEF6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B45CE-73B9-482E-B7C2-3498051A160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C60C0-5E7D-4A55-88C8-C6F9435FEF6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B45CE-73B9-482E-B7C2-3498051A16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AEC60C0-5E7D-4A55-88C8-C6F9435FEF6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74B45CE-73B9-482E-B7C2-3498051A160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C60C0-5E7D-4A55-88C8-C6F9435FEF6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74B45CE-73B9-482E-B7C2-3498051A160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C60C0-5E7D-4A55-88C8-C6F9435FEF6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B45CE-73B9-482E-B7C2-3498051A16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C60C0-5E7D-4A55-88C8-C6F9435FEF6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B45CE-73B9-482E-B7C2-3498051A16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AEC60C0-5E7D-4A55-88C8-C6F9435FEF6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F74B45CE-73B9-482E-B7C2-3498051A160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13" Type="http://schemas.openxmlformats.org/officeDocument/2006/relationships/image" Target="../media/image31.jpe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9.jpeg"/><Relationship Id="rId5" Type="http://schemas.openxmlformats.org/officeDocument/2006/relationships/image" Target="../media/image23.png"/><Relationship Id="rId10" Type="http://schemas.openxmlformats.org/officeDocument/2006/relationships/image" Target="../media/image28.jpeg"/><Relationship Id="rId4" Type="http://schemas.openxmlformats.org/officeDocument/2006/relationships/image" Target="../media/image22.png"/><Relationship Id="rId9" Type="http://schemas.openxmlformats.org/officeDocument/2006/relationships/image" Target="../media/image27.jpeg"/><Relationship Id="rId1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Panska_skala.jpg" TargetMode="External"/><Relationship Id="rId3" Type="http://schemas.openxmlformats.org/officeDocument/2006/relationships/hyperlink" Target="http://cs.wikipedia.org/wiki/Soubor:2004_Praha.png" TargetMode="External"/><Relationship Id="rId7" Type="http://schemas.openxmlformats.org/officeDocument/2006/relationships/hyperlink" Target="http://cs.wikipedia.org/wiki/Soubor:M%C3%A1chovo_jezero.JPG" TargetMode="External"/><Relationship Id="rId2" Type="http://schemas.openxmlformats.org/officeDocument/2006/relationships/hyperlink" Target="http://cs.wikipedia.org/wiki/Soubor:Relief_Map_of_Czech_Republic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Jested.jpg" TargetMode="External"/><Relationship Id="rId5" Type="http://schemas.openxmlformats.org/officeDocument/2006/relationships/hyperlink" Target="http://commons.wikimedia.org/wiki/File:Hruboskalsko_%C4%8Cesk%C3%BD_r%C3%A1j_1.jpg?uselang=cs" TargetMode="External"/><Relationship Id="rId10" Type="http://schemas.openxmlformats.org/officeDocument/2006/relationships/hyperlink" Target="http://cs.wikipedia.org/wiki/Soubor:Hrad_Trosky,_leteck%C3%BD_sn%C3%ADmek.jpg" TargetMode="External"/><Relationship Id="rId4" Type="http://schemas.openxmlformats.org/officeDocument/2006/relationships/hyperlink" Target="http://cs.wikipedia.org/wiki/Soubor:Bezdez.jpg" TargetMode="External"/><Relationship Id="rId9" Type="http://schemas.openxmlformats.org/officeDocument/2006/relationships/hyperlink" Target="http://cs.wikipedia.org/wiki/Soubor:Sychrov_Castle_(3)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ráze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5068" y="5085184"/>
            <a:ext cx="5173864" cy="130560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Obrázek 2" descr="Znak škol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88424" y="260648"/>
            <a:ext cx="483773" cy="648072"/>
          </a:xfrm>
          <a:prstGeom prst="rect">
            <a:avLst/>
          </a:prstGeom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323528" y="692696"/>
            <a:ext cx="8532440" cy="3456384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Název školy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: </a:t>
            </a:r>
            <a:r>
              <a:rPr kumimoji="0" lang="cs-CZ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ZŠ Klášterec nad Ohří, Krátká 676</a:t>
            </a:r>
            <a:br>
              <a:rPr kumimoji="0" lang="cs-CZ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</a:b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Autor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: </a:t>
            </a:r>
            <a:r>
              <a:rPr kumimoji="0" lang="cs-CZ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Mgr. Jana Kokmanová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</a:b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Název materiálu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: </a:t>
            </a:r>
            <a:r>
              <a:rPr kumimoji="0" lang="cs-CZ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VY_32_INOVACE_11_40_Liberecký kraj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</a:b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Číslo projektu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: </a:t>
            </a:r>
            <a:r>
              <a:rPr kumimoji="0" lang="cs-CZ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CZ.1.07/1.4.00/21.1115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</a:b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Anotace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>:</a:t>
            </a:r>
            <a:r>
              <a:rPr lang="cs-CZ" sz="2000" i="1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Prezentace slouží k základnímu seznámení </a:t>
            </a:r>
            <a:r>
              <a:rPr lang="cs-CZ" sz="2000" i="1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s Libereckým</a:t>
            </a:r>
            <a:endParaRPr lang="cs-CZ" sz="2000" i="1" dirty="0" smtClean="0">
              <a:solidFill>
                <a:schemeClr val="bg1"/>
              </a:solidFill>
              <a:latin typeface="Century Schoolbook" pitchFamily="18" charset="0"/>
              <a:cs typeface="Times New Roman" pitchFamily="18" charset="0"/>
            </a:endParaRPr>
          </a:p>
          <a:p>
            <a:pPr lvl="0">
              <a:spcBef>
                <a:spcPct val="0"/>
              </a:spcBef>
              <a:defRPr/>
            </a:pPr>
            <a:r>
              <a:rPr lang="cs-CZ" sz="2000" i="1" dirty="0" smtClean="0">
                <a:solidFill>
                  <a:schemeClr val="bg1"/>
                </a:solidFill>
                <a:latin typeface="Century Schoolbook" pitchFamily="18" charset="0"/>
                <a:cs typeface="Times New Roman" pitchFamily="18" charset="0"/>
              </a:rPr>
              <a:t>                 krajem, k práci s mapou ČR. Prvouka pro 5. ročník.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 pitchFamily="18" charset="0"/>
                <a:ea typeface="+mj-ea"/>
                <a:cs typeface="Times New Roman" pitchFamily="18" charset="0"/>
              </a:rPr>
            </a:b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entury Schoolbook" pitchFamily="18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0"/>
            <a:ext cx="8229600" cy="95855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8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Vítejte v </a:t>
            </a: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Libereckém</a:t>
            </a:r>
            <a:r>
              <a:rPr kumimoji="0" lang="cs-CZ" sz="48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 kraji.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Obrázek 2" descr="mapa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pic>
        <p:nvPicPr>
          <p:cNvPr id="4" name="Obrázek 3" descr="Liberecký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611560" y="0"/>
            <a:ext cx="8208912" cy="836712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Liberecký</a:t>
            </a:r>
            <a:r>
              <a:rPr kumimoji="0" lang="cs-CZ" sz="48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 kraj sousedí: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Obrázek 5" descr="Královéhradecký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2267744" y="2708920"/>
            <a:ext cx="5184576" cy="86409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Královéhradecký kraj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Obrázek 7" descr="Středočeský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sp>
        <p:nvSpPr>
          <p:cNvPr id="9" name="Nadpis 1"/>
          <p:cNvSpPr txBox="1">
            <a:spLocks/>
          </p:cNvSpPr>
          <p:nvPr/>
        </p:nvSpPr>
        <p:spPr>
          <a:xfrm>
            <a:off x="1691680" y="3861048"/>
            <a:ext cx="4896544" cy="86409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Středočeský kraj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Obrázek 9" descr="Ústecký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sp>
        <p:nvSpPr>
          <p:cNvPr id="11" name="Nadpis 1"/>
          <p:cNvSpPr txBox="1">
            <a:spLocks/>
          </p:cNvSpPr>
          <p:nvPr/>
        </p:nvSpPr>
        <p:spPr>
          <a:xfrm>
            <a:off x="1187624" y="2564904"/>
            <a:ext cx="4896544" cy="86409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Ústecký kraj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" name="Obrázek 11" descr="mapa Německo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611560" y="980728"/>
            <a:ext cx="2871936" cy="86409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Německo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4355976" y="764704"/>
            <a:ext cx="2367880" cy="86409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Polsko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6" name="Obrázek 15" descr="mapa Polsko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  <p:bldP spid="7" grpId="0"/>
      <p:bldP spid="9" grpId="0"/>
      <p:bldP spid="11" grpId="0"/>
      <p:bldP spid="13" grpId="0"/>
      <p:bldP spid="13" grpId="1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11560" y="0"/>
            <a:ext cx="8229600" cy="958552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Krajským městem je: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Obrázek 2" descr="Liberecký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pic>
        <p:nvPicPr>
          <p:cNvPr id="4" name="Obrázek 3" descr="Liberecký+měst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31" y="964406"/>
            <a:ext cx="8643938" cy="4929188"/>
          </a:xfrm>
          <a:prstGeom prst="rect">
            <a:avLst/>
          </a:prstGeom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2627784" y="1772816"/>
            <a:ext cx="2592288" cy="50405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Liberec</a:t>
            </a:r>
            <a:endParaRPr kumimoji="0" lang="cs-CZ" sz="2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0"/>
            <a:ext cx="8229600" cy="958552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Další města kraje: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Obrázek 4" descr="Město+řek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069" y="703194"/>
            <a:ext cx="8869862" cy="6154806"/>
          </a:xfrm>
          <a:prstGeom prst="rect">
            <a:avLst/>
          </a:prstGeom>
        </p:spPr>
      </p:pic>
      <p:pic>
        <p:nvPicPr>
          <p:cNvPr id="6" name="Obrázek 5" descr="větší měst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3645024"/>
            <a:ext cx="369524" cy="649524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5364088" y="3068960"/>
            <a:ext cx="2952328" cy="122413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Jablonec nad Nisou</a:t>
            </a:r>
            <a:endParaRPr kumimoji="0" lang="cs-CZ" sz="40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Obrázek 7" descr="menší měst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224" y="4941168"/>
            <a:ext cx="369524" cy="649524"/>
          </a:xfrm>
          <a:prstGeom prst="rect">
            <a:avLst/>
          </a:prstGeom>
        </p:spPr>
      </p:pic>
      <p:sp>
        <p:nvSpPr>
          <p:cNvPr id="9" name="Nadpis 1"/>
          <p:cNvSpPr txBox="1">
            <a:spLocks/>
          </p:cNvSpPr>
          <p:nvPr/>
        </p:nvSpPr>
        <p:spPr>
          <a:xfrm>
            <a:off x="6876256" y="4941168"/>
            <a:ext cx="1872208" cy="50405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Semily</a:t>
            </a:r>
            <a:endParaRPr kumimoji="0" lang="cs-CZ" sz="40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Obrázek 9" descr="středně velké město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8104" y="4797152"/>
            <a:ext cx="369524" cy="649524"/>
          </a:xfrm>
          <a:prstGeom prst="rect">
            <a:avLst/>
          </a:prstGeom>
        </p:spPr>
      </p:pic>
      <p:sp>
        <p:nvSpPr>
          <p:cNvPr id="11" name="Nadpis 1"/>
          <p:cNvSpPr txBox="1">
            <a:spLocks/>
          </p:cNvSpPr>
          <p:nvPr/>
        </p:nvSpPr>
        <p:spPr>
          <a:xfrm>
            <a:off x="4716016" y="5157192"/>
            <a:ext cx="1944216" cy="50405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Turnov</a:t>
            </a:r>
            <a:endParaRPr kumimoji="0" lang="cs-CZ" sz="40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" name="Obrázek 11" descr="větší měst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9672" y="4221088"/>
            <a:ext cx="369524" cy="649524"/>
          </a:xfrm>
          <a:prstGeom prst="rect">
            <a:avLst/>
          </a:prstGeom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3528" y="3861048"/>
            <a:ext cx="2952328" cy="50405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Česká Lípa</a:t>
            </a:r>
            <a:endParaRPr kumimoji="0" lang="cs-CZ" sz="40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" name="Obrázek 13" descr="menší měst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80" y="1916832"/>
            <a:ext cx="369524" cy="649524"/>
          </a:xfrm>
          <a:prstGeom prst="rect">
            <a:avLst/>
          </a:prstGeom>
        </p:spPr>
      </p:pic>
      <p:sp>
        <p:nvSpPr>
          <p:cNvPr id="15" name="Nadpis 1"/>
          <p:cNvSpPr txBox="1">
            <a:spLocks/>
          </p:cNvSpPr>
          <p:nvPr/>
        </p:nvSpPr>
        <p:spPr>
          <a:xfrm>
            <a:off x="5508104" y="1844824"/>
            <a:ext cx="2304256" cy="50405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Frýdlant</a:t>
            </a:r>
            <a:endParaRPr kumimoji="0" lang="cs-CZ" sz="40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9" grpId="0"/>
      <p:bldP spid="11" grpId="0"/>
      <p:bldP spid="13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67544" y="116632"/>
            <a:ext cx="8229600" cy="83671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8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Povrch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Obrázek 2" descr="Město+řek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069" y="703194"/>
            <a:ext cx="8869862" cy="6154806"/>
          </a:xfrm>
          <a:prstGeom prst="rect">
            <a:avLst/>
          </a:prstGeom>
        </p:spPr>
      </p:pic>
      <p:sp>
        <p:nvSpPr>
          <p:cNvPr id="4" name="Elipsa 3"/>
          <p:cNvSpPr/>
          <p:nvPr/>
        </p:nvSpPr>
        <p:spPr>
          <a:xfrm rot="11356849">
            <a:off x="6506818" y="3659226"/>
            <a:ext cx="2308930" cy="15701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 rot="10800000">
            <a:off x="5258569" y="2484845"/>
            <a:ext cx="1751140" cy="15060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 rot="11356849">
            <a:off x="1091078" y="2420452"/>
            <a:ext cx="1752021" cy="159550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 rot="12622859">
            <a:off x="283667" y="4910706"/>
            <a:ext cx="2741900" cy="157669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 rot="623945">
            <a:off x="6425343" y="4080654"/>
            <a:ext cx="24331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sz="40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Krkonoše</a:t>
            </a:r>
            <a:endParaRPr lang="cs-CZ" sz="4000" b="1" spc="-10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220072" y="2780928"/>
            <a:ext cx="180838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sz="36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Jizerské</a:t>
            </a:r>
          </a:p>
          <a:p>
            <a:pPr lvl="0" algn="ctr">
              <a:spcBef>
                <a:spcPct val="0"/>
              </a:spcBef>
              <a:defRPr/>
            </a:pPr>
            <a:r>
              <a:rPr lang="cs-CZ" sz="36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hory</a:t>
            </a:r>
            <a:endParaRPr lang="cs-CZ" sz="3600" b="1" spc="-10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071600" y="2780928"/>
            <a:ext cx="178234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sz="36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Lužické</a:t>
            </a:r>
          </a:p>
          <a:p>
            <a:pPr lvl="0" algn="ctr">
              <a:spcBef>
                <a:spcPct val="0"/>
              </a:spcBef>
              <a:defRPr/>
            </a:pPr>
            <a:r>
              <a:rPr lang="cs-CZ" sz="36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hory</a:t>
            </a:r>
            <a:endParaRPr lang="cs-CZ" sz="3600" b="1" spc="-10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 rot="1928265">
            <a:off x="251337" y="5393510"/>
            <a:ext cx="28100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sz="36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Česká tabule</a:t>
            </a:r>
            <a:endParaRPr lang="cs-CZ" sz="3600" b="1" spc="-10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6" grpId="0" animBg="1"/>
      <p:bldP spid="5" grpId="0" animBg="1"/>
      <p:bldP spid="7" grpId="0" animBg="1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67544" y="116632"/>
            <a:ext cx="8229600" cy="83671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8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Vodstvo - řeky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Obrázek 3" descr="Liberecký kraj map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069" y="703194"/>
            <a:ext cx="8869862" cy="6154806"/>
          </a:xfrm>
          <a:prstGeom prst="rect">
            <a:avLst/>
          </a:prstGeom>
        </p:spPr>
      </p:pic>
      <p:pic>
        <p:nvPicPr>
          <p:cNvPr id="5" name="Obrázek 4" descr="Jizera.png"/>
          <p:cNvPicPr>
            <a:picLocks noChangeAspect="1"/>
          </p:cNvPicPr>
          <p:nvPr/>
        </p:nvPicPr>
        <p:blipFill>
          <a:blip r:embed="rId3" cstate="print"/>
          <a:srcRect l="48376" t="57157" r="15903" b="6575"/>
          <a:stretch>
            <a:fillRect/>
          </a:stretch>
        </p:blipFill>
        <p:spPr>
          <a:xfrm>
            <a:off x="4427984" y="4221088"/>
            <a:ext cx="3168352" cy="2232248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5508104" y="5301208"/>
            <a:ext cx="2088232" cy="648071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ct val="0"/>
              </a:spcBef>
              <a:defRPr/>
            </a:pPr>
            <a:r>
              <a:rPr lang="cs-CZ" sz="3600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FFFF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Jizera</a:t>
            </a:r>
            <a:endParaRPr lang="cs-CZ" sz="3600" b="1" spc="-100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rgbClr val="00FFFF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pic>
        <p:nvPicPr>
          <p:cNvPr id="7" name="Obrázek 6" descr="Jizera+Nisa.png"/>
          <p:cNvPicPr>
            <a:picLocks noChangeAspect="1"/>
          </p:cNvPicPr>
          <p:nvPr/>
        </p:nvPicPr>
        <p:blipFill>
          <a:blip r:embed="rId4" cstate="print"/>
          <a:srcRect l="39446" t="27908" r="32952" b="45183"/>
          <a:stretch>
            <a:fillRect/>
          </a:stretch>
        </p:blipFill>
        <p:spPr>
          <a:xfrm>
            <a:off x="3635896" y="2420888"/>
            <a:ext cx="2448272" cy="1656184"/>
          </a:xfrm>
          <a:prstGeom prst="rect">
            <a:avLst/>
          </a:prstGeom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4067944" y="2780928"/>
            <a:ext cx="2088232" cy="648071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ct val="0"/>
              </a:spcBef>
              <a:defRPr/>
            </a:pPr>
            <a:r>
              <a:rPr lang="cs-CZ" sz="3600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FFFF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Nisa</a:t>
            </a:r>
            <a:endParaRPr lang="cs-CZ" sz="3600" b="1" spc="-100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rgbClr val="00FFFF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pic>
        <p:nvPicPr>
          <p:cNvPr id="9" name="Obrázek 8" descr="Jizera+Nisa+Ploučnice.png"/>
          <p:cNvPicPr>
            <a:picLocks noChangeAspect="1"/>
          </p:cNvPicPr>
          <p:nvPr/>
        </p:nvPicPr>
        <p:blipFill>
          <a:blip r:embed="rId5" cstate="print"/>
          <a:srcRect l="4538" t="52477" r="49188" b="28804"/>
          <a:stretch>
            <a:fillRect/>
          </a:stretch>
        </p:blipFill>
        <p:spPr>
          <a:xfrm>
            <a:off x="539552" y="3933056"/>
            <a:ext cx="4104456" cy="1152128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971600" y="5013176"/>
            <a:ext cx="2808312" cy="648071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ct val="0"/>
              </a:spcBef>
              <a:defRPr/>
            </a:pPr>
            <a:r>
              <a:rPr lang="cs-CZ" sz="3600" b="1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FFFF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Ploučnice</a:t>
            </a:r>
            <a:endParaRPr lang="cs-CZ" sz="3600" b="1" spc="-100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rgbClr val="00FFFF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23528" y="116632"/>
            <a:ext cx="8064896" cy="90872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Pamětihodnosti a zajímavosti</a:t>
            </a:r>
            <a:endParaRPr kumimoji="0" lang="cs-CZ" sz="48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Obrázek 2" descr="Město+řek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069" y="703194"/>
            <a:ext cx="8869862" cy="6154806"/>
          </a:xfrm>
          <a:prstGeom prst="rect">
            <a:avLst/>
          </a:prstGeom>
        </p:spPr>
      </p:pic>
      <p:pic>
        <p:nvPicPr>
          <p:cNvPr id="4" name="Obrázek 3" descr="zřícenina hradu symb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5517232"/>
            <a:ext cx="369524" cy="436191"/>
          </a:xfrm>
          <a:prstGeom prst="rect">
            <a:avLst/>
          </a:prstGeom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2267744" y="5877272"/>
            <a:ext cx="1800200" cy="620688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Bezděz</a:t>
            </a:r>
            <a:endParaRPr kumimoji="0" lang="cs-CZ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Obrázek 5" descr="zřícenina hradu symb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6136" y="5589240"/>
            <a:ext cx="369524" cy="436191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6012160" y="5445224"/>
            <a:ext cx="1800200" cy="620688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Trosky</a:t>
            </a:r>
            <a:endParaRPr kumimoji="0" lang="cs-CZ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Obrázek 7" descr="Zámek symbo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4048" y="5157192"/>
            <a:ext cx="369524" cy="649524"/>
          </a:xfrm>
          <a:prstGeom prst="rect">
            <a:avLst/>
          </a:prstGeom>
        </p:spPr>
      </p:pic>
      <p:sp>
        <p:nvSpPr>
          <p:cNvPr id="9" name="Nadpis 1"/>
          <p:cNvSpPr txBox="1">
            <a:spLocks/>
          </p:cNvSpPr>
          <p:nvPr/>
        </p:nvSpPr>
        <p:spPr>
          <a:xfrm>
            <a:off x="3491880" y="5085184"/>
            <a:ext cx="1800200" cy="620688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Hrubá Skála</a:t>
            </a:r>
            <a:endParaRPr kumimoji="0" lang="cs-CZ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Obrázek 9" descr="Zámek symbo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0072" y="4149080"/>
            <a:ext cx="369524" cy="649524"/>
          </a:xfrm>
          <a:prstGeom prst="rect">
            <a:avLst/>
          </a:prstGeom>
        </p:spPr>
      </p:pic>
      <p:sp>
        <p:nvSpPr>
          <p:cNvPr id="11" name="Nadpis 1"/>
          <p:cNvSpPr txBox="1">
            <a:spLocks/>
          </p:cNvSpPr>
          <p:nvPr/>
        </p:nvSpPr>
        <p:spPr>
          <a:xfrm>
            <a:off x="5580112" y="4077072"/>
            <a:ext cx="1800200" cy="620688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noProof="0" dirty="0" err="1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Sychrov</a:t>
            </a:r>
            <a:endParaRPr kumimoji="0" lang="cs-CZ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F000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2" name="Obrázek 11" descr="bod na mapě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3789040"/>
            <a:ext cx="172444" cy="303111"/>
          </a:xfrm>
          <a:prstGeom prst="rect">
            <a:avLst/>
          </a:prstGeom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347864" y="3284984"/>
            <a:ext cx="1512168" cy="648072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noProof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Ještěd</a:t>
            </a:r>
            <a:endParaRPr kumimoji="0" lang="cs-CZ" sz="3600" b="1" i="0" u="none" strike="noStrike" kern="1200" normalizeH="0" baseline="0" noProof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" name="Obrázek 13" descr="přírodní zajímavos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07704" y="2924944"/>
            <a:ext cx="541968" cy="952635"/>
          </a:xfrm>
          <a:prstGeom prst="rect">
            <a:avLst/>
          </a:prstGeom>
        </p:spPr>
      </p:pic>
      <p:sp>
        <p:nvSpPr>
          <p:cNvPr id="15" name="Nadpis 1"/>
          <p:cNvSpPr txBox="1">
            <a:spLocks/>
          </p:cNvSpPr>
          <p:nvPr/>
        </p:nvSpPr>
        <p:spPr>
          <a:xfrm>
            <a:off x="683568" y="2132856"/>
            <a:ext cx="2016224" cy="1052736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spc="-10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B05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Panská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-100" normalizeH="0" baseline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B05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skála</a:t>
            </a:r>
            <a:endParaRPr kumimoji="0" lang="cs-CZ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00B050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6" name="Obrázek 15" descr="jezero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411760" y="5085184"/>
            <a:ext cx="270984" cy="476317"/>
          </a:xfrm>
          <a:prstGeom prst="rect">
            <a:avLst/>
          </a:prstGeom>
        </p:spPr>
      </p:pic>
      <p:sp>
        <p:nvSpPr>
          <p:cNvPr id="17" name="Nadpis 1"/>
          <p:cNvSpPr txBox="1">
            <a:spLocks/>
          </p:cNvSpPr>
          <p:nvPr/>
        </p:nvSpPr>
        <p:spPr>
          <a:xfrm>
            <a:off x="107504" y="4509120"/>
            <a:ext cx="2952328" cy="648071"/>
          </a:xfrm>
          <a:prstGeom prst="rect">
            <a:avLst/>
          </a:prstGeom>
        </p:spPr>
        <p:txBody>
          <a:bodyPr/>
          <a:lstStyle/>
          <a:p>
            <a:pPr lvl="0" algn="ctr">
              <a:spcBef>
                <a:spcPct val="0"/>
              </a:spcBef>
              <a:defRPr/>
            </a:pPr>
            <a:r>
              <a:rPr lang="cs-CZ" sz="3600" b="1" spc="-100" dirty="0" smtClean="0">
                <a:ln w="19050">
                  <a:solidFill>
                    <a:schemeClr val="bg1">
                      <a:alpha val="25000"/>
                    </a:schemeClr>
                  </a:solidFill>
                  <a:prstDash val="solid"/>
                  <a:round/>
                </a:ln>
                <a:solidFill>
                  <a:srgbClr val="0070C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Máchovo jezero</a:t>
            </a:r>
            <a:r>
              <a:rPr lang="cs-CZ" sz="3600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FFFF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 </a:t>
            </a:r>
            <a:endParaRPr lang="cs-CZ" sz="3600" spc="-100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rgbClr val="00FFFF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pic>
        <p:nvPicPr>
          <p:cNvPr id="18" name="Obrázek 17" descr="800px-Bezdez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Obrázek 18" descr="Hrad_Trosky,_letecký_snímek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382905"/>
            <a:ext cx="9144000" cy="6092190"/>
          </a:xfrm>
          <a:prstGeom prst="rect">
            <a:avLst/>
          </a:prstGeom>
        </p:spPr>
      </p:pic>
      <p:pic>
        <p:nvPicPr>
          <p:cNvPr id="20" name="Obrázek 19" descr="800px-Hruboskalsko_Český_ráj_1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577215"/>
            <a:ext cx="9144000" cy="5703570"/>
          </a:xfrm>
          <a:prstGeom prst="rect">
            <a:avLst/>
          </a:prstGeom>
        </p:spPr>
      </p:pic>
      <p:pic>
        <p:nvPicPr>
          <p:cNvPr id="21" name="Obrázek 20" descr="800px-Sychrov_Castle_(3)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382905"/>
            <a:ext cx="9144000" cy="6092190"/>
          </a:xfrm>
          <a:prstGeom prst="rect">
            <a:avLst/>
          </a:prstGeom>
        </p:spPr>
      </p:pic>
      <p:pic>
        <p:nvPicPr>
          <p:cNvPr id="22" name="Obrázek 21" descr="800px-Jested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217170"/>
            <a:ext cx="9144000" cy="6423660"/>
          </a:xfrm>
          <a:prstGeom prst="rect">
            <a:avLst/>
          </a:prstGeom>
        </p:spPr>
      </p:pic>
      <p:pic>
        <p:nvPicPr>
          <p:cNvPr id="23" name="Obrázek 22" descr="800px-Panska_skala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" name="Obrázek 23" descr="800px-Máchovo_jezero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51520" y="188640"/>
            <a:ext cx="8568952" cy="64267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9" grpId="0"/>
      <p:bldP spid="11" grpId="0"/>
      <p:bldP spid="13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67544" y="2852936"/>
            <a:ext cx="8229600" cy="1219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0" i="0" u="none" strike="noStrike" kern="1200" cap="none" spc="-100" normalizeH="0" baseline="0" noProof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Konec</a:t>
            </a:r>
            <a:endParaRPr kumimoji="0" lang="cs-CZ" sz="96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60648"/>
            <a:ext cx="889248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i="1" u="sng" dirty="0" smtClean="0">
                <a:latin typeface="Arial Rounded MT Bold" pitchFamily="34" charset="0"/>
              </a:rPr>
              <a:t>Použité zdroje:</a:t>
            </a:r>
          </a:p>
          <a:p>
            <a:endParaRPr lang="en-US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2012-11-21]. 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solidFill>
                  <a:srgbClr val="FF0000"/>
                </a:solidFill>
                <a:latin typeface="Arial Rounded MT Bold" pitchFamily="34" charset="0"/>
                <a:hlinkClick r:id="rId2"/>
              </a:rPr>
              <a:t>http://cs.wikipedia.org/wiki/Soubor:Relief_Map_of_Czech_Republic.png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</a:t>
            </a:r>
            <a:r>
              <a:rPr lang="az-Cyrl-AZ" sz="1100" i="1" dirty="0" smtClean="0">
                <a:latin typeface="Arial Rounded MT Bold" pitchFamily="34" charset="0"/>
              </a:rPr>
              <a:t>Виктор_В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[cit. 2012-11-21]. Dostupný pod licencí Volné dílo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3"/>
              </a:rPr>
              <a:t>http://cs.wikipedia.org/wiki/Soubor:2004_Praha.png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</a:t>
            </a:r>
            <a:r>
              <a:rPr lang="cs-CZ" sz="1100" i="1" dirty="0" err="1" smtClean="0">
                <a:latin typeface="Arial Rounded MT Bold" pitchFamily="34" charset="0"/>
              </a:rPr>
              <a:t>Hustoles</a:t>
            </a:r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2012-11-21]. 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4"/>
              </a:rPr>
              <a:t>http://cs.wikipedia.org/wiki/Soubor:Bezdez.jpg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Autor:Jan Sovka </a:t>
            </a:r>
            <a:r>
              <a:rPr lang="cs-CZ" sz="1100" i="1" dirty="0" err="1" smtClean="0">
                <a:latin typeface="Arial Rounded MT Bold" pitchFamily="34" charset="0"/>
              </a:rPr>
              <a:t>aka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sovicka</a:t>
            </a:r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2012-11-21]. 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5"/>
              </a:rPr>
              <a:t>http://commons.wikimedia.org/wiki/File:Hruboskalsko_%C4%8Cesk%C3%BD_r%C3%A1j_1.jpg?uselang=cs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</a:t>
            </a:r>
            <a:r>
              <a:rPr lang="cs-CZ" sz="1100" i="1" dirty="0" err="1" smtClean="0">
                <a:latin typeface="Arial Rounded MT Bold" pitchFamily="34" charset="0"/>
              </a:rPr>
              <a:t>Huhulenik</a:t>
            </a:r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2012-11-21]. 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6"/>
              </a:rPr>
              <a:t>http://cs.wikipedia.org/wiki/Soubor:Jested.jpg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</a:t>
            </a:r>
            <a:r>
              <a:rPr lang="cs-CZ" sz="1100" i="1" dirty="0" err="1" smtClean="0">
                <a:latin typeface="Arial Rounded MT Bold" pitchFamily="34" charset="0"/>
              </a:rPr>
              <a:t>Bernd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Gutte</a:t>
            </a:r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2012-11-21]. 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7"/>
              </a:rPr>
              <a:t>http://cs.wikipedia.org/wiki/Soubor:M%C3%A1chovo_jezero.JPG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Michael K</a:t>
            </a:r>
            <a:r>
              <a:rPr lang="de-DE" sz="1100" i="1" dirty="0" smtClean="0">
                <a:latin typeface="Arial Rounded MT Bold" pitchFamily="34" charset="0"/>
              </a:rPr>
              <a:t>ü</a:t>
            </a:r>
            <a:r>
              <a:rPr lang="cs-CZ" sz="1100" i="1" dirty="0" err="1" smtClean="0">
                <a:latin typeface="Arial Rounded MT Bold" pitchFamily="34" charset="0"/>
              </a:rPr>
              <a:t>mmling</a:t>
            </a:r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2012-11-21]. 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8"/>
              </a:rPr>
              <a:t>http://cs.wikipedia.org/wiki/Soubor:Panska_skala.jpg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Mirek256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[cit. 2012-11-21]. 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9"/>
              </a:rPr>
              <a:t>http://cs.wikipedia.org/wiki/Soubor:Sychrov_Castle_%283%29.jpg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Miloslav </a:t>
            </a:r>
            <a:r>
              <a:rPr lang="cs-CZ" sz="1100" i="1" dirty="0" err="1" smtClean="0">
                <a:latin typeface="Arial Rounded MT Bold" pitchFamily="34" charset="0"/>
              </a:rPr>
              <a:t>Rejha</a:t>
            </a:r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Arial Rounded MT Bold" pitchFamily="34" charset="0"/>
              </a:rPr>
              <a:t>[cit. 2012-11-21]. Dostupný pod licencí </a:t>
            </a:r>
            <a:r>
              <a:rPr lang="cs-CZ" sz="1100" i="1" dirty="0" err="1" smtClean="0">
                <a:latin typeface="Arial Rounded MT Bold" pitchFamily="34" charset="0"/>
              </a:rPr>
              <a:t>Creative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  <a:r>
              <a:rPr lang="cs-CZ" sz="1100" i="1" dirty="0" err="1" smtClean="0">
                <a:latin typeface="Arial Rounded MT Bold" pitchFamily="34" charset="0"/>
              </a:rPr>
              <a:t>Commons</a:t>
            </a:r>
            <a:r>
              <a:rPr lang="cs-CZ" sz="1100" i="1" dirty="0" smtClean="0">
                <a:latin typeface="Arial Rounded MT Bold" pitchFamily="34" charset="0"/>
              </a:rPr>
              <a:t> na WWW</a:t>
            </a:r>
          </a:p>
          <a:p>
            <a:r>
              <a:rPr lang="cs-CZ" sz="1100" i="1" dirty="0" smtClean="0">
                <a:latin typeface="Arial Rounded MT Bold" pitchFamily="34" charset="0"/>
                <a:hlinkClick r:id="rId10"/>
              </a:rPr>
              <a:t>http://cs.wikipedia.org/wiki/Soubor:Hrad_Trosky,_leteck%C3%BD_sn%C3%ADmek.jpg</a:t>
            </a:r>
            <a:r>
              <a:rPr lang="cs-CZ" sz="1100" i="1" dirty="0" smtClean="0">
                <a:latin typeface="Arial Rounded MT Bold" pitchFamily="34" charset="0"/>
              </a:rPr>
              <a:t> </a:t>
            </a:r>
          </a:p>
          <a:p>
            <a:r>
              <a:rPr lang="cs-CZ" sz="1100" i="1" dirty="0" smtClean="0">
                <a:latin typeface="Arial Rounded MT Bold" pitchFamily="34" charset="0"/>
              </a:rPr>
              <a:t>Autor: Zdeněk Fiedler</a:t>
            </a:r>
          </a:p>
          <a:p>
            <a:endParaRPr lang="cs-CZ" sz="1100" i="1" dirty="0" smtClean="0">
              <a:latin typeface="Arial Rounded MT Bold" pitchFamily="34" charset="0"/>
            </a:endParaRPr>
          </a:p>
          <a:p>
            <a:r>
              <a:rPr lang="cs-CZ" sz="1100" i="1" dirty="0" smtClean="0">
                <a:latin typeface="Calibri" pitchFamily="34" charset="0"/>
              </a:rPr>
              <a:t>prof. PhDr. Petr Chalupa, CSc., Mgr. Věra Štiková: Vlastivěda 5, Česká republika jako součást Evropy, učebnice pro 5. ročník základní školy, nakladatelství NOVÁ ŠKOLA, s. r. o. , 2004, ISBN 80-7289-059-X</a:t>
            </a:r>
          </a:p>
          <a:p>
            <a:endParaRPr lang="cs-CZ" sz="1100" i="1" dirty="0" smtClean="0">
              <a:latin typeface="Calibri" pitchFamily="34" charset="0"/>
            </a:endParaRPr>
          </a:p>
          <a:p>
            <a:r>
              <a:rPr lang="cs-CZ" sz="1100" i="1" dirty="0" smtClean="0">
                <a:latin typeface="Calibri" pitchFamily="34" charset="0"/>
              </a:rPr>
              <a:t>Není-li uvedeno jinak , je materiál dílem autorky podle učebních osnov odpovídajících ŠVP.</a:t>
            </a:r>
            <a:endParaRPr lang="cs-CZ" sz="1100" i="1" smtClean="0">
              <a:latin typeface="Calibri" pitchFamily="34" charset="0"/>
            </a:endParaRPr>
          </a:p>
          <a:p>
            <a:endParaRPr lang="cs-CZ" sz="1100" i="1" dirty="0" smtClean="0">
              <a:latin typeface="Arial Rounded MT Bold" pitchFamily="34" charset="0"/>
            </a:endParaRPr>
          </a:p>
          <a:p>
            <a:endParaRPr lang="cs-CZ" sz="1100" i="1" dirty="0" smtClean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127</TotalTime>
  <Words>310</Words>
  <Application>Microsoft Office PowerPoint</Application>
  <PresentationFormat>Předvádění na obrazovce (4:3)</PresentationFormat>
  <Paragraphs>71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Papír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Radek Kokman</dc:creator>
  <cp:lastModifiedBy>Radek Kokman</cp:lastModifiedBy>
  <cp:revision>21</cp:revision>
  <dcterms:created xsi:type="dcterms:W3CDTF">2012-12-01T08:49:02Z</dcterms:created>
  <dcterms:modified xsi:type="dcterms:W3CDTF">2012-12-08T15:55:23Z</dcterms:modified>
</cp:coreProperties>
</file>