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60" r:id="rId4"/>
    <p:sldId id="261" r:id="rId5"/>
    <p:sldId id="262" r:id="rId6"/>
    <p:sldId id="263" r:id="rId7"/>
    <p:sldId id="264" r:id="rId8"/>
    <p:sldId id="258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18B27D3-F1D8-4499-A423-5DBDD7E5BF7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6B18B13-B353-4F30-AB05-073551EACC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1.jpeg"/><Relationship Id="rId18" Type="http://schemas.openxmlformats.org/officeDocument/2006/relationships/image" Target="../media/image36.jpeg"/><Relationship Id="rId3" Type="http://schemas.openxmlformats.org/officeDocument/2006/relationships/image" Target="../media/image22.png"/><Relationship Id="rId21" Type="http://schemas.openxmlformats.org/officeDocument/2006/relationships/image" Target="../media/image39.jpeg"/><Relationship Id="rId7" Type="http://schemas.openxmlformats.org/officeDocument/2006/relationships/image" Target="../media/image26.png"/><Relationship Id="rId12" Type="http://schemas.openxmlformats.org/officeDocument/2006/relationships/image" Target="../media/image30.jpeg"/><Relationship Id="rId17" Type="http://schemas.openxmlformats.org/officeDocument/2006/relationships/image" Target="../media/image35.jpeg"/><Relationship Id="rId2" Type="http://schemas.openxmlformats.org/officeDocument/2006/relationships/image" Target="../media/image12.png"/><Relationship Id="rId16" Type="http://schemas.openxmlformats.org/officeDocument/2006/relationships/image" Target="../media/image34.jpeg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9.jpeg"/><Relationship Id="rId5" Type="http://schemas.openxmlformats.org/officeDocument/2006/relationships/image" Target="../media/image24.png"/><Relationship Id="rId15" Type="http://schemas.openxmlformats.org/officeDocument/2006/relationships/image" Target="../media/image33.jpeg"/><Relationship Id="rId10" Type="http://schemas.openxmlformats.org/officeDocument/2006/relationships/image" Target="../media/image14.png"/><Relationship Id="rId19" Type="http://schemas.openxmlformats.org/officeDocument/2006/relationships/image" Target="../media/image37.jpe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atiborice_-_Stare_belidlo.jpg" TargetMode="External"/><Relationship Id="rId3" Type="http://schemas.openxmlformats.org/officeDocument/2006/relationships/hyperlink" Target="http://cs.wikipedia.org/wiki/Soubor:2004_Praha.png" TargetMode="External"/><Relationship Id="rId7" Type="http://schemas.openxmlformats.org/officeDocument/2006/relationships/hyperlink" Target="http://cs.wikipedia.org/wiki/Soubor:Kuks_from_air_4.jpg" TargetMode="External"/><Relationship Id="rId12" Type="http://schemas.openxmlformats.org/officeDocument/2006/relationships/hyperlink" Target="http://cs.wikipedia.org/wiki/Soubor:Sn%C4%9B%C5%BEka_from_%C4%8Cern%C3%A1_hora_(CZE).jpg" TargetMode="External"/><Relationship Id="rId2" Type="http://schemas.openxmlformats.org/officeDocument/2006/relationships/hyperlink" Target="http://cs.wikipedia.org/wiki/Soubor:Relief_Map_of_Czech_Republic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Kost-letecky-pohled.jpg" TargetMode="External"/><Relationship Id="rId11" Type="http://schemas.openxmlformats.org/officeDocument/2006/relationships/hyperlink" Target="http://cs.wikipedia.org/wiki/Soubor:Prachauer_felsen_03.jpg" TargetMode="External"/><Relationship Id="rId5" Type="http://schemas.openxmlformats.org/officeDocument/2006/relationships/hyperlink" Target="http://cs.wikipedia.org/wiki/Soubor:Opo%C4%8Dno_from_air_3.jpg" TargetMode="External"/><Relationship Id="rId10" Type="http://schemas.openxmlformats.org/officeDocument/2006/relationships/hyperlink" Target="http://cs.wikipedia.org/wiki/Soubor:Nachod_square_castle.jpg" TargetMode="External"/><Relationship Id="rId4" Type="http://schemas.openxmlformats.org/officeDocument/2006/relationships/hyperlink" Target="http://commons.wikimedia.org/wiki/File:Jansk%C3%A9_L%C3%A1zn%C4%9B_(2).jpg?uselang=cs" TargetMode="External"/><Relationship Id="rId9" Type="http://schemas.openxmlformats.org/officeDocument/2006/relationships/hyperlink" Target="http://commons.wikimedia.org/wiki/File:Baterie-Mrtv%C3%BDch.jpg?uselang=c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iceros.bicornis-08-ZOO.Dvur.Kralove.jpg" TargetMode="External"/><Relationship Id="rId2" Type="http://schemas.openxmlformats.org/officeDocument/2006/relationships/hyperlink" Target="http://cs.wikipedia.org/wiki/Soubor:Souso%C5%A1%C3%AD_Babi%C4%8Dky_v_Ratibo%C5%99ic%C3%ADch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ráze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5068" y="5085184"/>
            <a:ext cx="5173864" cy="13056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ázek 2" descr="Znak škol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8424" y="260648"/>
            <a:ext cx="483773" cy="648072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179512" y="692696"/>
            <a:ext cx="8784976" cy="345638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Název školy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Autor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Mgr. Jana Kokmanová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Název materiálu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VY_32_INOVACE_12_40_Královéhradecký kraj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Číslo projektu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CZ.1.07/1.4.00/21.1115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Anotace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</a:t>
            </a:r>
            <a:r>
              <a:rPr lang="cs-CZ" sz="20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Prezentace slouží k základnímu seznámení s Královéhradeckým</a:t>
            </a:r>
          </a:p>
          <a:p>
            <a:pPr lvl="0">
              <a:spcBef>
                <a:spcPct val="0"/>
              </a:spcBef>
              <a:defRPr/>
            </a:pPr>
            <a:r>
              <a:rPr lang="cs-CZ" sz="20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                krajem, k práci s mapou ČR. Prvouka pro 5. ročník.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0" y="188640"/>
            <a:ext cx="9144000" cy="9585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Vítejte v Královéhradeckém kraji.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a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pic>
        <p:nvPicPr>
          <p:cNvPr id="4" name="Obrázek 3" descr="Královéhradecký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0" y="188640"/>
            <a:ext cx="9144000" cy="83671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Královéhradecký</a:t>
            </a: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kraj sousedí: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ázek 5" descr="Pardubický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3203848" y="3789040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Pardubický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Středočeský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1331640" y="3933056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Středočeský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Liberecký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1331640" y="2060848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Liberecký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mapa Polsk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5364088" y="1052736"/>
            <a:ext cx="236788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Polsko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7" grpId="0"/>
      <p:bldP spid="9" grpId="0"/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1560" y="0"/>
            <a:ext cx="8229600" cy="95855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Krajským městem je: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Královéhradeck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pic>
        <p:nvPicPr>
          <p:cNvPr id="4" name="Obrázek 3" descr="Královéhradecký+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3635896" y="2924944"/>
            <a:ext cx="2592288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Hradec Králové</a:t>
            </a:r>
            <a:endParaRPr kumimoji="0" lang="cs-CZ" sz="2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0"/>
            <a:ext cx="8229600" cy="95855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Další města kraje: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Obrázek 4" descr="Města+ř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87" y="744022"/>
            <a:ext cx="7645025" cy="6113978"/>
          </a:xfrm>
          <a:prstGeom prst="rect">
            <a:avLst/>
          </a:prstGeom>
        </p:spPr>
      </p:pic>
      <p:pic>
        <p:nvPicPr>
          <p:cNvPr id="6" name="Obrázek 5" descr="středně velké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3212976"/>
            <a:ext cx="369524" cy="649524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899592" y="3501008"/>
            <a:ext cx="1944216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Jičín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středně velké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3573016"/>
            <a:ext cx="369524" cy="649524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6228184" y="3501008"/>
            <a:ext cx="1944216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Náchod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středně velké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5085184"/>
            <a:ext cx="369524" cy="649524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3311352" y="5445224"/>
            <a:ext cx="5832648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Rychnov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nad Kněžnou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větší měst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492896"/>
            <a:ext cx="369524" cy="649524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923928" y="2924944"/>
            <a:ext cx="2088232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Trutnov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16632"/>
            <a:ext cx="8229600" cy="836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Povrch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ěsta+ř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87" y="744022"/>
            <a:ext cx="7645025" cy="6113978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 rot="11356849">
            <a:off x="2696991" y="1237922"/>
            <a:ext cx="2428324" cy="16236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rot="623945">
            <a:off x="2671688" y="1698568"/>
            <a:ext cx="2433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Krkonoše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 rot="13534112">
            <a:off x="5687763" y="4334054"/>
            <a:ext cx="2741900" cy="14532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 rot="2743368">
            <a:off x="6054955" y="4413914"/>
            <a:ext cx="190122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Orlické</a:t>
            </a:r>
          </a:p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hory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539552" y="3501008"/>
            <a:ext cx="2741900" cy="225095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32839" y="4077072"/>
            <a:ext cx="227947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Polabská</a:t>
            </a:r>
          </a:p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nížina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 animBg="1"/>
      <p:bldP spid="7" grpId="0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16632"/>
            <a:ext cx="8229600" cy="836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Vodstvo - řeky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Královéhradecký kraj ma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87" y="744022"/>
            <a:ext cx="7645025" cy="6113978"/>
          </a:xfrm>
          <a:prstGeom prst="rect">
            <a:avLst/>
          </a:prstGeom>
        </p:spPr>
      </p:pic>
      <p:pic>
        <p:nvPicPr>
          <p:cNvPr id="4" name="Obrázek 3" descr="Labe.png"/>
          <p:cNvPicPr>
            <a:picLocks noChangeAspect="1"/>
          </p:cNvPicPr>
          <p:nvPr/>
        </p:nvPicPr>
        <p:blipFill>
          <a:blip r:embed="rId3" cstate="print"/>
          <a:srcRect l="31162" t="15649" r="43407" b="6619"/>
          <a:stretch>
            <a:fillRect/>
          </a:stretch>
        </p:blipFill>
        <p:spPr>
          <a:xfrm>
            <a:off x="3131840" y="1700808"/>
            <a:ext cx="1944216" cy="475252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411760" y="6021288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Labe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6" name="Obrázek 5" descr="Labe+Úpa.png"/>
          <p:cNvPicPr>
            <a:picLocks noChangeAspect="1"/>
          </p:cNvPicPr>
          <p:nvPr/>
        </p:nvPicPr>
        <p:blipFill>
          <a:blip r:embed="rId4" cstate="print"/>
          <a:srcRect l="39639" t="15649" r="36814" b="41951"/>
          <a:stretch>
            <a:fillRect/>
          </a:stretch>
        </p:blipFill>
        <p:spPr>
          <a:xfrm>
            <a:off x="3779912" y="1700808"/>
            <a:ext cx="1800200" cy="2592288"/>
          </a:xfrm>
          <a:prstGeom prst="rect">
            <a:avLst/>
          </a:prstGeom>
        </p:spPr>
      </p:pic>
      <p:pic>
        <p:nvPicPr>
          <p:cNvPr id="8" name="Obrázek 7" descr="Labe+Úpa+Metuje.png"/>
          <p:cNvPicPr>
            <a:picLocks noChangeAspect="1"/>
          </p:cNvPicPr>
          <p:nvPr/>
        </p:nvPicPr>
        <p:blipFill>
          <a:blip r:embed="rId5" cstate="print"/>
          <a:srcRect l="52826" t="27427" r="28336" b="44307"/>
          <a:stretch>
            <a:fillRect/>
          </a:stretch>
        </p:blipFill>
        <p:spPr>
          <a:xfrm>
            <a:off x="4788024" y="2420888"/>
            <a:ext cx="1440160" cy="1728192"/>
          </a:xfrm>
          <a:prstGeom prst="rect">
            <a:avLst/>
          </a:prstGeom>
        </p:spPr>
      </p:pic>
      <p:pic>
        <p:nvPicPr>
          <p:cNvPr id="26" name="Obrázek 25" descr="Labe+Úpa+Metuje.png"/>
          <p:cNvPicPr>
            <a:picLocks noChangeAspect="1"/>
          </p:cNvPicPr>
          <p:nvPr/>
        </p:nvPicPr>
        <p:blipFill>
          <a:blip r:embed="rId5" cstate="print"/>
          <a:srcRect l="52826" t="55693" r="31162" b="38418"/>
          <a:stretch>
            <a:fillRect/>
          </a:stretch>
        </p:blipFill>
        <p:spPr>
          <a:xfrm>
            <a:off x="4788024" y="4149080"/>
            <a:ext cx="1224136" cy="36004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3707904" y="2852936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Úpa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5868144" y="2708920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Metuje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12" name="Obrázek 11" descr="Labe+Úpa+Metuje+Orlice.png"/>
          <p:cNvPicPr>
            <a:picLocks noChangeAspect="1"/>
          </p:cNvPicPr>
          <p:nvPr/>
        </p:nvPicPr>
        <p:blipFill>
          <a:blip r:embed="rId6" cstate="print"/>
          <a:srcRect l="47174" t="72181"/>
          <a:stretch>
            <a:fillRect/>
          </a:stretch>
        </p:blipFill>
        <p:spPr>
          <a:xfrm>
            <a:off x="4355976" y="5157192"/>
            <a:ext cx="4038536" cy="1700808"/>
          </a:xfrm>
          <a:prstGeom prst="rect">
            <a:avLst/>
          </a:prstGeom>
        </p:spPr>
      </p:pic>
      <p:pic>
        <p:nvPicPr>
          <p:cNvPr id="18" name="Obrázek 17" descr="Labe+Úpa+Metuje+Orlice.png"/>
          <p:cNvPicPr>
            <a:picLocks noChangeAspect="1"/>
          </p:cNvPicPr>
          <p:nvPr/>
        </p:nvPicPr>
        <p:blipFill>
          <a:blip r:embed="rId6" cstate="print"/>
          <a:srcRect l="82024" t="60404" b="17219"/>
          <a:stretch>
            <a:fillRect/>
          </a:stretch>
        </p:blipFill>
        <p:spPr>
          <a:xfrm>
            <a:off x="7020272" y="4437112"/>
            <a:ext cx="1374240" cy="1368152"/>
          </a:xfrm>
          <a:prstGeom prst="rect">
            <a:avLst/>
          </a:prstGeom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4427984" y="4725144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Orlice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5868144" y="5517232"/>
            <a:ext cx="2088232" cy="432048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24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Divoká Orlice</a:t>
            </a:r>
            <a:endParaRPr lang="cs-CZ" sz="24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5724128" y="6165304"/>
            <a:ext cx="2088232" cy="432048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24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Tichá Orlice</a:t>
            </a:r>
            <a:endParaRPr lang="cs-CZ" sz="24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19" name="Obrázek 18" descr="Labe+Úpa+Metuje.png"/>
          <p:cNvPicPr>
            <a:picLocks noChangeAspect="1"/>
          </p:cNvPicPr>
          <p:nvPr/>
        </p:nvPicPr>
        <p:blipFill>
          <a:blip r:embed="rId5" cstate="print"/>
          <a:srcRect l="64128" t="27427" r="33046" b="67862"/>
          <a:stretch>
            <a:fillRect/>
          </a:stretch>
        </p:blipFill>
        <p:spPr>
          <a:xfrm>
            <a:off x="5652120" y="2420888"/>
            <a:ext cx="216024" cy="288032"/>
          </a:xfrm>
          <a:prstGeom prst="rect">
            <a:avLst/>
          </a:prstGeom>
        </p:spPr>
      </p:pic>
      <p:pic>
        <p:nvPicPr>
          <p:cNvPr id="20" name="Obrázek 19" descr="Labe+Úpa+Metuje+Orlice+Cidlina.png"/>
          <p:cNvPicPr>
            <a:picLocks noChangeAspect="1"/>
          </p:cNvPicPr>
          <p:nvPr/>
        </p:nvPicPr>
        <p:blipFill>
          <a:blip r:embed="rId7" cstate="print"/>
          <a:srcRect l="16092" t="32138" r="68838" b="13685"/>
          <a:stretch>
            <a:fillRect/>
          </a:stretch>
        </p:blipFill>
        <p:spPr>
          <a:xfrm>
            <a:off x="1979712" y="2708920"/>
            <a:ext cx="1152128" cy="3312368"/>
          </a:xfrm>
          <a:prstGeom prst="rect">
            <a:avLst/>
          </a:prstGeom>
        </p:spPr>
      </p:pic>
      <p:sp>
        <p:nvSpPr>
          <p:cNvPr id="21" name="Nadpis 1"/>
          <p:cNvSpPr txBox="1">
            <a:spLocks/>
          </p:cNvSpPr>
          <p:nvPr/>
        </p:nvSpPr>
        <p:spPr>
          <a:xfrm>
            <a:off x="755576" y="5157192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Cidlina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467544" y="0"/>
            <a:ext cx="8229600" cy="90872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Vodstvo – vodní</a:t>
            </a:r>
            <a:r>
              <a:rPr kumimoji="0" lang="cs-CZ" sz="48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nádrže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3" name="Obrázek 22" descr="Labe+Úpa+Metuje+Orlice+Cidlina+Rozkoš.png"/>
          <p:cNvPicPr>
            <a:picLocks noChangeAspect="1"/>
          </p:cNvPicPr>
          <p:nvPr/>
        </p:nvPicPr>
        <p:blipFill>
          <a:blip r:embed="rId8" cstate="print"/>
          <a:srcRect l="60361" t="49804" r="33988" b="41952"/>
          <a:stretch>
            <a:fillRect/>
          </a:stretch>
        </p:blipFill>
        <p:spPr>
          <a:xfrm>
            <a:off x="5364088" y="3789040"/>
            <a:ext cx="432048" cy="504056"/>
          </a:xfrm>
          <a:prstGeom prst="rect">
            <a:avLst/>
          </a:prstGeom>
        </p:spPr>
      </p:pic>
      <p:sp>
        <p:nvSpPr>
          <p:cNvPr id="24" name="Elipsa 23"/>
          <p:cNvSpPr/>
          <p:nvPr/>
        </p:nvSpPr>
        <p:spPr>
          <a:xfrm>
            <a:off x="5148064" y="3645024"/>
            <a:ext cx="904721" cy="85706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Nadpis 1"/>
          <p:cNvSpPr txBox="1">
            <a:spLocks/>
          </p:cNvSpPr>
          <p:nvPr/>
        </p:nvSpPr>
        <p:spPr>
          <a:xfrm>
            <a:off x="5868144" y="3645024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19050">
                  <a:solidFill>
                    <a:schemeClr val="bg1">
                      <a:alpha val="25000"/>
                    </a:schemeClr>
                  </a:solidFill>
                  <a:prstDash val="solid"/>
                  <a:round/>
                </a:ln>
                <a:solidFill>
                  <a:srgbClr val="0070C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Rozkoš</a:t>
            </a:r>
            <a:r>
              <a:rPr lang="cs-CZ" sz="36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endParaRPr lang="cs-CZ" sz="3600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7" grpId="0"/>
      <p:bldP spid="9" grpId="0"/>
      <p:bldP spid="14" grpId="0"/>
      <p:bldP spid="15" grpId="0"/>
      <p:bldP spid="16" grpId="0"/>
      <p:bldP spid="21" grpId="0"/>
      <p:bldP spid="22" grpId="0"/>
      <p:bldP spid="24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116632"/>
            <a:ext cx="8064896" cy="90872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Pamětihodnosti a zajímavosti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ěsta+ř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87" y="744022"/>
            <a:ext cx="7645025" cy="6113978"/>
          </a:xfrm>
          <a:prstGeom prst="rect">
            <a:avLst/>
          </a:prstGeom>
        </p:spPr>
      </p:pic>
      <p:pic>
        <p:nvPicPr>
          <p:cNvPr id="4" name="Obrázek 3" descr="Hrad symb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9" y="2924944"/>
            <a:ext cx="369524" cy="649524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395536" y="3573016"/>
            <a:ext cx="1296144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Kost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ázek 5" descr="Zámek symbo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3284984"/>
            <a:ext cx="369524" cy="649524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3563888" y="3140968"/>
            <a:ext cx="1368152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Kuks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Zámek symbo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4509120"/>
            <a:ext cx="369524" cy="649524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4499992" y="5085184"/>
            <a:ext cx="2016224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Opočno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Zámek symbo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3429000"/>
            <a:ext cx="369524" cy="649524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6228184" y="3501008"/>
            <a:ext cx="1872208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Náchod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Památník symbo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2924944"/>
            <a:ext cx="369524" cy="649524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563888" y="2204864"/>
            <a:ext cx="2232248" cy="1052736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Babiččino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údolí</a:t>
            </a:r>
            <a:endParaRPr kumimoji="0" lang="cs-CZ" sz="32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Obrázek 13" descr="Památník symbo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1920" y="4725144"/>
            <a:ext cx="369524" cy="649524"/>
          </a:xfrm>
          <a:prstGeom prst="rect">
            <a:avLst/>
          </a:prstGeom>
        </p:spPr>
      </p:pic>
      <p:pic>
        <p:nvPicPr>
          <p:cNvPr id="15" name="Obrázek 14" descr="bitv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47864" y="4509120"/>
            <a:ext cx="492698" cy="866032"/>
          </a:xfrm>
          <a:prstGeom prst="rect">
            <a:avLst/>
          </a:prstGeom>
        </p:spPr>
      </p:pic>
      <p:sp>
        <p:nvSpPr>
          <p:cNvPr id="16" name="Nadpis 1"/>
          <p:cNvSpPr txBox="1">
            <a:spLocks/>
          </p:cNvSpPr>
          <p:nvPr/>
        </p:nvSpPr>
        <p:spPr>
          <a:xfrm>
            <a:off x="2915816" y="5373216"/>
            <a:ext cx="1584176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Chlum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7" name="Obrázek 16" descr="přírodní zajímavos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672" y="2924944"/>
            <a:ext cx="541968" cy="952635"/>
          </a:xfrm>
          <a:prstGeom prst="rect">
            <a:avLst/>
          </a:prstGeom>
        </p:spPr>
      </p:pic>
      <p:pic>
        <p:nvPicPr>
          <p:cNvPr id="18" name="Obrázek 17" descr="přírodní zajímavos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2132856"/>
            <a:ext cx="541968" cy="952635"/>
          </a:xfrm>
          <a:prstGeom prst="rect">
            <a:avLst/>
          </a:prstGeom>
        </p:spPr>
      </p:pic>
      <p:pic>
        <p:nvPicPr>
          <p:cNvPr id="19" name="Obrázek 18" descr="přírodní zajímavos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28184" y="2708920"/>
            <a:ext cx="541968" cy="952635"/>
          </a:xfrm>
          <a:prstGeom prst="rect">
            <a:avLst/>
          </a:prstGeom>
        </p:spPr>
      </p:pic>
      <p:sp>
        <p:nvSpPr>
          <p:cNvPr id="20" name="Nadpis 1"/>
          <p:cNvSpPr txBox="1">
            <a:spLocks/>
          </p:cNvSpPr>
          <p:nvPr/>
        </p:nvSpPr>
        <p:spPr>
          <a:xfrm>
            <a:off x="1475656" y="2636912"/>
            <a:ext cx="2232248" cy="90872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Prachovské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skály</a:t>
            </a:r>
          </a:p>
        </p:txBody>
      </p:sp>
      <p:sp>
        <p:nvSpPr>
          <p:cNvPr id="21" name="Nadpis 1"/>
          <p:cNvSpPr txBox="1">
            <a:spLocks/>
          </p:cNvSpPr>
          <p:nvPr/>
        </p:nvSpPr>
        <p:spPr>
          <a:xfrm>
            <a:off x="5004048" y="1772816"/>
            <a:ext cx="3528392" cy="936104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Teplicko-Adršpašské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skály</a:t>
            </a:r>
            <a:endParaRPr lang="cs-CZ" sz="2800" b="1" spc="-100" noProof="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B05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6660232" y="2564904"/>
            <a:ext cx="2305272" cy="1052736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Broumovské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stěny</a:t>
            </a:r>
          </a:p>
        </p:txBody>
      </p:sp>
      <p:pic>
        <p:nvPicPr>
          <p:cNvPr id="23" name="Obrázek 22" descr="bod na mapě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1556792"/>
            <a:ext cx="172444" cy="303111"/>
          </a:xfrm>
          <a:prstGeom prst="rect">
            <a:avLst/>
          </a:prstGeom>
        </p:spPr>
      </p:pic>
      <p:sp>
        <p:nvSpPr>
          <p:cNvPr id="24" name="Nadpis 1"/>
          <p:cNvSpPr txBox="1">
            <a:spLocks/>
          </p:cNvSpPr>
          <p:nvPr/>
        </p:nvSpPr>
        <p:spPr>
          <a:xfrm>
            <a:off x="3779912" y="1196752"/>
            <a:ext cx="2088232" cy="64807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Sněžka</a:t>
            </a:r>
            <a:endParaRPr kumimoji="0" lang="cs-CZ" sz="3600" b="1" i="0" u="none" strike="noStrike" kern="120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5" name="Obrázek 24" descr="lázně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79912" y="1628800"/>
            <a:ext cx="541968" cy="952635"/>
          </a:xfrm>
          <a:prstGeom prst="rect">
            <a:avLst/>
          </a:prstGeom>
        </p:spPr>
      </p:pic>
      <p:sp>
        <p:nvSpPr>
          <p:cNvPr id="26" name="Nadpis 1"/>
          <p:cNvSpPr txBox="1">
            <a:spLocks/>
          </p:cNvSpPr>
          <p:nvPr/>
        </p:nvSpPr>
        <p:spPr>
          <a:xfrm>
            <a:off x="899592" y="1700808"/>
            <a:ext cx="2880320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Jánské Lázně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7" name="Obrázek 26" descr="větší město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83968" y="3501008"/>
            <a:ext cx="369524" cy="649524"/>
          </a:xfrm>
          <a:prstGeom prst="rect">
            <a:avLst/>
          </a:prstGeom>
        </p:spPr>
      </p:pic>
      <p:sp>
        <p:nvSpPr>
          <p:cNvPr id="28" name="Nadpis 1"/>
          <p:cNvSpPr txBox="1">
            <a:spLocks/>
          </p:cNvSpPr>
          <p:nvPr/>
        </p:nvSpPr>
        <p:spPr>
          <a:xfrm>
            <a:off x="2555776" y="3645024"/>
            <a:ext cx="2448272" cy="1052736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ZOO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Dvůr Králové</a:t>
            </a:r>
            <a:endParaRPr kumimoji="0" lang="cs-CZ" sz="28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B05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9" name="Obrázek 28" descr="800px-Kost-letecky-pohled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" name="Obrázek 29" descr="800px-Kuks_from_air_4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95594" y="298450"/>
            <a:ext cx="8352813" cy="6261100"/>
          </a:xfrm>
          <a:prstGeom prst="rect">
            <a:avLst/>
          </a:prstGeom>
        </p:spPr>
      </p:pic>
      <p:pic>
        <p:nvPicPr>
          <p:cNvPr id="31" name="Obrázek 30" descr="661px-Opočno_from_air_3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83610" y="0"/>
            <a:ext cx="8376780" cy="6858000"/>
          </a:xfrm>
          <a:prstGeom prst="rect">
            <a:avLst/>
          </a:prstGeom>
        </p:spPr>
      </p:pic>
      <p:pic>
        <p:nvPicPr>
          <p:cNvPr id="32" name="Obrázek 31" descr="Nachod_square_castle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Obrázek 32" descr="800px-Ratiborice_-_Stare_belidlo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5767074" cy="3835104"/>
          </a:xfrm>
          <a:prstGeom prst="rect">
            <a:avLst/>
          </a:prstGeom>
        </p:spPr>
      </p:pic>
      <p:pic>
        <p:nvPicPr>
          <p:cNvPr id="34" name="Obrázek 33" descr="Sousoší_Babičky_v_Ratibořicích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741234" y="3269020"/>
            <a:ext cx="5402766" cy="3588980"/>
          </a:xfrm>
          <a:prstGeom prst="rect">
            <a:avLst/>
          </a:prstGeom>
        </p:spPr>
      </p:pic>
      <p:pic>
        <p:nvPicPr>
          <p:cNvPr id="35" name="Obrázek 34" descr="Chlum-Baterie-Mrtvých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48760" y="620688"/>
            <a:ext cx="8846479" cy="5616623"/>
          </a:xfrm>
          <a:prstGeom prst="rect">
            <a:avLst/>
          </a:prstGeom>
        </p:spPr>
      </p:pic>
      <p:pic>
        <p:nvPicPr>
          <p:cNvPr id="36" name="Obrázek 35" descr="Prachovské skály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5265" y="0"/>
            <a:ext cx="9113469" cy="6858000"/>
          </a:xfrm>
          <a:prstGeom prst="rect">
            <a:avLst/>
          </a:prstGeom>
        </p:spPr>
      </p:pic>
      <p:pic>
        <p:nvPicPr>
          <p:cNvPr id="37" name="Obrázek 36" descr="Sněžka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" name="Obrázek 37" descr="800px-Janské_Lázně_(2)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" name="Obrázek 38" descr="ZOO.Dvur.Kralove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1" grpId="0"/>
      <p:bldP spid="13" grpId="0"/>
      <p:bldP spid="16" grpId="0"/>
      <p:bldP spid="24" grpId="0"/>
      <p:bldP spid="26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819400"/>
            <a:ext cx="8229600" cy="121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Konec</a:t>
            </a:r>
            <a:endParaRPr kumimoji="0" lang="cs-CZ" sz="96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60648"/>
            <a:ext cx="8964488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u="sng" dirty="0" smtClean="0">
                <a:latin typeface="Arial Rounded MT Bold" pitchFamily="34" charset="0"/>
              </a:rPr>
              <a:t>Použité zdroje:</a:t>
            </a:r>
          </a:p>
          <a:p>
            <a:endParaRPr lang="en-US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solidFill>
                  <a:srgbClr val="FF0000"/>
                </a:solidFill>
                <a:latin typeface="Arial Rounded MT Bold" pitchFamily="34" charset="0"/>
                <a:hlinkClick r:id="rId2"/>
              </a:rPr>
              <a:t>http://cs.wikipedia.org/wiki/Soubor:Relief_Map_of_Czech_Republic.png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az-Cyrl-AZ" sz="1100" i="1" dirty="0" smtClean="0">
                <a:latin typeface="Arial Rounded MT Bold" pitchFamily="34" charset="0"/>
              </a:rPr>
              <a:t>Виктор_В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Volné dílo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3"/>
              </a:rPr>
              <a:t>http://cs.wikipedia.org/wiki/Soubor:2004_Praha.png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Hustoles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4"/>
              </a:rPr>
              <a:t>http://commons.wikimedia.org/wiki/File:Jansk%C3%A9_L%C3%A1zn%C4%9B_%282%29.jpg?uselang=cs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Dezidor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Volné dílo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5"/>
              </a:rPr>
              <a:t>http://cs.wikipedia.org/wiki/Soubor:Opo%C4%8Dno_from_air_3.jpg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Karelj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Volné dílo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6"/>
              </a:rPr>
              <a:t>http://cs.wikipedia.org/wiki/Soubor:Kost-letecky-pohled.jpg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Jarda </a:t>
            </a:r>
            <a:r>
              <a:rPr lang="cs-CZ" sz="1100" i="1" dirty="0" err="1" smtClean="0">
                <a:latin typeface="Arial Rounded MT Bold" pitchFamily="34" charset="0"/>
              </a:rPr>
              <a:t>Travnicek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Volné dílo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7"/>
              </a:rPr>
              <a:t>http://cs.wikipedia.org/wiki/Soubor:Kuks_from_air_4.jpg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</a:t>
            </a:r>
            <a:r>
              <a:rPr lang="cs-CZ" sz="1100" i="1" dirty="0" err="1" smtClean="0">
                <a:latin typeface="Arial Rounded MT Bold" pitchFamily="34" charset="0"/>
              </a:rPr>
              <a:t>Karelj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8"/>
              </a:rPr>
              <a:t>http://cs.wikipedia.org/wiki/Soubor:Ratiborice_-_Stare_belidlo.jpg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</a:t>
            </a:r>
            <a:r>
              <a:rPr lang="cs-CZ" sz="1100" i="1" dirty="0" err="1" smtClean="0">
                <a:latin typeface="Arial Rounded MT Bold" pitchFamily="34" charset="0"/>
              </a:rPr>
              <a:t>Karpac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9"/>
              </a:rPr>
              <a:t>http://commons.wikimedia.org/wiki/File:Baterie-Mrtv%C3%BDch.jpg?uselang=cs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</a:t>
            </a:r>
            <a:r>
              <a:rPr lang="cs-CZ" sz="1100" i="1" dirty="0" err="1" smtClean="0">
                <a:latin typeface="Arial Rounded MT Bold" pitchFamily="34" charset="0"/>
              </a:rPr>
              <a:t>Zp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10"/>
              </a:rPr>
              <a:t>http://cs.wikipedia.org/wiki/Soubor:Nachod_square_castle.jpg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Martin Langr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11"/>
              </a:rPr>
              <a:t>http://cs.wikipedia.org/wiki/Soubor:Prachauer_felsen_03.jpg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</a:t>
            </a:r>
            <a:r>
              <a:rPr lang="cs-CZ" sz="1100" i="1" dirty="0" err="1" smtClean="0">
                <a:latin typeface="Arial Rounded MT Bold" pitchFamily="34" charset="0"/>
              </a:rPr>
              <a:t>Magnus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Mertens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12"/>
              </a:rPr>
              <a:t>http://cs.wikipedia.org/wiki/Soubor:Sn%C4%9B%C5%BEka_from_%C4%8Cern%C3%A1_hora_%28CZE%29.jpg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David </a:t>
            </a:r>
            <a:r>
              <a:rPr lang="cs-CZ" sz="1100" i="1" dirty="0" err="1" smtClean="0">
                <a:latin typeface="Arial Rounded MT Bold" pitchFamily="34" charset="0"/>
              </a:rPr>
              <a:t>Poloch</a:t>
            </a:r>
            <a:endParaRPr lang="cs-CZ" sz="1100" i="1" dirty="0" smtClean="0">
              <a:latin typeface="Arial Rounded MT Bold" pitchFamily="34" charset="0"/>
            </a:endParaRPr>
          </a:p>
          <a:p>
            <a:endParaRPr lang="cs-CZ" sz="1100" i="1" dirty="0" smtClean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9644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2"/>
              </a:rPr>
              <a:t>http://cs.wikipedia.org/wiki/Soubor:Souso%C5%A1%C3%AD_Babi%C4%8Dky_v_Ratibo%C5%99ic%C3%ADch.jpg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 </a:t>
            </a:r>
            <a:r>
              <a:rPr lang="cs-CZ" sz="1100" i="1" dirty="0" err="1" smtClean="0">
                <a:latin typeface="Arial Rounded MT Bold" pitchFamily="34" charset="0"/>
              </a:rPr>
              <a:t>Karpac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</a:t>
            </a:r>
            <a:r>
              <a:rPr lang="cs-CZ" sz="1100" i="1" dirty="0" smtClean="0">
                <a:latin typeface="Arial Rounded MT Bold" pitchFamily="34" charset="0"/>
              </a:rPr>
              <a:t>2012-11-20]. </a:t>
            </a:r>
            <a:r>
              <a:rPr lang="cs-CZ" sz="1100" i="1" dirty="0" smtClean="0">
                <a:latin typeface="Arial Rounded MT Bold" pitchFamily="34" charset="0"/>
              </a:rPr>
              <a:t>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smtClean="0">
                <a:latin typeface="Arial Rounded MT Bold" pitchFamily="34" charset="0"/>
                <a:hlinkClick r:id="rId3"/>
              </a:rPr>
              <a:t>http://cs.wikipedia.org/wiki/Soubor:Diceros.bicornis-08-ZOO.Dvur.Kralove.jpg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Mistvan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endParaRPr lang="cs-CZ" sz="1100" i="1" dirty="0" smtClean="0">
              <a:latin typeface="Arial Rounded MT Bold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1484784"/>
            <a:ext cx="8964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Calibri" pitchFamily="34" charset="0"/>
              </a:rPr>
              <a:t>prof. PhDr. Petr Chalupa, CSc., Mgr. Věra Štiková: Vlastivěda 5, Česká republika jako součást Evropy, učebnice pro 5. ročník základní školy, nakladatelství NOVÁ ŠKOLA, s. r. o. , 2004, ISBN 80-7289-059-X</a:t>
            </a:r>
          </a:p>
          <a:p>
            <a:endParaRPr lang="cs-CZ" sz="1400" i="1" dirty="0" smtClean="0">
              <a:latin typeface="Calibri" pitchFamily="34" charset="0"/>
            </a:endParaRPr>
          </a:p>
          <a:p>
            <a:r>
              <a:rPr lang="cs-CZ" sz="1400" i="1" dirty="0" smtClean="0">
                <a:latin typeface="Calibri" pitchFamily="34" charset="0"/>
              </a:rPr>
              <a:t>Není-li uvedeno jinak , je materiál dílem autorky podle učebních osnov odpovídajících ŠVP.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239</TotalTime>
  <Words>409</Words>
  <Application>Microsoft Office PowerPoint</Application>
  <PresentationFormat>Předvádění na obrazovce (4:3)</PresentationFormat>
  <Paragraphs>96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Radek Kokman</dc:creator>
  <cp:lastModifiedBy>Radek Kokman</cp:lastModifiedBy>
  <cp:revision>32</cp:revision>
  <dcterms:created xsi:type="dcterms:W3CDTF">2012-12-02T10:55:06Z</dcterms:created>
  <dcterms:modified xsi:type="dcterms:W3CDTF">2013-01-11T17:26:31Z</dcterms:modified>
</cp:coreProperties>
</file>