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40AB6-BDF0-4973-B726-23A1CFF97B5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8657EBE-918A-48D1-A66E-9C3B351586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B340AB6-BDF0-4973-B726-23A1CFF97B5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8657EBE-918A-48D1-A66E-9C3B351586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40AB6-BDF0-4973-B726-23A1CFF97B5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57EBE-918A-48D1-A66E-9C3B351586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40AB6-BDF0-4973-B726-23A1CFF97B5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57EBE-918A-48D1-A66E-9C3B351586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57EBE-918A-48D1-A66E-9C3B351586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40AB6-BDF0-4973-B726-23A1CFF97B5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40AB6-BDF0-4973-B726-23A1CFF97B5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57EBE-918A-48D1-A66E-9C3B351586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40AB6-BDF0-4973-B726-23A1CFF97B5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57EBE-918A-48D1-A66E-9C3B35158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B340AB6-BDF0-4973-B726-23A1CFF97B5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8657EBE-918A-48D1-A66E-9C3B351586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40AB6-BDF0-4973-B726-23A1CFF97B5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8657EBE-918A-48D1-A66E-9C3B351586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40AB6-BDF0-4973-B726-23A1CFF97B5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57EBE-918A-48D1-A66E-9C3B35158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40AB6-BDF0-4973-B726-23A1CFF97B5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57EBE-918A-48D1-A66E-9C3B35158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B340AB6-BDF0-4973-B726-23A1CFF97B5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8657EBE-918A-48D1-A66E-9C3B351586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jpe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1.jpeg"/><Relationship Id="rId5" Type="http://schemas.openxmlformats.org/officeDocument/2006/relationships/image" Target="../media/image25.png"/><Relationship Id="rId15" Type="http://schemas.openxmlformats.org/officeDocument/2006/relationships/image" Target="../media/image35.jpeg"/><Relationship Id="rId10" Type="http://schemas.openxmlformats.org/officeDocument/2006/relationships/image" Target="../media/image30.jpeg"/><Relationship Id="rId4" Type="http://schemas.openxmlformats.org/officeDocument/2006/relationships/image" Target="../media/image24.png"/><Relationship Id="rId9" Type="http://schemas.openxmlformats.org/officeDocument/2006/relationships/image" Target="../media/image29.jpeg"/><Relationship Id="rId14" Type="http://schemas.openxmlformats.org/officeDocument/2006/relationships/image" Target="../media/image3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tone_memorial_and_gravehouses_in_Le%C5%BE%C3%A1ky,_Czech_Republic.jpg" TargetMode="External"/><Relationship Id="rId3" Type="http://schemas.openxmlformats.org/officeDocument/2006/relationships/hyperlink" Target="http://cs.wikipedia.org/wiki/Soubor:2004_Praha.png" TargetMode="External"/><Relationship Id="rId7" Type="http://schemas.openxmlformats.org/officeDocument/2006/relationships/hyperlink" Target="http://cs.wikipedia.org/wiki/Soubor:Z%C3%A1mek_Litomy%C5%A1l_1.JPG" TargetMode="External"/><Relationship Id="rId2" Type="http://schemas.openxmlformats.org/officeDocument/2006/relationships/hyperlink" Target="http://cs.wikipedia.org/wiki/Soubor:Relief_Map_of_Czech_Republic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Opatovice_power_plant_from_air_K2_-2.jpg" TargetMode="External"/><Relationship Id="rId5" Type="http://schemas.openxmlformats.org/officeDocument/2006/relationships/hyperlink" Target="http://cs.wikipedia.org/wiki/Soubor:Kun%C4%9Btick%C3%A1_Hora_from_air_M1_-3.jpg" TargetMode="External"/><Relationship Id="rId10" Type="http://schemas.openxmlformats.org/officeDocument/2006/relationships/hyperlink" Target="http://commons.wikimedia.org/wiki/File:Skanzen_lidov%C3%BDch_staveb_Vyso%C4%8Dina_2006-04_(5).JPG?uselang=cs" TargetMode="External"/><Relationship Id="rId4" Type="http://schemas.openxmlformats.org/officeDocument/2006/relationships/hyperlink" Target="http://cs.wikipedia.org/wiki/Soubor:Kralicky-Sneznik-01.jpg" TargetMode="External"/><Relationship Id="rId9" Type="http://schemas.openxmlformats.org/officeDocument/2006/relationships/hyperlink" Target="http://cs.wikipedia.org/wiki/Soubor:Pramen_Moravy_(1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85068" y="5085184"/>
            <a:ext cx="5173864" cy="130560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ázek 2" descr="Znak škol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388424" y="260648"/>
            <a:ext cx="483773" cy="648072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79512" y="692696"/>
            <a:ext cx="8784976" cy="3456384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školy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Autor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Mgr. Jana Kokmanová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VY_32_INOVACE_13_40_Pardubický kraj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Číslo projektu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CZ.1.07/1.4.00/21.1115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Anotace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Prezentace slouží k základnímu seznámení s Pardubickým</a:t>
            </a:r>
          </a:p>
          <a:p>
            <a:pPr lvl="0">
              <a:spcBef>
                <a:spcPct val="0"/>
              </a:spcBef>
              <a:defRPr/>
            </a:pP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                  krajem, k práci s mapou ČR. Prvouka pro 5. ročník.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entury Schoolbook" pitchFamily="18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0" y="188640"/>
            <a:ext cx="9144000" cy="95855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Vítejte v Pardubickém kraji.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Obrázek 3" descr="Pardubický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0" y="188640"/>
            <a:ext cx="9144000" cy="83671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Pardubický</a:t>
            </a: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kraj sousedí: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Olomoucký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3203848" y="4293096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Olomoucký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Jihomoravský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3275856" y="3068960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Jihomoravský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Vysočina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2555776" y="2636912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Kraj Vysočina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Obrázek 11" descr="Středočeský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1043608" y="3861048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Středočeský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4" name="Obrázek 13" descr="Královéhradecký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2555776" y="2852936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Královéhradecký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6" name="Obrázek 15" descr="mapa Polsko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5436096" y="1412776"/>
            <a:ext cx="2367880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Polsko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5" grpId="0"/>
      <p:bldP spid="7" grpId="0"/>
      <p:bldP spid="9" grpId="0"/>
      <p:bldP spid="11" grpId="0"/>
      <p:bldP spid="13" grpId="0"/>
      <p:bldP spid="15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Krajským městem 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Pardubický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pic>
        <p:nvPicPr>
          <p:cNvPr id="4" name="Obrázek 3" descr="Pardubický+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635896" y="2204864"/>
            <a:ext cx="259228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Pardubice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Další města kraje: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4" name="Obrázek 13" descr="Město+řek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380" y="917540"/>
            <a:ext cx="8543239" cy="5940460"/>
          </a:xfrm>
          <a:prstGeom prst="rect">
            <a:avLst/>
          </a:prstGeom>
        </p:spPr>
      </p:pic>
      <p:pic>
        <p:nvPicPr>
          <p:cNvPr id="4" name="Obrázek 3" descr="středně velké 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12160" y="4509120"/>
            <a:ext cx="369524" cy="649524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5148064" y="4797152"/>
            <a:ext cx="187220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Svitavy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středně velké 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2780928"/>
            <a:ext cx="369524" cy="649524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4067944" y="2348880"/>
            <a:ext cx="3744416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Ústí nad Orlicí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středně velké 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84168" y="3356992"/>
            <a:ext cx="369524" cy="649524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6012160" y="3284984"/>
            <a:ext cx="2232248" cy="1152128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Česká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Třebová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Město Domažlice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4088" y="3573016"/>
            <a:ext cx="369524" cy="649524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3203848" y="3645024"/>
            <a:ext cx="2304256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Litomyšl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Obrázek 11" descr="Město Domažlice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39752" y="2708920"/>
            <a:ext cx="369524" cy="649524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107504" y="2708920"/>
            <a:ext cx="2376264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Chrudim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  <p:bldP spid="11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116632"/>
            <a:ext cx="8229600" cy="836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Povrch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5" name="Obrázek 14" descr="Město+řek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380" y="917540"/>
            <a:ext cx="8543239" cy="5940460"/>
          </a:xfrm>
          <a:prstGeom prst="rect">
            <a:avLst/>
          </a:prstGeom>
        </p:spPr>
      </p:pic>
      <p:sp>
        <p:nvSpPr>
          <p:cNvPr id="4" name="Elipsa 3"/>
          <p:cNvSpPr/>
          <p:nvPr/>
        </p:nvSpPr>
        <p:spPr>
          <a:xfrm rot="14439381">
            <a:off x="5983602" y="1473559"/>
            <a:ext cx="1452333" cy="111453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436096" y="1196752"/>
            <a:ext cx="1901226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Orlické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hory</a:t>
            </a:r>
            <a:endParaRPr lang="cs-CZ" sz="40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 rot="8094575">
            <a:off x="7204968" y="1429356"/>
            <a:ext cx="1718837" cy="10317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199784" y="1268760"/>
            <a:ext cx="194421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Hrubý 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Jeseník</a:t>
            </a:r>
            <a:endParaRPr lang="cs-CZ" sz="40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 rot="10800000">
            <a:off x="3563887" y="4365104"/>
            <a:ext cx="2160239" cy="165618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635896" y="4653136"/>
            <a:ext cx="2060116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Žďárské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vrchy</a:t>
            </a:r>
            <a:endParaRPr lang="cs-CZ" sz="40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 rot="12949662">
            <a:off x="1136348" y="3413602"/>
            <a:ext cx="2705254" cy="14463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rot="2322791">
            <a:off x="1455614" y="3543751"/>
            <a:ext cx="198323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Železné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hory</a:t>
            </a:r>
            <a:endParaRPr lang="cs-CZ" sz="40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179512" y="1412776"/>
            <a:ext cx="2520280" cy="172819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3528" y="1700808"/>
            <a:ext cx="2279470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Polabská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nížina</a:t>
            </a:r>
            <a:endParaRPr lang="cs-CZ" sz="40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 animBg="1"/>
      <p:bldP spid="7" grpId="0"/>
      <p:bldP spid="8" grpId="0" animBg="1"/>
      <p:bldP spid="9" grpId="0"/>
      <p:bldP spid="10" grpId="0" animBg="1"/>
      <p:bldP spid="11" grpId="0"/>
      <p:bldP spid="12" grpId="0" animBg="1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116632"/>
            <a:ext cx="8229600" cy="836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Vodstvo - řeky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Pardubický kraj 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380" y="917540"/>
            <a:ext cx="8543239" cy="5940460"/>
          </a:xfrm>
          <a:prstGeom prst="rect">
            <a:avLst/>
          </a:prstGeom>
        </p:spPr>
      </p:pic>
      <p:pic>
        <p:nvPicPr>
          <p:cNvPr id="4" name="Obrázek 3" descr="Labe.png"/>
          <p:cNvPicPr>
            <a:picLocks noChangeAspect="1"/>
          </p:cNvPicPr>
          <p:nvPr/>
        </p:nvPicPr>
        <p:blipFill>
          <a:blip r:embed="rId3" cstate="print"/>
          <a:srcRect l="27243" r="66857" b="78330"/>
          <a:stretch>
            <a:fillRect/>
          </a:stretch>
        </p:blipFill>
        <p:spPr>
          <a:xfrm>
            <a:off x="2627784" y="917540"/>
            <a:ext cx="504056" cy="1287324"/>
          </a:xfrm>
          <a:prstGeom prst="rect">
            <a:avLst/>
          </a:prstGeom>
        </p:spPr>
      </p:pic>
      <p:pic>
        <p:nvPicPr>
          <p:cNvPr id="5" name="Obrázek 4" descr="Labe.png"/>
          <p:cNvPicPr>
            <a:picLocks noChangeAspect="1"/>
          </p:cNvPicPr>
          <p:nvPr/>
        </p:nvPicPr>
        <p:blipFill>
          <a:blip r:embed="rId3" cstate="print"/>
          <a:srcRect t="19246" r="68543" b="73481"/>
          <a:stretch>
            <a:fillRect/>
          </a:stretch>
        </p:blipFill>
        <p:spPr>
          <a:xfrm>
            <a:off x="300380" y="2060848"/>
            <a:ext cx="2687444" cy="432048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755576" y="1556792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Labe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7" name="Obrázek 6" descr="Labe+Orlice.png"/>
          <p:cNvPicPr>
            <a:picLocks noChangeAspect="1"/>
          </p:cNvPicPr>
          <p:nvPr/>
        </p:nvPicPr>
        <p:blipFill>
          <a:blip r:embed="rId4" cstate="print"/>
          <a:srcRect l="74443" t="-1361" r="21343" b="77117"/>
          <a:stretch>
            <a:fillRect/>
          </a:stretch>
        </p:blipFill>
        <p:spPr>
          <a:xfrm>
            <a:off x="6660232" y="836712"/>
            <a:ext cx="360040" cy="1440160"/>
          </a:xfrm>
          <a:prstGeom prst="rect">
            <a:avLst/>
          </a:prstGeom>
        </p:spPr>
      </p:pic>
      <p:pic>
        <p:nvPicPr>
          <p:cNvPr id="8" name="Obrázek 7" descr="Labe+Orlice.png"/>
          <p:cNvPicPr>
            <a:picLocks noChangeAspect="1"/>
          </p:cNvPicPr>
          <p:nvPr/>
        </p:nvPicPr>
        <p:blipFill>
          <a:blip r:embed="rId4" cstate="print"/>
          <a:srcRect l="75286" t="20458" r="8699" b="67420"/>
          <a:stretch>
            <a:fillRect/>
          </a:stretch>
        </p:blipFill>
        <p:spPr>
          <a:xfrm>
            <a:off x="6732240" y="2132856"/>
            <a:ext cx="1368152" cy="720080"/>
          </a:xfrm>
          <a:prstGeom prst="rect">
            <a:avLst/>
          </a:prstGeom>
        </p:spPr>
      </p:pic>
      <p:pic>
        <p:nvPicPr>
          <p:cNvPr id="9" name="Obrázek 8" descr="Labe+Orlice.png"/>
          <p:cNvPicPr>
            <a:picLocks noChangeAspect="1"/>
          </p:cNvPicPr>
          <p:nvPr/>
        </p:nvPicPr>
        <p:blipFill>
          <a:blip r:embed="rId4" cstate="print"/>
          <a:srcRect l="29771" r="24714" b="62571"/>
          <a:stretch>
            <a:fillRect/>
          </a:stretch>
        </p:blipFill>
        <p:spPr>
          <a:xfrm>
            <a:off x="2843808" y="917540"/>
            <a:ext cx="3888432" cy="2223428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4860032" y="1484784"/>
            <a:ext cx="2088232" cy="432048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24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Divoká Orlice</a:t>
            </a:r>
            <a:endParaRPr lang="cs-CZ" sz="24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228184" y="2780928"/>
            <a:ext cx="2088232" cy="432048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24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Tichá Orlice</a:t>
            </a:r>
            <a:endParaRPr lang="cs-CZ" sz="24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779912" y="836712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Orlice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3" name="Obrázek 12" descr="Labe+Orlice+Chrudimka.png"/>
          <p:cNvPicPr>
            <a:picLocks noChangeAspect="1"/>
          </p:cNvPicPr>
          <p:nvPr/>
        </p:nvPicPr>
        <p:blipFill>
          <a:blip r:embed="rId5" cstate="print"/>
          <a:srcRect l="17971" t="51974" r="59271" b="28631"/>
          <a:stretch>
            <a:fillRect/>
          </a:stretch>
        </p:blipFill>
        <p:spPr>
          <a:xfrm>
            <a:off x="1835696" y="4005064"/>
            <a:ext cx="1944216" cy="1152128"/>
          </a:xfrm>
          <a:prstGeom prst="rect">
            <a:avLst/>
          </a:prstGeom>
        </p:spPr>
      </p:pic>
      <p:pic>
        <p:nvPicPr>
          <p:cNvPr id="14" name="Obrázek 13" descr="Labe+Orlice+Chrudimka.png"/>
          <p:cNvPicPr>
            <a:picLocks noChangeAspect="1"/>
          </p:cNvPicPr>
          <p:nvPr/>
        </p:nvPicPr>
        <p:blipFill>
          <a:blip r:embed="rId5" cstate="print"/>
          <a:srcRect l="13757" t="22882" r="66857" b="41965"/>
          <a:stretch>
            <a:fillRect/>
          </a:stretch>
        </p:blipFill>
        <p:spPr>
          <a:xfrm>
            <a:off x="1475656" y="2276872"/>
            <a:ext cx="1656184" cy="2088232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1475656" y="5013176"/>
            <a:ext cx="2592288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Chrudimka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6" name="Obrázek 15" descr="Labe+Orlice+Chrudimka+Svitava.png"/>
          <p:cNvPicPr>
            <a:picLocks noChangeAspect="1"/>
          </p:cNvPicPr>
          <p:nvPr/>
        </p:nvPicPr>
        <p:blipFill>
          <a:blip r:embed="rId6" cstate="print"/>
          <a:srcRect l="67700" t="59247" r="21343"/>
          <a:stretch>
            <a:fillRect/>
          </a:stretch>
        </p:blipFill>
        <p:spPr>
          <a:xfrm>
            <a:off x="6084168" y="4437112"/>
            <a:ext cx="936104" cy="2420888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6372200" y="4941168"/>
            <a:ext cx="172819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Svitava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467544" y="0"/>
            <a:ext cx="8229600" cy="90872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Vodstvo – vodní</a:t>
            </a:r>
            <a:r>
              <a:rPr kumimoji="0" lang="cs-CZ" sz="4800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nádrže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6588224" y="1844824"/>
            <a:ext cx="576064" cy="576064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5796136" y="1052736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Pastviny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1403648" y="3284984"/>
            <a:ext cx="1224136" cy="1152128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2555776" y="3429000"/>
            <a:ext cx="1080120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Seč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23" name="Obrázek 22" descr="Labe+Orlice+Chrudimka+Svitava+Morava.png"/>
          <p:cNvPicPr>
            <a:picLocks noChangeAspect="1"/>
          </p:cNvPicPr>
          <p:nvPr/>
        </p:nvPicPr>
        <p:blipFill>
          <a:blip r:embed="rId7" cstate="print"/>
          <a:srcRect l="90458" t="7124" b="64996"/>
          <a:stretch>
            <a:fillRect/>
          </a:stretch>
        </p:blipFill>
        <p:spPr>
          <a:xfrm>
            <a:off x="8028384" y="1340768"/>
            <a:ext cx="815235" cy="1656184"/>
          </a:xfrm>
          <a:prstGeom prst="rect">
            <a:avLst/>
          </a:prstGeom>
        </p:spPr>
      </p:pic>
      <p:sp>
        <p:nvSpPr>
          <p:cNvPr id="24" name="Nadpis 1"/>
          <p:cNvSpPr txBox="1">
            <a:spLocks/>
          </p:cNvSpPr>
          <p:nvPr/>
        </p:nvSpPr>
        <p:spPr>
          <a:xfrm>
            <a:off x="7415808" y="692696"/>
            <a:ext cx="172819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Morava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6" grpId="0"/>
      <p:bldP spid="10" grpId="0"/>
      <p:bldP spid="11" grpId="0"/>
      <p:bldP spid="12" grpId="0"/>
      <p:bldP spid="15" grpId="0"/>
      <p:bldP spid="17" grpId="0"/>
      <p:bldP spid="18" grpId="0"/>
      <p:bldP spid="19" grpId="0" animBg="1"/>
      <p:bldP spid="20" grpId="0"/>
      <p:bldP spid="21" grpId="0" animBg="1"/>
      <p:bldP spid="22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116632"/>
            <a:ext cx="8064896" cy="90872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Pamětihodnosti a zajímavosti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6" name="Obrázek 25" descr="Město+řek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380" y="917540"/>
            <a:ext cx="8543239" cy="5940460"/>
          </a:xfrm>
          <a:prstGeom prst="rect">
            <a:avLst/>
          </a:prstGeom>
        </p:spPr>
      </p:pic>
      <p:pic>
        <p:nvPicPr>
          <p:cNvPr id="4" name="Obrázek 3" descr="Zámek symbo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3573016"/>
            <a:ext cx="369524" cy="649524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355976" y="4149080"/>
            <a:ext cx="2088232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Litomyšl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pamětihodnosti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131839" y="4797152"/>
            <a:ext cx="418794" cy="736127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2267744" y="5301208"/>
            <a:ext cx="2232248" cy="108012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Skanzen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Vysočina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Památník symbol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131840" y="3429000"/>
            <a:ext cx="369524" cy="649524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2483768" y="4005064"/>
            <a:ext cx="1728192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Ležáky</a:t>
            </a:r>
            <a:endParaRPr kumimoji="0" lang="cs-CZ" sz="3600" b="1" i="0" u="none" strike="noStrike" kern="1200" normalizeH="0" baseline="0" noProof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1" name="Obrázek 10" descr="Hrad symbol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55776" y="1412776"/>
            <a:ext cx="369524" cy="649524"/>
          </a:xfrm>
          <a:prstGeom prst="rect">
            <a:avLst/>
          </a:prstGeom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251520" y="1412776"/>
            <a:ext cx="3384376" cy="64807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Kunětická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 </a:t>
            </a:r>
            <a:r>
              <a:rPr kumimoji="0" lang="cs-CZ" sz="3600" b="1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hora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4932040" y="836712"/>
            <a:ext cx="4104456" cy="64807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Kralický Sněžník</a:t>
            </a:r>
            <a:endParaRPr kumimoji="0" lang="cs-CZ" sz="3600" b="1" i="0" u="none" strike="noStrike" kern="1200" normalizeH="0" baseline="0" noProof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4" name="Obrázek 13" descr="bod na mapě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172400" y="1412776"/>
            <a:ext cx="172444" cy="303111"/>
          </a:xfrm>
          <a:prstGeom prst="rect">
            <a:avLst/>
          </a:prstGeom>
        </p:spPr>
      </p:pic>
      <p:pic>
        <p:nvPicPr>
          <p:cNvPr id="15" name="Obrázek 14" descr="elektrárna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843808" y="1412776"/>
            <a:ext cx="369524" cy="649524"/>
          </a:xfrm>
          <a:prstGeom prst="rect">
            <a:avLst/>
          </a:prstGeom>
        </p:spPr>
      </p:pic>
      <p:pic>
        <p:nvPicPr>
          <p:cNvPr id="16" name="Obrázek 15" descr="elektrárna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827584" y="2060848"/>
            <a:ext cx="369524" cy="649524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3131840" y="1700808"/>
            <a:ext cx="1440160" cy="36004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spc="-100" noProof="0" dirty="0" err="1" smtClean="0">
                <a:ln w="3200">
                  <a:solidFill>
                    <a:srgbClr val="FF0000">
                      <a:alpha val="25000"/>
                    </a:srgb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Opatovice</a:t>
            </a:r>
            <a:endParaRPr kumimoji="0" lang="cs-CZ" sz="2400" i="0" u="none" strike="noStrike" kern="1200" cap="none" spc="-100" normalizeH="0" baseline="0" noProof="0" dirty="0">
              <a:ln w="3200">
                <a:solidFill>
                  <a:srgbClr val="FF0000">
                    <a:alpha val="25000"/>
                  </a:srgb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971600" y="2564904"/>
            <a:ext cx="1512168" cy="36004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spc="-100" noProof="0" dirty="0" smtClean="0">
                <a:ln w="3200">
                  <a:solidFill>
                    <a:srgbClr val="FF0000">
                      <a:alpha val="25000"/>
                    </a:srgb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Chvaletice</a:t>
            </a:r>
            <a:endParaRPr kumimoji="0" lang="cs-CZ" sz="2400" i="0" u="none" strike="noStrike" kern="1200" cap="none" spc="-100" normalizeH="0" baseline="0" noProof="0" dirty="0">
              <a:ln w="3200">
                <a:solidFill>
                  <a:srgbClr val="FF0000">
                    <a:alpha val="25000"/>
                  </a:srgb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9" name="Obrázek 18" descr="800px-Zámek_Litomyšl_1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0" name="Obrázek 19" descr="Skanzen_lidových_staveb_Vysočina_2006-04_(5)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1" name="Obrázek 20" descr="Ležáky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0" y="382905"/>
            <a:ext cx="9144000" cy="6092190"/>
          </a:xfrm>
          <a:prstGeom prst="rect">
            <a:avLst/>
          </a:prstGeom>
        </p:spPr>
      </p:pic>
      <p:pic>
        <p:nvPicPr>
          <p:cNvPr id="22" name="Obrázek 21" descr="800px-Kunětická_Hora_from_air_M1_-3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0" y="382905"/>
            <a:ext cx="9144000" cy="6092190"/>
          </a:xfrm>
          <a:prstGeom prst="rect">
            <a:avLst/>
          </a:prstGeom>
        </p:spPr>
      </p:pic>
      <p:pic>
        <p:nvPicPr>
          <p:cNvPr id="23" name="Obrázek 22" descr="415px-Kralicky-Sneznik-01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7350" y="-1"/>
            <a:ext cx="6364850" cy="4781324"/>
          </a:xfrm>
          <a:prstGeom prst="rect">
            <a:avLst/>
          </a:prstGeom>
        </p:spPr>
      </p:pic>
      <p:pic>
        <p:nvPicPr>
          <p:cNvPr id="24" name="Obrázek 23" descr="Pramen_Moravy_(1).JP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4956042" y="3717032"/>
            <a:ext cx="4187957" cy="3140968"/>
          </a:xfrm>
          <a:prstGeom prst="rect">
            <a:avLst/>
          </a:prstGeom>
        </p:spPr>
      </p:pic>
      <p:pic>
        <p:nvPicPr>
          <p:cNvPr id="25" name="Obrázek 24" descr="800px-Opatovice.jpg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0" y="382905"/>
            <a:ext cx="9144000" cy="60921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0" grpId="0"/>
      <p:bldP spid="12" grpId="0"/>
      <p:bldP spid="13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819400"/>
            <a:ext cx="8229600" cy="12192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9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Konec</a:t>
            </a:r>
            <a:endParaRPr kumimoji="0" lang="cs-CZ" sz="96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12968" cy="55245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u="sng" dirty="0" smtClean="0">
                <a:latin typeface="Arial Rounded MT Bold" pitchFamily="34" charset="0"/>
              </a:rPr>
              <a:t>Použité zdroje:</a:t>
            </a:r>
          </a:p>
          <a:p>
            <a:endParaRPr lang="en-US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solidFill>
                  <a:srgbClr val="FF0000"/>
                </a:solidFill>
                <a:latin typeface="Arial Rounded MT Bold" pitchFamily="34" charset="0"/>
                <a:hlinkClick r:id="rId2"/>
              </a:rPr>
              <a:t>http://cs.wikipedia.org/wiki/Soubor:Relief_Map_of_Czech_Republic.png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az-Cyrl-AZ" sz="1100" i="1" dirty="0" smtClean="0">
                <a:latin typeface="Arial Rounded MT Bold" pitchFamily="34" charset="0"/>
              </a:rPr>
              <a:t>Виктор_В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2012-12-01].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3"/>
              </a:rPr>
              <a:t>http://cs.wikipedia.org/wiki/Soubor:2004_Praha.png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Hustoles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4"/>
              </a:rPr>
              <a:t>http://cs.wikipedia.org/wiki/Soubor:Kralicky-Sneznik-01.jpg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Marek Stránský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5"/>
              </a:rPr>
              <a:t>http://cs.wikipedia.org/wiki/Soubor:Kun%C4%9Btick%C3%A1_Hora_from_air_M1_-3.jpg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Karelj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6"/>
              </a:rPr>
              <a:t>http://cs.wikipedia.org/wiki/Soubor:Opatovice_power_plant_from_air_K2_-2.jpg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Karelj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7"/>
              </a:rPr>
              <a:t>http://cs.wikipedia.org/wiki/Soubor:Z%C3%A1mek_Litomy%C5%A1l_1.JPG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Michal Louč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8"/>
              </a:rPr>
              <a:t>http://commons.wikimedia.org/wiki/File:Stone_memorial_and_gravehouses_in_Le%C5%BE%C3%A1ky,_Czech_Republic.jpg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Frettie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2012-12-01].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9"/>
              </a:rPr>
              <a:t>http://cs.wikipedia.org/wiki/Soubor:Pramen_Moravy_%281%29.JPG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Jakub Machala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smtClean="0">
                <a:latin typeface="Arial Rounded MT Bold" pitchFamily="34" charset="0"/>
              </a:rPr>
              <a:t>2012-12-01].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10"/>
              </a:rPr>
              <a:t>http://commons.wikimedia.org/wiki/File:Skanzen_lidov%C3%BDch_staveb_Vyso%C4%8Dina_2006-04_%285%29.JPG?uselang=cs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Maxx</a:t>
            </a:r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5445224"/>
            <a:ext cx="864096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i="1" dirty="0" smtClean="0">
                <a:latin typeface="Calibri" pitchFamily="34" charset="0"/>
              </a:rPr>
              <a:t>prof. PhDr. Petr Chalupa, CSc., Mgr. Věra Štiková: Vlastivěda 5, Česká republika jako součást Evropy, učebnice pro 5. ročník základní školy, nakladatelství NOVÁ ŠKOLA, s. r. o. , 2004, ISBN 80-7289-059-X</a:t>
            </a:r>
          </a:p>
          <a:p>
            <a:endParaRPr lang="cs-CZ" sz="1100" i="1" dirty="0" smtClean="0">
              <a:latin typeface="Calibri" pitchFamily="34" charset="0"/>
            </a:endParaRPr>
          </a:p>
          <a:p>
            <a:r>
              <a:rPr lang="cs-CZ" sz="1100" i="1" dirty="0" smtClean="0">
                <a:latin typeface="Calibri" pitchFamily="34" charset="0"/>
              </a:rPr>
              <a:t>Není-li uvedeno jinak , je materiál dílem autorky podle učebních osnov odpovídajících ŠVP.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237</TotalTime>
  <Words>330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 Kokman</dc:creator>
  <cp:lastModifiedBy>Radek Kokman</cp:lastModifiedBy>
  <cp:revision>24</cp:revision>
  <dcterms:created xsi:type="dcterms:W3CDTF">2012-12-08T16:07:07Z</dcterms:created>
  <dcterms:modified xsi:type="dcterms:W3CDTF">2013-01-11T17:28:25Z</dcterms:modified>
</cp:coreProperties>
</file>