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7" r:id="rId3"/>
    <p:sldId id="258" r:id="rId4"/>
    <p:sldId id="259" r:id="rId5"/>
    <p:sldId id="260" r:id="rId6"/>
    <p:sldId id="261" r:id="rId7"/>
    <p:sldId id="262" r:id="rId8"/>
    <p:sldId id="268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1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630FA-A01E-4D64-80C2-2518BF97849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D18BA43-1E3A-402F-9D9F-F3779F540A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27630FA-A01E-4D64-80C2-2518BF97849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0D18BA43-1E3A-402F-9D9F-F3779F540A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630FA-A01E-4D64-80C2-2518BF97849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8BA43-1E3A-402F-9D9F-F3779F540A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630FA-A01E-4D64-80C2-2518BF97849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8BA43-1E3A-402F-9D9F-F3779F540A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8BA43-1E3A-402F-9D9F-F3779F540A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630FA-A01E-4D64-80C2-2518BF97849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630FA-A01E-4D64-80C2-2518BF97849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8BA43-1E3A-402F-9D9F-F3779F540A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630FA-A01E-4D64-80C2-2518BF97849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8BA43-1E3A-402F-9D9F-F3779F540A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27630FA-A01E-4D64-80C2-2518BF97849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D18BA43-1E3A-402F-9D9F-F3779F540A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630FA-A01E-4D64-80C2-2518BF97849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D18BA43-1E3A-402F-9D9F-F3779F540A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630FA-A01E-4D64-80C2-2518BF97849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8BA43-1E3A-402F-9D9F-F3779F540A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630FA-A01E-4D64-80C2-2518BF97849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8BA43-1E3A-402F-9D9F-F3779F540A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27630FA-A01E-4D64-80C2-2518BF97849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0D18BA43-1E3A-402F-9D9F-F3779F540A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image" Target="../media/image35.jpe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11" Type="http://schemas.openxmlformats.org/officeDocument/2006/relationships/image" Target="../media/image33.jpeg"/><Relationship Id="rId5" Type="http://schemas.openxmlformats.org/officeDocument/2006/relationships/image" Target="../media/image27.png"/><Relationship Id="rId10" Type="http://schemas.openxmlformats.org/officeDocument/2006/relationships/image" Target="../media/image32.jpeg"/><Relationship Id="rId4" Type="http://schemas.openxmlformats.org/officeDocument/2006/relationships/image" Target="../media/image26.png"/><Relationship Id="rId9" Type="http://schemas.openxmlformats.org/officeDocument/2006/relationships/image" Target="../media/image31.jpeg"/><Relationship Id="rId14" Type="http://schemas.openxmlformats.org/officeDocument/2006/relationships/image" Target="../media/image36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Velke_Losiny_chateau_arcades_1.jpg" TargetMode="External"/><Relationship Id="rId3" Type="http://schemas.openxmlformats.org/officeDocument/2006/relationships/hyperlink" Target="http://cs.wikipedia.org/wiki/Soubor:2004_Praha.png" TargetMode="External"/><Relationship Id="rId7" Type="http://schemas.openxmlformats.org/officeDocument/2006/relationships/hyperlink" Target="http://cs.wikipedia.org/wiki/Soubor:Olomouc-Horn%C3%AD_n%C3%A1m%C4%9Bst%C3%AD.JPG" TargetMode="External"/><Relationship Id="rId2" Type="http://schemas.openxmlformats.org/officeDocument/2006/relationships/hyperlink" Target="http://cs.wikipedia.org/wiki/Soubor:Relief_Map_of_Czech_Republic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Hrad_Bouzov_(Bouzov).JPG" TargetMode="External"/><Relationship Id="rId5" Type="http://schemas.openxmlformats.org/officeDocument/2006/relationships/hyperlink" Target="http://commons.wikimedia.org/wiki/File:Helf%C5%A1t%C3%BDn,_v%C4%9B%C5%BEe.jpg" TargetMode="External"/><Relationship Id="rId4" Type="http://schemas.openxmlformats.org/officeDocument/2006/relationships/hyperlink" Target="http://commons.wikimedia.org/wiki/File:Jesenik-priessnitz-2.jpg" TargetMode="External"/><Relationship Id="rId9" Type="http://schemas.openxmlformats.org/officeDocument/2006/relationships/hyperlink" Target="http://cs.wikipedia.org/wiki/Soubor:Altvater_-_O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rázek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85068" y="5085184"/>
            <a:ext cx="5173864" cy="130560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Obrázek 2" descr="Znak školy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388424" y="260648"/>
            <a:ext cx="483773" cy="648072"/>
          </a:xfrm>
          <a:prstGeom prst="rect">
            <a:avLst/>
          </a:prstGeom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179512" y="692696"/>
            <a:ext cx="8784976" cy="3456384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Název školy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Autor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Mgr. Jana Kokmanová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Název materiálu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VY_32_INOVACE_16_40_Olomoucký</a:t>
            </a:r>
            <a:r>
              <a:rPr kumimoji="0" lang="cs-CZ" sz="2000" b="0" i="1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 kraj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Číslo projektu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CZ.1.07/1.4.00/21.1115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Anotace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lang="cs-CZ" sz="2000" i="1" dirty="0" smtClean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Prezentace slouží k základnímu seznámení s Olomouckým</a:t>
            </a:r>
          </a:p>
          <a:p>
            <a:pPr lvl="0">
              <a:spcBef>
                <a:spcPct val="0"/>
              </a:spcBef>
              <a:defRPr/>
            </a:pPr>
            <a:r>
              <a:rPr lang="cs-CZ" sz="2000" i="1" dirty="0" smtClean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                  krajem, k práci s mapou ČR. Prvouka pro 5. ročník.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entury Schoolbook" pitchFamily="18" charset="0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ap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0" y="188640"/>
            <a:ext cx="9144000" cy="95855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Vítejte v Olomouckém</a:t>
            </a:r>
            <a:r>
              <a:rPr kumimoji="0" lang="cs-CZ" sz="4800" b="0" i="0" u="none" strike="noStrike" kern="1200" cap="none" spc="-100" normalizeH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 kraji</a:t>
            </a: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.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" name="Obrázek 3" descr="Olomoucký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0" y="188640"/>
            <a:ext cx="9144000" cy="83671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Olomoucký kraj </a:t>
            </a: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sousedí: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Obrázek 5" descr="Zlínský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3203848" y="3356992"/>
            <a:ext cx="4896544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Zlínský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8" name="Obrázek 7" descr="Jihomoravský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1259632" y="2996952"/>
            <a:ext cx="4896544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Jihomoravský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" name="Obrázek 9" descr="Pardubický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1691680" y="3645024"/>
            <a:ext cx="4896544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Pardubický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2" name="Obrázek 11" descr="mapa Polsko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5292080" y="1268760"/>
            <a:ext cx="2880320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Polsko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4" name="Obrázek 13" descr="Moravskoslezský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15" name="Nadpis 1"/>
          <p:cNvSpPr txBox="1">
            <a:spLocks/>
          </p:cNvSpPr>
          <p:nvPr/>
        </p:nvSpPr>
        <p:spPr>
          <a:xfrm>
            <a:off x="3347864" y="3933056"/>
            <a:ext cx="4896544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Moravskoslezský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5" grpId="0"/>
      <p:bldP spid="7" grpId="0"/>
      <p:bldP spid="9" grpId="0"/>
      <p:bldP spid="11" grpId="0"/>
      <p:bldP spid="13" grpId="0"/>
      <p:bldP spid="13" grpId="1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11560" y="0"/>
            <a:ext cx="8229600" cy="95855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Krajským městem je: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Obrázek 2" descr="Olomoucký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pic>
        <p:nvPicPr>
          <p:cNvPr id="4" name="Obrázek 3" descr="Olomoucký+měst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5292080" y="3284984"/>
            <a:ext cx="2592288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Olomouc</a:t>
            </a:r>
            <a:endParaRPr kumimoji="0" lang="cs-CZ" sz="2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0"/>
            <a:ext cx="8229600" cy="95855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Další města kraje: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Obrázek 2" descr="řeky+měst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16258" y="733815"/>
            <a:ext cx="4511483" cy="6124185"/>
          </a:xfrm>
          <a:prstGeom prst="rect">
            <a:avLst/>
          </a:prstGeom>
        </p:spPr>
      </p:pic>
      <p:pic>
        <p:nvPicPr>
          <p:cNvPr id="4" name="Obrázek 3" descr="Měst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32040" y="5445224"/>
            <a:ext cx="299443" cy="436887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860032" y="4941168"/>
            <a:ext cx="2232248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Přerov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Obrázek 5" descr="větší měst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63888" y="5229200"/>
            <a:ext cx="369524" cy="649524"/>
          </a:xfrm>
          <a:prstGeom prst="rect">
            <a:avLst/>
          </a:prstGeom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1691680" y="4869160"/>
            <a:ext cx="2376264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Prostějov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8" name="Obrázek 7" descr="větší měst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347864" y="2996952"/>
            <a:ext cx="369524" cy="649524"/>
          </a:xfrm>
          <a:prstGeom prst="rect">
            <a:avLst/>
          </a:prstGeom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2411760" y="2564904"/>
            <a:ext cx="2520280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Šumperk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" name="Obrázek 9" descr="středně velké město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995936" y="1772816"/>
            <a:ext cx="369524" cy="649524"/>
          </a:xfrm>
          <a:prstGeom prst="rect">
            <a:avLst/>
          </a:prstGeom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2915816" y="1340768"/>
            <a:ext cx="2736304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Jeseník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9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116632"/>
            <a:ext cx="8229600" cy="83671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Povrch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Obrázek 2" descr="řeky+měst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16258" y="733815"/>
            <a:ext cx="4511483" cy="6124185"/>
          </a:xfrm>
          <a:prstGeom prst="rect">
            <a:avLst/>
          </a:prstGeom>
        </p:spPr>
      </p:pic>
      <p:sp>
        <p:nvSpPr>
          <p:cNvPr id="4" name="Elipsa 3"/>
          <p:cNvSpPr/>
          <p:nvPr/>
        </p:nvSpPr>
        <p:spPr>
          <a:xfrm>
            <a:off x="2859540" y="1777978"/>
            <a:ext cx="1675884" cy="157901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843808" y="1916832"/>
            <a:ext cx="1728191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32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Hrubý</a:t>
            </a:r>
          </a:p>
          <a:p>
            <a:pPr lvl="0" algn="ctr">
              <a:spcBef>
                <a:spcPct val="0"/>
              </a:spcBef>
              <a:defRPr/>
            </a:pPr>
            <a:r>
              <a:rPr lang="cs-CZ" sz="32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Jeseník</a:t>
            </a:r>
            <a:endParaRPr lang="cs-CZ" sz="32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6" name="Elipsa 5"/>
          <p:cNvSpPr/>
          <p:nvPr/>
        </p:nvSpPr>
        <p:spPr>
          <a:xfrm rot="4603842">
            <a:off x="2638254" y="4616416"/>
            <a:ext cx="3192937" cy="11186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 rot="4451052">
            <a:off x="2572549" y="4652225"/>
            <a:ext cx="3160385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32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Hornomoravský</a:t>
            </a:r>
          </a:p>
          <a:p>
            <a:pPr lvl="0" algn="ctr">
              <a:spcBef>
                <a:spcPct val="0"/>
              </a:spcBef>
              <a:defRPr/>
            </a:pPr>
            <a:r>
              <a:rPr lang="cs-CZ" sz="32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 úval</a:t>
            </a:r>
            <a:endParaRPr lang="cs-CZ" sz="32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8" name="Elipsa 7"/>
          <p:cNvSpPr/>
          <p:nvPr/>
        </p:nvSpPr>
        <p:spPr>
          <a:xfrm rot="20884712">
            <a:off x="4683724" y="3917145"/>
            <a:ext cx="1368152" cy="122455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99992" y="4149080"/>
            <a:ext cx="1728191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28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Oderské</a:t>
            </a:r>
          </a:p>
          <a:p>
            <a:pPr lvl="0" algn="ctr">
              <a:spcBef>
                <a:spcPct val="0"/>
              </a:spcBef>
              <a:defRPr/>
            </a:pPr>
            <a:r>
              <a:rPr lang="cs-CZ" sz="28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vrchy</a:t>
            </a:r>
            <a:endParaRPr lang="cs-CZ" sz="28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10" name="Elipsa 9"/>
          <p:cNvSpPr/>
          <p:nvPr/>
        </p:nvSpPr>
        <p:spPr>
          <a:xfrm rot="19931338">
            <a:off x="4711979" y="4898896"/>
            <a:ext cx="2676414" cy="31573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 rot="19998332">
            <a:off x="4750950" y="5043814"/>
            <a:ext cx="316038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32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Moravská brána</a:t>
            </a:r>
            <a:endParaRPr lang="cs-CZ" sz="32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/>
      <p:bldP spid="6" grpId="0" animBg="1"/>
      <p:bldP spid="7" grpId="0"/>
      <p:bldP spid="8" grpId="0" animBg="1"/>
      <p:bldP spid="9" grpId="0"/>
      <p:bldP spid="10" grpId="0" animBg="1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116632"/>
            <a:ext cx="8229600" cy="83671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Vodstvo - řeky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Obrázek 2" descr="Olomoucký kraj map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16258" y="733815"/>
            <a:ext cx="4511483" cy="6124185"/>
          </a:xfrm>
          <a:prstGeom prst="rect">
            <a:avLst/>
          </a:prstGeom>
        </p:spPr>
      </p:pic>
      <p:pic>
        <p:nvPicPr>
          <p:cNvPr id="4" name="Obrázek 3" descr="Morava.png"/>
          <p:cNvPicPr>
            <a:picLocks noChangeAspect="1"/>
          </p:cNvPicPr>
          <p:nvPr/>
        </p:nvPicPr>
        <p:blipFill>
          <a:blip r:embed="rId3" cstate="print"/>
          <a:srcRect l="11693" t="24020" r="81923" b="67749"/>
          <a:stretch>
            <a:fillRect/>
          </a:stretch>
        </p:blipFill>
        <p:spPr>
          <a:xfrm>
            <a:off x="2843808" y="2204864"/>
            <a:ext cx="288032" cy="504056"/>
          </a:xfrm>
          <a:prstGeom prst="rect">
            <a:avLst/>
          </a:prstGeom>
        </p:spPr>
      </p:pic>
      <p:pic>
        <p:nvPicPr>
          <p:cNvPr id="5" name="Obrázek 4" descr="Morava.png"/>
          <p:cNvPicPr>
            <a:picLocks noChangeAspect="1"/>
          </p:cNvPicPr>
          <p:nvPr/>
        </p:nvPicPr>
        <p:blipFill>
          <a:blip r:embed="rId3" cstate="print"/>
          <a:srcRect l="11693" t="31075" r="75538" b="66573"/>
          <a:stretch>
            <a:fillRect/>
          </a:stretch>
        </p:blipFill>
        <p:spPr>
          <a:xfrm>
            <a:off x="2843808" y="2636912"/>
            <a:ext cx="576064" cy="144016"/>
          </a:xfrm>
          <a:prstGeom prst="rect">
            <a:avLst/>
          </a:prstGeom>
        </p:spPr>
      </p:pic>
      <p:pic>
        <p:nvPicPr>
          <p:cNvPr id="6" name="Obrázek 5" descr="Morava.png"/>
          <p:cNvPicPr>
            <a:picLocks noChangeAspect="1"/>
          </p:cNvPicPr>
          <p:nvPr/>
        </p:nvPicPr>
        <p:blipFill>
          <a:blip r:embed="rId3" cstate="print"/>
          <a:srcRect l="18078" t="32251" r="42019" b="4256"/>
          <a:stretch>
            <a:fillRect/>
          </a:stretch>
        </p:blipFill>
        <p:spPr>
          <a:xfrm>
            <a:off x="3131840" y="2708920"/>
            <a:ext cx="1800200" cy="3888432"/>
          </a:xfrm>
          <a:prstGeom prst="rect">
            <a:avLst/>
          </a:prstGeom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1475656" y="3212976"/>
            <a:ext cx="172819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Morava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8" name="Obrázek 7" descr="Morava+Desná.png"/>
          <p:cNvPicPr>
            <a:picLocks noChangeAspect="1"/>
          </p:cNvPicPr>
          <p:nvPr/>
        </p:nvPicPr>
        <p:blipFill>
          <a:blip r:embed="rId4" cstate="print"/>
          <a:srcRect l="37231" t="29899" r="57981" b="65398"/>
          <a:stretch>
            <a:fillRect/>
          </a:stretch>
        </p:blipFill>
        <p:spPr>
          <a:xfrm>
            <a:off x="3995936" y="2564904"/>
            <a:ext cx="216024" cy="288032"/>
          </a:xfrm>
          <a:prstGeom prst="rect">
            <a:avLst/>
          </a:prstGeom>
        </p:spPr>
      </p:pic>
      <p:pic>
        <p:nvPicPr>
          <p:cNvPr id="9" name="Obrázek 8" descr="Morava+Desná.png"/>
          <p:cNvPicPr>
            <a:picLocks noChangeAspect="1"/>
          </p:cNvPicPr>
          <p:nvPr/>
        </p:nvPicPr>
        <p:blipFill>
          <a:blip r:embed="rId4" cstate="print"/>
          <a:srcRect l="21270" t="29899" r="61173" b="52464"/>
          <a:stretch>
            <a:fillRect/>
          </a:stretch>
        </p:blipFill>
        <p:spPr>
          <a:xfrm>
            <a:off x="3275856" y="2564904"/>
            <a:ext cx="792088" cy="1080120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2915816" y="1988840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Desná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11" name="Obrázek 10" descr="Morava+Desná+Oskava.png"/>
          <p:cNvPicPr>
            <a:picLocks noChangeAspect="1"/>
          </p:cNvPicPr>
          <p:nvPr/>
        </p:nvPicPr>
        <p:blipFill>
          <a:blip r:embed="rId5" cstate="print"/>
          <a:srcRect l="34039" t="41657" r="57980" b="32475"/>
          <a:stretch>
            <a:fillRect/>
          </a:stretch>
        </p:blipFill>
        <p:spPr>
          <a:xfrm>
            <a:off x="3851920" y="3284984"/>
            <a:ext cx="360040" cy="1584176"/>
          </a:xfrm>
          <a:prstGeom prst="rect">
            <a:avLst/>
          </a:prstGeom>
        </p:spPr>
      </p:pic>
      <p:sp>
        <p:nvSpPr>
          <p:cNvPr id="12" name="Nadpis 1"/>
          <p:cNvSpPr txBox="1">
            <a:spLocks/>
          </p:cNvSpPr>
          <p:nvPr/>
        </p:nvSpPr>
        <p:spPr>
          <a:xfrm>
            <a:off x="4067944" y="3284984"/>
            <a:ext cx="172819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Oskava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13" name="Obrázek 12" descr="Morava+Desná+Oskava+Bečva.png"/>
          <p:cNvPicPr>
            <a:picLocks noChangeAspect="1"/>
          </p:cNvPicPr>
          <p:nvPr/>
        </p:nvPicPr>
        <p:blipFill>
          <a:blip r:embed="rId6" cstate="print"/>
          <a:srcRect l="48404" t="74579" b="17190"/>
          <a:stretch>
            <a:fillRect/>
          </a:stretch>
        </p:blipFill>
        <p:spPr>
          <a:xfrm>
            <a:off x="4499992" y="5301208"/>
            <a:ext cx="2327749" cy="504056"/>
          </a:xfrm>
          <a:prstGeom prst="rect">
            <a:avLst/>
          </a:prstGeom>
        </p:spPr>
      </p:pic>
      <p:sp>
        <p:nvSpPr>
          <p:cNvPr id="14" name="Nadpis 1"/>
          <p:cNvSpPr txBox="1">
            <a:spLocks/>
          </p:cNvSpPr>
          <p:nvPr/>
        </p:nvSpPr>
        <p:spPr>
          <a:xfrm>
            <a:off x="4788024" y="5589240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Bečva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15" name="Obrázek 14" descr="Morava+Desná+Oskava+Bečva+Romže.png"/>
          <p:cNvPicPr>
            <a:picLocks noChangeAspect="1"/>
          </p:cNvPicPr>
          <p:nvPr/>
        </p:nvPicPr>
        <p:blipFill>
          <a:blip r:embed="rId7" cstate="print"/>
          <a:srcRect l="16482" t="68701" r="50000" b="12486"/>
          <a:stretch>
            <a:fillRect/>
          </a:stretch>
        </p:blipFill>
        <p:spPr>
          <a:xfrm>
            <a:off x="3059832" y="4941168"/>
            <a:ext cx="1512168" cy="1152128"/>
          </a:xfrm>
          <a:prstGeom prst="rect">
            <a:avLst/>
          </a:prstGeom>
        </p:spPr>
      </p:pic>
      <p:sp>
        <p:nvSpPr>
          <p:cNvPr id="16" name="Nadpis 1"/>
          <p:cNvSpPr txBox="1">
            <a:spLocks/>
          </p:cNvSpPr>
          <p:nvPr/>
        </p:nvSpPr>
        <p:spPr>
          <a:xfrm>
            <a:off x="1475656" y="5013176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err="1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Romže</a:t>
            </a:r>
            <a:endParaRPr lang="cs-CZ" sz="3600" b="1" spc="-100" dirty="0" smtClean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17" name="Obrázek 16" descr="Morava+Desná+Oskava+Bečva+Romže+Haná.png"/>
          <p:cNvPicPr>
            <a:picLocks noChangeAspect="1"/>
          </p:cNvPicPr>
          <p:nvPr/>
        </p:nvPicPr>
        <p:blipFill>
          <a:blip r:embed="rId8" cstate="print"/>
          <a:srcRect l="29251" t="88689" r="46808" b="4256"/>
          <a:stretch>
            <a:fillRect/>
          </a:stretch>
        </p:blipFill>
        <p:spPr>
          <a:xfrm>
            <a:off x="3635896" y="6165304"/>
            <a:ext cx="1080120" cy="432048"/>
          </a:xfrm>
          <a:prstGeom prst="rect">
            <a:avLst/>
          </a:prstGeom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2411760" y="6021288"/>
            <a:ext cx="136815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Haná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19" name="Obrázek 18" descr="Morava+Desná+Oskava+Bečva+Romže+Haná+Odra.png"/>
          <p:cNvPicPr>
            <a:picLocks noChangeAspect="1"/>
          </p:cNvPicPr>
          <p:nvPr/>
        </p:nvPicPr>
        <p:blipFill>
          <a:blip r:embed="rId9" cstate="print"/>
          <a:srcRect l="59577" t="58118" r="35635" b="33651"/>
          <a:stretch>
            <a:fillRect/>
          </a:stretch>
        </p:blipFill>
        <p:spPr>
          <a:xfrm>
            <a:off x="5004048" y="4293096"/>
            <a:ext cx="216024" cy="504056"/>
          </a:xfrm>
          <a:prstGeom prst="rect">
            <a:avLst/>
          </a:prstGeom>
        </p:spPr>
      </p:pic>
      <p:pic>
        <p:nvPicPr>
          <p:cNvPr id="20" name="Obrázek 19" descr="Morava+Desná+Oskava+Bečva+Romže+Haná+Odra.png"/>
          <p:cNvPicPr>
            <a:picLocks noChangeAspect="1"/>
          </p:cNvPicPr>
          <p:nvPr/>
        </p:nvPicPr>
        <p:blipFill>
          <a:blip r:embed="rId9" cstate="print"/>
          <a:srcRect l="64365" t="58119" r="3713" b="31299"/>
          <a:stretch>
            <a:fillRect/>
          </a:stretch>
        </p:blipFill>
        <p:spPr>
          <a:xfrm>
            <a:off x="5220072" y="4293096"/>
            <a:ext cx="1440160" cy="648072"/>
          </a:xfrm>
          <a:prstGeom prst="rect">
            <a:avLst/>
          </a:prstGeom>
        </p:spPr>
      </p:pic>
      <p:sp>
        <p:nvSpPr>
          <p:cNvPr id="21" name="Nadpis 1"/>
          <p:cNvSpPr txBox="1">
            <a:spLocks/>
          </p:cNvSpPr>
          <p:nvPr/>
        </p:nvSpPr>
        <p:spPr>
          <a:xfrm>
            <a:off x="5508104" y="4005064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Odra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2000"/>
                            </p:stCondLst>
                            <p:childTnLst>
                              <p:par>
                                <p:cTn id="9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10" grpId="0"/>
      <p:bldP spid="12" grpId="0"/>
      <p:bldP spid="14" grpId="0"/>
      <p:bldP spid="16" grpId="0"/>
      <p:bldP spid="18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23528" y="116632"/>
            <a:ext cx="8064896" cy="908720"/>
          </a:xfrm>
          <a:prstGeom prst="rect">
            <a:avLst/>
          </a:prstGeom>
        </p:spPr>
        <p:txBody>
          <a:bodyPr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Pamětihodnosti a zajímavosti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Obrázek 2" descr="řeky+měst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16258" y="733815"/>
            <a:ext cx="4511483" cy="6124185"/>
          </a:xfrm>
          <a:prstGeom prst="rect">
            <a:avLst/>
          </a:prstGeom>
        </p:spPr>
      </p:pic>
      <p:pic>
        <p:nvPicPr>
          <p:cNvPr id="4" name="Obrázek 3" descr="lázně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23928" y="1700808"/>
            <a:ext cx="443429" cy="779429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3851920" y="1268760"/>
            <a:ext cx="2088232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Jeseník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Obrázek 5" descr="Zámek symbol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63888" y="2492896"/>
            <a:ext cx="320254" cy="562921"/>
          </a:xfrm>
          <a:prstGeom prst="rect">
            <a:avLst/>
          </a:prstGeom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827584" y="2492896"/>
            <a:ext cx="2808312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Velké Losiny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8" name="Obrázek 7" descr="Hrad symbol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915816" y="3861047"/>
            <a:ext cx="344889" cy="606222"/>
          </a:xfrm>
          <a:prstGeom prst="rect">
            <a:avLst/>
          </a:prstGeom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1187624" y="3861048"/>
            <a:ext cx="1872208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err="1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Bouzov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" name="Obrázek 9" descr="významné místo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139952" y="4653136"/>
            <a:ext cx="443429" cy="779429"/>
          </a:xfrm>
          <a:prstGeom prst="rect">
            <a:avLst/>
          </a:prstGeom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4499992" y="4581128"/>
            <a:ext cx="2232248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Olomouc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2" name="Obrázek 11" descr="zřícenina hradu symbol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436097" y="5373216"/>
            <a:ext cx="344889" cy="407111"/>
          </a:xfrm>
          <a:prstGeom prst="rect">
            <a:avLst/>
          </a:prstGeom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4788024" y="5733256"/>
            <a:ext cx="2160240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err="1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Helfštýn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4" name="Obrázek 13" descr="bod na mapě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139952" y="2492896"/>
            <a:ext cx="172444" cy="303111"/>
          </a:xfrm>
          <a:prstGeom prst="rect">
            <a:avLst/>
          </a:prstGeom>
        </p:spPr>
      </p:pic>
      <p:sp>
        <p:nvSpPr>
          <p:cNvPr id="15" name="Nadpis 1"/>
          <p:cNvSpPr txBox="1">
            <a:spLocks/>
          </p:cNvSpPr>
          <p:nvPr/>
        </p:nvSpPr>
        <p:spPr>
          <a:xfrm>
            <a:off x="4211960" y="2348880"/>
            <a:ext cx="1872208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+mj-lt"/>
                <a:ea typeface="+mj-ea"/>
                <a:cs typeface="+mj-cs"/>
              </a:rPr>
              <a:t>Praděd</a:t>
            </a:r>
            <a:endParaRPr kumimoji="0" lang="cs-CZ" sz="3600" b="1" i="0" u="none" strike="noStrike" kern="1200" normalizeH="0" baseline="0" noProof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6" name="Obrázek 15" descr="434px-Jesenik-priessnitz-2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091690" y="0"/>
            <a:ext cx="4960620" cy="6858000"/>
          </a:xfrm>
          <a:prstGeom prst="rect">
            <a:avLst/>
          </a:prstGeom>
        </p:spPr>
      </p:pic>
      <p:pic>
        <p:nvPicPr>
          <p:cNvPr id="17" name="Obrázek 16" descr="800px-Velke_Losiny_chateau_arcades_1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8" name="Obrázek 17" descr="800px-Hrad_Bouzov_(Bouzov)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9" name="Obrázek 18" descr="800px-Olomouc-Horní_náměstí.JP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0" name="Obrázek 19" descr="800px-Helfštýn,_věže.jp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40005"/>
            <a:ext cx="9144000" cy="6777990"/>
          </a:xfrm>
          <a:prstGeom prst="rect">
            <a:avLst/>
          </a:prstGeom>
        </p:spPr>
      </p:pic>
      <p:pic>
        <p:nvPicPr>
          <p:cNvPr id="21" name="Obrázek 20" descr="Praděd.JP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9" grpId="0"/>
      <p:bldP spid="11" grpId="0"/>
      <p:bldP spid="13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819400"/>
            <a:ext cx="8229600" cy="121920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96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Konec</a:t>
            </a:r>
            <a:endParaRPr kumimoji="0" lang="cs-CZ" sz="96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88640"/>
            <a:ext cx="8856984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i="1" u="sng" dirty="0" smtClean="0">
                <a:latin typeface="Arial Rounded MT Bold" pitchFamily="34" charset="0"/>
              </a:rPr>
              <a:t>Použité zdroje:</a:t>
            </a:r>
          </a:p>
          <a:p>
            <a:endParaRPr lang="en-US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2012-12-10].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solidFill>
                  <a:srgbClr val="FF0000"/>
                </a:solidFill>
                <a:latin typeface="Arial Rounded MT Bold" pitchFamily="34" charset="0"/>
                <a:hlinkClick r:id="rId2"/>
              </a:rPr>
              <a:t>http://cs.wikipedia.org/wiki/Soubor:Relief_Map_of_Czech_Republic.png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az-Cyrl-AZ" sz="1100" i="1" dirty="0" smtClean="0">
                <a:latin typeface="Arial Rounded MT Bold" pitchFamily="34" charset="0"/>
              </a:rPr>
              <a:t>Виктор_В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2012-12-10]. </a:t>
            </a:r>
            <a:r>
              <a:rPr lang="cs-CZ" sz="1100" i="1" dirty="0" smtClean="0">
                <a:latin typeface="Arial Rounded MT Bold" pitchFamily="34" charset="0"/>
              </a:rPr>
              <a:t>Dostupný pod licencí Volné dílo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3"/>
              </a:rPr>
              <a:t>http://cs.wikipedia.org/wiki/Soubor:2004_Praha.png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Hustoles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2012-12-10].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  <a:hlinkClick r:id="rId4"/>
              </a:rPr>
              <a:t>http://commons.wikimedia.org/wiki/File:Jesenik-priessnitz-2.jpg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Jakub </a:t>
            </a:r>
            <a:r>
              <a:rPr lang="cs-CZ" sz="1100" i="1" dirty="0" err="1" smtClean="0">
                <a:latin typeface="Arial Rounded MT Bold" pitchFamily="34" charset="0"/>
              </a:rPr>
              <a:t>Harcuba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2012-12-10].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  <a:hlinkClick r:id="rId5"/>
              </a:rPr>
              <a:t>http://commons.wikimedia.org/wiki/File:Helf%C5%A1t%C3%BDn,_v%C4%9B%C5%BEe.jpg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Palickap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2012-12-10].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  <a:hlinkClick r:id="rId6"/>
              </a:rPr>
              <a:t>http://commons.wikimedia.org/wiki/File:Hrad_Bouzov_%28Bouzov%29.JPG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Lehotsky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2012-12-10]. </a:t>
            </a:r>
            <a:r>
              <a:rPr lang="cs-CZ" sz="1100" i="1" dirty="0" smtClean="0">
                <a:latin typeface="Arial Rounded MT Bold" pitchFamily="34" charset="0"/>
              </a:rPr>
              <a:t>Dostupný pod licencí Volné dílo na WWW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  <a:hlinkClick r:id="rId7"/>
              </a:rPr>
              <a:t>http://cs.wikipedia.org/wiki/Soubor:Olomouc-Horn%C3%AD_n%C3%A1m%C4%9Bst%C3%AD.JPG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Dominik </a:t>
            </a:r>
            <a:r>
              <a:rPr lang="cs-CZ" sz="1100" i="1" dirty="0" err="1" smtClean="0">
                <a:latin typeface="Arial Rounded MT Bold" pitchFamily="34" charset="0"/>
              </a:rPr>
              <a:t>Tefert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2012-12-10]. </a:t>
            </a:r>
            <a:r>
              <a:rPr lang="cs-CZ" sz="1100" i="1" dirty="0" smtClean="0">
                <a:latin typeface="Arial Rounded MT Bold" pitchFamily="34" charset="0"/>
              </a:rPr>
              <a:t>Dostupný pod licencí Volné dílo na WWW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  <a:hlinkClick r:id="rId8"/>
              </a:rPr>
              <a:t>http://commons.wikimedia.org/wiki/File:Velke_Losiny_chateau_arcades_1.jpg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Karel Jára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smtClean="0">
                <a:latin typeface="Arial Rounded MT Bold" pitchFamily="34" charset="0"/>
              </a:rPr>
              <a:t>2012-12-10].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  <a:hlinkClick r:id="rId9"/>
              </a:rPr>
              <a:t>http://cs.wikipedia.org/wiki/Soubor:Altvater_-_OT.JPG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Pudelek</a:t>
            </a:r>
            <a:endParaRPr lang="cs-CZ" sz="1100" i="1" dirty="0" smtClean="0">
              <a:latin typeface="Arial Rounded MT Bold" pitchFamily="34" charset="0"/>
            </a:endParaRPr>
          </a:p>
          <a:p>
            <a:endParaRPr lang="cs-CZ" sz="1100" i="1" dirty="0" smtClean="0">
              <a:latin typeface="Arial Rounded MT Bold" pitchFamily="34" charset="0"/>
            </a:endParaRPr>
          </a:p>
          <a:p>
            <a:endParaRPr lang="cs-CZ" sz="1100" i="1" dirty="0" smtClean="0">
              <a:latin typeface="Arial Rounded MT Bold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4941168"/>
            <a:ext cx="864096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i="1" dirty="0" smtClean="0">
                <a:latin typeface="Calibri" pitchFamily="34" charset="0"/>
              </a:rPr>
              <a:t>prof. PhDr. Petr Chalupa, CSc., Mgr. Věra Štiková: Vlastivěda 5, Česká republika jako součást Evropy, učebnice pro 5. ročník základní školy, nakladatelství NOVÁ ŠKOLA, s. r. o. , 2004, ISBN 80-7289-059-X</a:t>
            </a:r>
          </a:p>
          <a:p>
            <a:endParaRPr lang="cs-CZ" sz="1200" i="1" dirty="0" smtClean="0">
              <a:latin typeface="Calibri" pitchFamily="34" charset="0"/>
            </a:endParaRPr>
          </a:p>
          <a:p>
            <a:r>
              <a:rPr lang="cs-CZ" sz="1200" i="1" dirty="0" smtClean="0">
                <a:latin typeface="Calibri" pitchFamily="34" charset="0"/>
              </a:rPr>
              <a:t>Není-li uvedeno jinak , je materiál dílem autorky podle učebních osnov odpovídajících ŠVP.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249</TotalTime>
  <Words>294</Words>
  <Application>Microsoft Office PowerPoint</Application>
  <PresentationFormat>Předvádění na obrazovce (4:3)</PresentationFormat>
  <Paragraphs>69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Papír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Radek Kokman</dc:creator>
  <cp:lastModifiedBy>Radek Kokman</cp:lastModifiedBy>
  <cp:revision>33</cp:revision>
  <dcterms:created xsi:type="dcterms:W3CDTF">2012-12-16T20:31:31Z</dcterms:created>
  <dcterms:modified xsi:type="dcterms:W3CDTF">2013-01-11T17:34:53Z</dcterms:modified>
</cp:coreProperties>
</file>