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9" r:id="rId4"/>
    <p:sldId id="263" r:id="rId5"/>
    <p:sldId id="270" r:id="rId6"/>
    <p:sldId id="262" r:id="rId7"/>
    <p:sldId id="271" r:id="rId8"/>
    <p:sldId id="274" r:id="rId9"/>
    <p:sldId id="261" r:id="rId10"/>
    <p:sldId id="277" r:id="rId11"/>
    <p:sldId id="260" r:id="rId12"/>
    <p:sldId id="264" r:id="rId13"/>
    <p:sldId id="278" r:id="rId14"/>
    <p:sldId id="275" r:id="rId15"/>
    <p:sldId id="265" r:id="rId16"/>
    <p:sldId id="276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0799A-F065-4D61-B560-FE5BAEF0458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6DFAFFF-D56E-4397-A1F6-BA05D43E7A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3A0799A-F065-4D61-B560-FE5BAEF0458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46DFAFFF-D56E-4397-A1F6-BA05D43E7A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0799A-F065-4D61-B560-FE5BAEF0458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AFFF-D56E-4397-A1F6-BA05D43E7A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0799A-F065-4D61-B560-FE5BAEF0458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AFFF-D56E-4397-A1F6-BA05D43E7A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AFFF-D56E-4397-A1F6-BA05D43E7A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0799A-F065-4D61-B560-FE5BAEF0458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0799A-F065-4D61-B560-FE5BAEF0458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AFFF-D56E-4397-A1F6-BA05D43E7A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0799A-F065-4D61-B560-FE5BAEF0458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AFFF-D56E-4397-A1F6-BA05D43E7A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3A0799A-F065-4D61-B560-FE5BAEF0458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6DFAFFF-D56E-4397-A1F6-BA05D43E7A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0799A-F065-4D61-B560-FE5BAEF0458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6DFAFFF-D56E-4397-A1F6-BA05D43E7A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0799A-F065-4D61-B560-FE5BAEF0458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AFFF-D56E-4397-A1F6-BA05D43E7A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0799A-F065-4D61-B560-FE5BAEF0458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AFFF-D56E-4397-A1F6-BA05D43E7A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3A0799A-F065-4D61-B560-FE5BAEF04589}" type="datetimeFigureOut">
              <a:rPr lang="cs-CZ" smtClean="0"/>
              <a:pPr/>
              <a:t>18.2.2013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46DFAFFF-D56E-4397-A1F6-BA05D43E7A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9/96/Praha_2005-09-15_St_Nicholas.jpg" TargetMode="Externa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cs.m.wikipedia.org/wiki/Soubor:Ms0247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hyperlink" Target="http://cs.wikipedia.org/wiki/Soubor:Groin_vault_top.jpg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cs.wikipedia.org/wiki/Soubor:Kl_Tepl%C3%A1_1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hyperlink" Target="http://www.google.cz/url?sa=i&amp;rct=j&amp;q=vitr%C3%A1%C5%BE+%C5%99%C3%ADmsy+Baroko&amp;source=images&amp;cd=&amp;cad=rja&amp;docid=uHep55KRfSb_JM&amp;tbnid=U-_zZwB2Hlm_pM:&amp;ved=0CAUQjRw&amp;url=http%3A%2F%2Fwww.svet-bydleni.cz%2Fnejnovejsi-clanky%2Fokna-v-historickem-sledu.aspx&amp;ei=nWwiUYvBCcX64QS9l4CgBA&amp;bvm=bv.42553238,d.bGE&amp;psig=AFQjCNGcVaEuTKjc4t6MlpXyzG9BXHjx2g&amp;ust=1361296871507637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cs.wikipedia.org/wiki/Soubor:Vi%C5%BE%C5%88ov_-_kostel_svat%C3%A9_Anny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//upload.wikimedia.org/wikipedia/commons/8/87/Kaple_Hv%C4%9Bzda_v_Broumovsk%C3%BDch_st%C4%9Bn%C3%A1ch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hyperlink" Target="//upload.wikimedia.org/wikipedia/commons/7/70/Hv%C4%9Bzda_%28kaple%29_-_interi%C3%A9r.JP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hyperlink" Target="//upload.wikimedia.org/wikipedia/commons/c/cd/Broumov,_kl%C3%A1%C5%A1ter,_knihovna_02.jp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kudyznudy.cz/Foto-a-video/3D-Prohlidky/Klasterni-knihovna-v-Broumove.aspx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cs.wikipedia.org/wiki/Soubor:Holy_Trinity_Column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s.m.wikipedia.org/wiki/Kry%C5%A1tof_Dientzenhofer" TargetMode="External"/><Relationship Id="rId2" Type="http://schemas.openxmlformats.org/officeDocument/2006/relationships/hyperlink" Target="http://cs.wikipedia.org/wiki/Soubor:Vi%C5%BE%C5%88ov_-_kostel_svat%C3%A9_Anny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Barokn%C3%AD_architektura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Holy_Trinity_Column.jpg" TargetMode="External"/><Relationship Id="rId2" Type="http://schemas.openxmlformats.org/officeDocument/2006/relationships/hyperlink" Target="http://cs.wikipedia.org/wiki/Tepl%C3%25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otevrte13komnatu.cz/hrady-a-zamky/klaster-broumov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79214"/>
            <a:ext cx="5716588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475656" y="1988840"/>
          <a:ext cx="6408712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8"/>
                <a:gridCol w="4536504"/>
              </a:tblGrid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Název školy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Základní škola a mateřská škola, Jetřichov, okres Náchod                                     </a:t>
                      </a: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Autor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Šárka </a:t>
                      </a:r>
                      <a:r>
                        <a:rPr lang="cs-CZ" dirty="0" err="1" smtClean="0"/>
                        <a:t>Matějová</a:t>
                      </a:r>
                      <a:endParaRPr lang="cs-CZ" dirty="0" smtClean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18.2.2013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VY_52_INOVACE_6_</a:t>
                      </a:r>
                      <a:r>
                        <a:rPr lang="cs-CZ" sz="1800" kern="1200" dirty="0" err="1" smtClean="0">
                          <a:effectLst/>
                        </a:rPr>
                        <a:t>K</a:t>
                      </a:r>
                      <a:r>
                        <a:rPr lang="cs-CZ" sz="1800" kern="1200" dirty="0" smtClean="0">
                          <a:effectLst/>
                        </a:rPr>
                        <a:t>.</a:t>
                      </a:r>
                      <a:r>
                        <a:rPr lang="cs-CZ" sz="1800" kern="1200" dirty="0" err="1" smtClean="0">
                          <a:effectLst/>
                        </a:rPr>
                        <a:t>I</a:t>
                      </a:r>
                      <a:r>
                        <a:rPr lang="cs-CZ" sz="1800" kern="1200" dirty="0" smtClean="0">
                          <a:effectLst/>
                        </a:rPr>
                        <a:t>.</a:t>
                      </a:r>
                      <a:r>
                        <a:rPr lang="cs-CZ" sz="1800" kern="1200" dirty="0" err="1" smtClean="0">
                          <a:effectLst/>
                        </a:rPr>
                        <a:t>Dientzenhofer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3.-4.</a:t>
                      </a:r>
                      <a:endParaRPr lang="cs-CZ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effectLst/>
                        </a:rPr>
                        <a:t>CZ.1.07/1.4.00/21.0835</a:t>
                      </a:r>
                      <a:endParaRPr lang="cs-CZ" sz="10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10000"/>
              </a:lnSpc>
            </a:pPr>
            <a:r>
              <a:rPr lang="cs-CZ" sz="2400" dirty="0" smtClean="0"/>
              <a:t>slouží </a:t>
            </a:r>
            <a:r>
              <a:rPr lang="cs-CZ" sz="2400" dirty="0" smtClean="0"/>
              <a:t>k rozšíření vědomostí a seznámení s </a:t>
            </a:r>
            <a:r>
              <a:rPr lang="cs-CZ" sz="2400" dirty="0" smtClean="0"/>
              <a:t> </a:t>
            </a:r>
            <a:r>
              <a:rPr lang="cs-CZ" sz="2400" dirty="0" smtClean="0"/>
              <a:t>životem </a:t>
            </a:r>
          </a:p>
          <a:p>
            <a:pPr algn="just">
              <a:lnSpc>
                <a:spcPct val="110000"/>
              </a:lnSpc>
              <a:buNone/>
            </a:pPr>
            <a:r>
              <a:rPr lang="cs-CZ" sz="2400" dirty="0" smtClean="0"/>
              <a:t>    a dílem </a:t>
            </a:r>
            <a:r>
              <a:rPr lang="cs-CZ" sz="2400" dirty="0" smtClean="0"/>
              <a:t> významného stavitele</a:t>
            </a:r>
            <a:endParaRPr lang="cs-CZ" sz="2400" dirty="0" smtClean="0"/>
          </a:p>
          <a:p>
            <a:pPr algn="just">
              <a:lnSpc>
                <a:spcPct val="110000"/>
              </a:lnSpc>
            </a:pPr>
            <a:r>
              <a:rPr lang="cs-CZ" sz="2400" dirty="0" smtClean="0"/>
              <a:t>Stavitel tvořil významná </a:t>
            </a:r>
            <a:r>
              <a:rPr lang="cs-CZ" sz="2400" dirty="0" smtClean="0"/>
              <a:t>díla </a:t>
            </a:r>
            <a:r>
              <a:rPr lang="cs-CZ" sz="2400" dirty="0" smtClean="0"/>
              <a:t>i v </a:t>
            </a:r>
            <a:r>
              <a:rPr lang="cs-CZ" sz="2400" dirty="0" smtClean="0"/>
              <a:t>našem východočeském kraji </a:t>
            </a:r>
            <a:r>
              <a:rPr lang="cs-CZ" sz="2400" dirty="0" smtClean="0"/>
              <a:t> (</a:t>
            </a:r>
            <a:r>
              <a:rPr lang="cs-CZ" sz="2400" dirty="0" err="1" smtClean="0"/>
              <a:t>Broumovsko</a:t>
            </a:r>
            <a:r>
              <a:rPr lang="cs-CZ" sz="2400" dirty="0" smtClean="0"/>
              <a:t>)</a:t>
            </a:r>
          </a:p>
          <a:p>
            <a:pPr algn="just">
              <a:lnSpc>
                <a:spcPct val="110000"/>
              </a:lnSpc>
              <a:buNone/>
            </a:pPr>
            <a:r>
              <a:rPr lang="cs-CZ" sz="2400" dirty="0" smtClean="0"/>
              <a:t>3D – prohlídka Klášterní knihovny v Broumově</a:t>
            </a:r>
            <a:endParaRPr lang="cs-CZ" sz="2400" dirty="0" smtClean="0"/>
          </a:p>
          <a:p>
            <a:pPr algn="just">
              <a:lnSpc>
                <a:spcPct val="110000"/>
              </a:lnSpc>
              <a:buFont typeface="Arial" pitchFamily="34" charset="0"/>
              <a:buChar char="•"/>
            </a:pPr>
            <a:r>
              <a:rPr lang="cs-CZ" sz="2400" dirty="0" smtClean="0"/>
              <a:t> Žáci získají informace, které se týkají architektury. </a:t>
            </a:r>
          </a:p>
          <a:p>
            <a:pPr algn="just">
              <a:lnSpc>
                <a:spcPct val="110000"/>
              </a:lnSpc>
              <a:buFont typeface="Arial" pitchFamily="34" charset="0"/>
              <a:buChar char="•"/>
            </a:pPr>
            <a:r>
              <a:rPr lang="cs-CZ" sz="2400" dirty="0" smtClean="0"/>
              <a:t>Navštívíme společně význam. barokní památku v </a:t>
            </a:r>
            <a:r>
              <a:rPr lang="cs-CZ" sz="2400" dirty="0" smtClean="0"/>
              <a:t>okolí</a:t>
            </a:r>
          </a:p>
          <a:p>
            <a:pPr algn="just">
              <a:lnSpc>
                <a:spcPct val="110000"/>
              </a:lnSpc>
              <a:buFont typeface="Arial" pitchFamily="34" charset="0"/>
              <a:buChar char="•"/>
            </a:pPr>
            <a:r>
              <a:rPr lang="cs-CZ" sz="2400" dirty="0" smtClean="0"/>
              <a:t>a sledujeme její znaky, jak na nás působí</a:t>
            </a:r>
            <a:endParaRPr lang="cs-CZ" sz="2400" dirty="0" smtClean="0"/>
          </a:p>
          <a:p>
            <a:pPr algn="just">
              <a:lnSpc>
                <a:spcPct val="110000"/>
              </a:lnSpc>
            </a:pPr>
            <a:r>
              <a:rPr lang="cs-CZ" sz="2400" dirty="0" smtClean="0"/>
              <a:t>Přechody </a:t>
            </a:r>
            <a:r>
              <a:rPr lang="cs-CZ" sz="2400" dirty="0" smtClean="0"/>
              <a:t>mezi obrázky a částí textu – kliknutí</a:t>
            </a:r>
          </a:p>
          <a:p>
            <a:pPr algn="just"/>
            <a:endParaRPr lang="cs-CZ" dirty="0" smtClean="0"/>
          </a:p>
          <a:p>
            <a:pPr algn="just"/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006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dirty="0" smtClean="0"/>
              <a:t>otec  Kiliána Ignáce, významný architekt, začínal jako </a:t>
            </a:r>
            <a:r>
              <a:rPr lang="cs-CZ" dirty="0" err="1" smtClean="0"/>
              <a:t>polír</a:t>
            </a:r>
            <a:r>
              <a:rPr lang="cs-CZ" dirty="0" smtClean="0"/>
              <a:t> na stavbách – složil mistrovské zkoušky, člen zednického a kamenického malostranského cechu v Praze            (dopřál svým synův přiměřené vzdělání)</a:t>
            </a:r>
          </a:p>
          <a:p>
            <a:pPr>
              <a:buNone/>
            </a:pPr>
            <a:r>
              <a:rPr lang="cs-CZ" dirty="0" smtClean="0"/>
              <a:t>První velká zakázka: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 k</a:t>
            </a:r>
            <a:r>
              <a:rPr lang="cs-CZ" sz="3200" dirty="0" smtClean="0"/>
              <a:t>lášter premonstrátů v Teplé  </a:t>
            </a:r>
          </a:p>
          <a:p>
            <a:pPr>
              <a:buNone/>
            </a:pPr>
            <a:r>
              <a:rPr lang="cs-CZ" sz="2400" dirty="0" smtClean="0"/>
              <a:t>další významné zakázky ,klášterní komplexy a obytné domy</a:t>
            </a:r>
          </a:p>
          <a:p>
            <a:pPr>
              <a:buFont typeface="Wingdings" pitchFamily="2" charset="2"/>
              <a:buChar char="§"/>
            </a:pPr>
            <a:r>
              <a:rPr lang="cs-CZ" sz="3200" dirty="0" smtClean="0"/>
              <a:t>jezuitský kostel Sv. Mikuláše na </a:t>
            </a:r>
            <a:r>
              <a:rPr lang="cs-CZ" sz="3200" dirty="0" smtClean="0"/>
              <a:t>Malostranském </a:t>
            </a:r>
            <a:r>
              <a:rPr lang="cs-CZ" sz="3200" dirty="0" smtClean="0"/>
              <a:t>náměstí, </a:t>
            </a:r>
          </a:p>
          <a:p>
            <a:pPr>
              <a:buFont typeface="Wingdings" pitchFamily="2" charset="2"/>
              <a:buChar char="§"/>
            </a:pPr>
            <a:r>
              <a:rPr lang="cs-CZ" sz="3200" dirty="0" smtClean="0"/>
              <a:t>klášter benediktinů na Břevnově a v Broumově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08012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          </a:t>
            </a:r>
            <a:br>
              <a:rPr lang="cs-CZ" dirty="0" smtClean="0"/>
            </a:br>
            <a:r>
              <a:rPr lang="cs-CZ" dirty="0" smtClean="0"/>
              <a:t>KRYŠTOF </a:t>
            </a:r>
            <a:r>
              <a:rPr lang="cs-CZ" dirty="0" smtClean="0"/>
              <a:t> </a:t>
            </a:r>
            <a:r>
              <a:rPr lang="cs-CZ" dirty="0" err="1" smtClean="0"/>
              <a:t>Dientzenhofer</a:t>
            </a:r>
            <a:r>
              <a:rPr lang="cs-CZ" dirty="0" smtClean="0"/>
              <a:t>  1655 </a:t>
            </a:r>
            <a:r>
              <a:rPr lang="cs-CZ" dirty="0" smtClean="0"/>
              <a:t>- 1722</a:t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významný český, barokní architekt a stavitel</a:t>
            </a:r>
          </a:p>
          <a:p>
            <a:r>
              <a:rPr lang="cs-CZ" dirty="0" smtClean="0"/>
              <a:t>otec  Kryštof také významný architekt </a:t>
            </a:r>
            <a:endParaRPr lang="cs-CZ" dirty="0" smtClean="0"/>
          </a:p>
          <a:p>
            <a:r>
              <a:rPr lang="cs-CZ" dirty="0" smtClean="0"/>
              <a:t>německého </a:t>
            </a:r>
            <a:r>
              <a:rPr lang="cs-CZ" dirty="0" smtClean="0"/>
              <a:t>původu</a:t>
            </a:r>
          </a:p>
          <a:p>
            <a:pPr>
              <a:buNone/>
            </a:pPr>
            <a:r>
              <a:rPr lang="cs-CZ" dirty="0" smtClean="0"/>
              <a:t>Kilián Ignác </a:t>
            </a:r>
          </a:p>
          <a:p>
            <a:r>
              <a:rPr lang="cs-CZ" dirty="0" smtClean="0"/>
              <a:t>studoval jezuitské gymnázium v Praze  </a:t>
            </a:r>
          </a:p>
          <a:p>
            <a:r>
              <a:rPr lang="cs-CZ" dirty="0" smtClean="0"/>
              <a:t>filozofii na pražské univerzitě</a:t>
            </a:r>
          </a:p>
          <a:p>
            <a:r>
              <a:rPr lang="cs-CZ" dirty="0" smtClean="0"/>
              <a:t>rozšíření dalších </a:t>
            </a:r>
            <a:r>
              <a:rPr lang="cs-CZ" dirty="0" smtClean="0"/>
              <a:t>znalostí - cesty po Evropě </a:t>
            </a:r>
            <a:r>
              <a:rPr lang="cs-CZ" dirty="0" smtClean="0"/>
              <a:t>(Vídeň, Benátky, Milán, Řím, Neapol)</a:t>
            </a:r>
          </a:p>
          <a:p>
            <a:r>
              <a:rPr lang="cs-CZ" dirty="0" smtClean="0"/>
              <a:t>po otci pečlivý, důsledný a poctivý</a:t>
            </a:r>
          </a:p>
          <a:p>
            <a:r>
              <a:rPr lang="cs-CZ" dirty="0" smtClean="0"/>
              <a:t>zpočátku pracuje s otcem po jeho smrti přebírá jeho místo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KILIÁN   IGNÁC   </a:t>
            </a:r>
            <a:r>
              <a:rPr lang="cs-CZ" dirty="0" smtClean="0"/>
              <a:t>DIENTZENHOFER</a:t>
            </a:r>
            <a:br>
              <a:rPr lang="cs-CZ" dirty="0" smtClean="0"/>
            </a:br>
            <a:r>
              <a:rPr lang="cs-CZ" dirty="0" smtClean="0"/>
              <a:t>*1689 – 1751    v Praze</a:t>
            </a:r>
            <a:endParaRPr lang="cs-CZ" dirty="0"/>
          </a:p>
        </p:txBody>
      </p:sp>
      <p:pic>
        <p:nvPicPr>
          <p:cNvPr id="14338" name="Picture 2" descr="barok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1990" y="1484784"/>
            <a:ext cx="2003846" cy="25908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796136" y="457200"/>
            <a:ext cx="2890664" cy="1099592"/>
          </a:xfrm>
        </p:spPr>
        <p:txBody>
          <a:bodyPr>
            <a:noAutofit/>
          </a:bodyPr>
          <a:lstStyle/>
          <a:p>
            <a:r>
              <a:rPr lang="cs-CZ" sz="2400" dirty="0" smtClean="0"/>
              <a:t>Géniové?   Posuďte jejich dílo !!!</a:t>
            </a:r>
            <a:endParaRPr lang="cs-CZ" sz="2400" dirty="0"/>
          </a:p>
        </p:txBody>
      </p:sp>
      <p:pic>
        <p:nvPicPr>
          <p:cNvPr id="4" name="Picture 2" descr="Soubor:Praha 2005-09-15 St Nicholas.jpg">
            <a:hlinkClick r:id="rId2"/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3" cstate="print"/>
          <a:srcRect l="9418" r="9418"/>
          <a:stretch>
            <a:fillRect/>
          </a:stretch>
        </p:blipFill>
        <p:spPr bwMode="auto">
          <a:xfrm>
            <a:off x="179512" y="260648"/>
            <a:ext cx="5482952" cy="5066525"/>
          </a:xfrm>
          <a:prstGeom prst="rect">
            <a:avLst/>
          </a:prstGeom>
          <a:noFill/>
        </p:spPr>
      </p:pic>
      <p:sp>
        <p:nvSpPr>
          <p:cNvPr id="5" name="Zástupný symbol pro text 4"/>
          <p:cNvSpPr>
            <a:spLocks noGrp="1"/>
          </p:cNvSpPr>
          <p:nvPr>
            <p:ph type="body" sz="half" idx="2"/>
          </p:nvPr>
        </p:nvSpPr>
        <p:spPr>
          <a:xfrm>
            <a:off x="5724128" y="1600200"/>
            <a:ext cx="2962672" cy="4419600"/>
          </a:xfrm>
        </p:spPr>
        <p:txBody>
          <a:bodyPr>
            <a:normAutofit/>
          </a:bodyPr>
          <a:lstStyle/>
          <a:p>
            <a:endParaRPr lang="cs-CZ" sz="1800" dirty="0" smtClean="0"/>
          </a:p>
          <a:p>
            <a:r>
              <a:rPr lang="cs-CZ" sz="1800" dirty="0" smtClean="0"/>
              <a:t>Kostel </a:t>
            </a:r>
            <a:r>
              <a:rPr lang="cs-CZ" sz="1800" dirty="0" err="1" smtClean="0"/>
              <a:t>sv.Mikuláše</a:t>
            </a:r>
            <a:r>
              <a:rPr lang="cs-CZ" sz="1800" dirty="0" smtClean="0"/>
              <a:t> na Malé Straně </a:t>
            </a:r>
          </a:p>
          <a:p>
            <a:r>
              <a:rPr lang="cs-CZ" sz="1800" dirty="0" smtClean="0"/>
              <a:t>Loreta,Loretánské náměstí, Hradčany</a:t>
            </a:r>
          </a:p>
          <a:p>
            <a:endParaRPr lang="cs-CZ" sz="1800" dirty="0" smtClean="0"/>
          </a:p>
          <a:p>
            <a:r>
              <a:rPr lang="cs-CZ" sz="1800" dirty="0" smtClean="0"/>
              <a:t>Loreta,Loretánské náměstí, Hradčany</a:t>
            </a:r>
            <a:endParaRPr lang="cs-CZ" sz="1800" dirty="0"/>
          </a:p>
        </p:txBody>
      </p:sp>
      <p:pic>
        <p:nvPicPr>
          <p:cNvPr id="13314" name="Picture 2" descr="http://www.kralovskacesta.cz/data/media/foto/large/img_192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3933056"/>
            <a:ext cx="4184180" cy="25666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umělecký směr, v Evropě mezi roky 1600 – 1750</a:t>
            </a:r>
          </a:p>
          <a:p>
            <a:r>
              <a:rPr lang="cs-CZ" dirty="0" smtClean="0"/>
              <a:t>vzniká v </a:t>
            </a:r>
            <a:r>
              <a:rPr lang="cs-CZ" dirty="0" smtClean="0"/>
              <a:t>Itálii</a:t>
            </a:r>
          </a:p>
          <a:p>
            <a:pPr>
              <a:buNone/>
            </a:pPr>
            <a:r>
              <a:rPr lang="cs-CZ" dirty="0" smtClean="0"/>
              <a:t>                               barokní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         římsy                                 křížová</a:t>
            </a:r>
          </a:p>
          <a:p>
            <a:pPr>
              <a:buNone/>
            </a:pPr>
            <a:r>
              <a:rPr lang="cs-CZ" dirty="0" smtClean="0"/>
              <a:t>                                a hlavice                              klenba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TO BAROKO</a:t>
            </a:r>
            <a:endParaRPr lang="cs-CZ" dirty="0"/>
          </a:p>
        </p:txBody>
      </p:sp>
      <p:pic>
        <p:nvPicPr>
          <p:cNvPr id="5" name="Picture 2" descr="http://upload.wikimedia.org/wikipedia/commons/thumb/0/00/Ms0247.jpg/220px-Ms0247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708920"/>
            <a:ext cx="2232248" cy="3226613"/>
          </a:xfrm>
          <a:prstGeom prst="rect">
            <a:avLst/>
          </a:prstGeom>
          <a:noFill/>
        </p:spPr>
      </p:pic>
      <p:pic>
        <p:nvPicPr>
          <p:cNvPr id="12290" name="Picture 2" descr="http://upload.wikimedia.org/wikipedia/commons/thumb/e/e1/Groin_vault_top.jpg/220px-Groin_vault_top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2348880"/>
            <a:ext cx="2148034" cy="33123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u="sng" dirty="0" smtClean="0"/>
              <a:t>monumentální stavby</a:t>
            </a:r>
            <a:r>
              <a:rPr lang="cs-CZ" dirty="0" smtClean="0"/>
              <a:t> - církevní (kostely, kláštery)</a:t>
            </a:r>
          </a:p>
          <a:p>
            <a:pPr>
              <a:buNone/>
            </a:pPr>
            <a:r>
              <a:rPr lang="cs-CZ" dirty="0" smtClean="0"/>
              <a:t>             - světské (domy, paláce, letohrádky, zámky)</a:t>
            </a:r>
          </a:p>
          <a:p>
            <a:pPr>
              <a:buNone/>
            </a:pPr>
            <a:r>
              <a:rPr lang="cs-CZ" dirty="0" smtClean="0"/>
              <a:t>budovy často </a:t>
            </a:r>
            <a:r>
              <a:rPr lang="cs-CZ" u="sng" dirty="0" smtClean="0"/>
              <a:t>nepravidelné půdorysy</a:t>
            </a:r>
            <a:r>
              <a:rPr lang="cs-CZ" dirty="0" smtClean="0"/>
              <a:t>, oblouky, kopule, elipsy a spirály, klenby</a:t>
            </a:r>
          </a:p>
          <a:p>
            <a:pPr>
              <a:buNone/>
            </a:pPr>
            <a:r>
              <a:rPr lang="cs-CZ" dirty="0" smtClean="0"/>
              <a:t>důraz na </a:t>
            </a:r>
            <a:r>
              <a:rPr lang="cs-CZ" u="sng" dirty="0" smtClean="0"/>
              <a:t>vnější dojem</a:t>
            </a:r>
            <a:r>
              <a:rPr lang="cs-CZ" dirty="0" smtClean="0"/>
              <a:t> ne na funkčnost</a:t>
            </a:r>
          </a:p>
          <a:p>
            <a:pPr>
              <a:buNone/>
            </a:pPr>
            <a:r>
              <a:rPr lang="cs-CZ" dirty="0" smtClean="0"/>
              <a:t>stěny a stropy pokrývaly </a:t>
            </a:r>
            <a:r>
              <a:rPr lang="cs-CZ" u="sng" dirty="0" smtClean="0"/>
              <a:t>fresky a malby</a:t>
            </a:r>
            <a:r>
              <a:rPr lang="cs-CZ" dirty="0" smtClean="0"/>
              <a:t>, štuková výzdoba  </a:t>
            </a:r>
          </a:p>
          <a:p>
            <a:pPr>
              <a:buNone/>
            </a:pPr>
            <a:r>
              <a:rPr lang="cs-CZ" dirty="0" smtClean="0"/>
              <a:t>znázorňující: nebe, postavy světské i z mytologie – </a:t>
            </a:r>
            <a:r>
              <a:rPr lang="cs-CZ" u="sng" dirty="0" smtClean="0"/>
              <a:t>pocit nekonečna</a:t>
            </a:r>
          </a:p>
          <a:p>
            <a:pPr>
              <a:buNone/>
            </a:pPr>
            <a:r>
              <a:rPr lang="cs-CZ" u="sng" dirty="0" smtClean="0"/>
              <a:t>drahé materiály</a:t>
            </a:r>
            <a:r>
              <a:rPr lang="cs-CZ" dirty="0" smtClean="0"/>
              <a:t> – zlato, vzácná dřeva, barevný mramor</a:t>
            </a:r>
          </a:p>
          <a:p>
            <a:r>
              <a:rPr lang="cs-CZ" dirty="0" smtClean="0"/>
              <a:t>cit pro </a:t>
            </a:r>
            <a:r>
              <a:rPr lang="cs-CZ" u="sng" dirty="0" smtClean="0"/>
              <a:t>začlenění</a:t>
            </a:r>
            <a:r>
              <a:rPr lang="cs-CZ" dirty="0" smtClean="0"/>
              <a:t> staveb </a:t>
            </a:r>
            <a:r>
              <a:rPr lang="cs-CZ" u="sng" dirty="0" smtClean="0"/>
              <a:t>do krajiny</a:t>
            </a:r>
            <a:endParaRPr lang="cs-CZ" u="sng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BAROKO V ARCHITEKTUŘE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                                                                                             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</a:t>
            </a:r>
            <a:r>
              <a:rPr lang="cs-CZ" dirty="0" smtClean="0"/>
              <a:t>                                                           Klášter</a:t>
            </a:r>
          </a:p>
          <a:p>
            <a:r>
              <a:rPr lang="cs-CZ" dirty="0" smtClean="0"/>
              <a:t>                                                          premonstrátů</a:t>
            </a:r>
            <a:r>
              <a:rPr lang="cs-CZ" sz="2400" dirty="0" smtClean="0"/>
              <a:t> v Teplé                     </a:t>
            </a:r>
            <a:r>
              <a:rPr lang="cs-CZ" dirty="0" smtClean="0"/>
              <a:t>                                        </a:t>
            </a:r>
            <a:r>
              <a:rPr lang="cs-CZ" dirty="0" smtClean="0"/>
              <a:t>                                                                                                           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0033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Typické znaky barokní portály a okna</a:t>
            </a:r>
            <a:endParaRPr lang="cs-CZ" dirty="0"/>
          </a:p>
        </p:txBody>
      </p:sp>
      <p:pic>
        <p:nvPicPr>
          <p:cNvPr id="10242" name="Picture 2" descr="Tepelský klášter s kostelem Zvěstování Panny Marie">
            <a:hlinkClick r:id="rId2" tooltip="Tepelský klášter s kostelem Zvěstování Panny Marie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001" y="1124744"/>
            <a:ext cx="5305285" cy="5040560"/>
          </a:xfrm>
          <a:prstGeom prst="rect">
            <a:avLst/>
          </a:prstGeom>
          <a:noFill/>
        </p:spPr>
      </p:pic>
      <p:pic>
        <p:nvPicPr>
          <p:cNvPr id="10244" name="Picture 4" descr="http://www.svet-bydleni.cz/Files/FckGallery/goticke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1196752"/>
            <a:ext cx="1656184" cy="35663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sz="4600" dirty="0" smtClean="0"/>
              <a:t>unikátní soubor devíti vesnických barokních kostelů</a:t>
            </a:r>
          </a:p>
          <a:p>
            <a:pPr>
              <a:buNone/>
            </a:pPr>
            <a:r>
              <a:rPr lang="cs-CZ" sz="3600" dirty="0" smtClean="0"/>
              <a:t>(</a:t>
            </a:r>
            <a:r>
              <a:rPr lang="cs-CZ" sz="3600" dirty="0" err="1" smtClean="0"/>
              <a:t>Martínkovice</a:t>
            </a:r>
            <a:r>
              <a:rPr lang="cs-CZ" sz="3600" dirty="0" smtClean="0"/>
              <a:t>, </a:t>
            </a:r>
            <a:r>
              <a:rPr lang="cs-CZ" sz="3600" dirty="0" err="1" smtClean="0"/>
              <a:t>Otovice</a:t>
            </a:r>
            <a:r>
              <a:rPr lang="cs-CZ" sz="3600" dirty="0" smtClean="0"/>
              <a:t>, </a:t>
            </a:r>
            <a:r>
              <a:rPr lang="cs-CZ" sz="3600" dirty="0" err="1" smtClean="0"/>
              <a:t>Vižňov</a:t>
            </a:r>
            <a:r>
              <a:rPr lang="cs-CZ" sz="3600" dirty="0" smtClean="0"/>
              <a:t>, </a:t>
            </a:r>
            <a:r>
              <a:rPr lang="cs-CZ" sz="3600" dirty="0" err="1" smtClean="0"/>
              <a:t>Šonov</a:t>
            </a:r>
            <a:r>
              <a:rPr lang="cs-CZ" sz="3600" dirty="0" smtClean="0"/>
              <a:t>, </a:t>
            </a:r>
            <a:r>
              <a:rPr lang="cs-CZ" sz="3600" dirty="0" err="1" smtClean="0"/>
              <a:t>Ruprechtice</a:t>
            </a:r>
            <a:r>
              <a:rPr lang="cs-CZ" sz="3600" dirty="0" smtClean="0"/>
              <a:t>, </a:t>
            </a:r>
          </a:p>
          <a:p>
            <a:pPr>
              <a:buNone/>
            </a:pPr>
            <a:r>
              <a:rPr lang="cs-CZ" sz="3600" dirty="0" err="1" smtClean="0"/>
              <a:t>Vernéřovice</a:t>
            </a:r>
            <a:r>
              <a:rPr lang="cs-CZ" sz="3600" dirty="0" smtClean="0"/>
              <a:t>, </a:t>
            </a:r>
            <a:r>
              <a:rPr lang="cs-CZ" sz="3600" dirty="0" err="1" smtClean="0"/>
              <a:t>Božanov</a:t>
            </a:r>
            <a:r>
              <a:rPr lang="cs-CZ" sz="3600" dirty="0" smtClean="0"/>
              <a:t>, </a:t>
            </a:r>
            <a:r>
              <a:rPr lang="cs-CZ" sz="3600" dirty="0" err="1" smtClean="0"/>
              <a:t>Heřmánkovice</a:t>
            </a:r>
            <a:r>
              <a:rPr lang="cs-CZ" sz="3600" dirty="0" smtClean="0"/>
              <a:t>, </a:t>
            </a:r>
            <a:r>
              <a:rPr lang="cs-CZ" sz="3600" dirty="0" err="1" smtClean="0"/>
              <a:t>Bezděkov</a:t>
            </a:r>
            <a:r>
              <a:rPr lang="cs-CZ" sz="3600" dirty="0" smtClean="0"/>
              <a:t>)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kostel sv. Anny ve </a:t>
            </a:r>
            <a:r>
              <a:rPr lang="cs-CZ" sz="2800" dirty="0" err="1" smtClean="0"/>
              <a:t>Vižňově</a:t>
            </a:r>
            <a:endParaRPr lang="cs-CZ" sz="2800" dirty="0" smtClean="0"/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                                            </a:t>
            </a:r>
          </a:p>
          <a:p>
            <a:pPr>
              <a:buNone/>
            </a:pPr>
            <a:r>
              <a:rPr lang="cs-CZ" sz="2800" dirty="0" smtClean="0"/>
              <a:t>                  </a:t>
            </a:r>
          </a:p>
          <a:p>
            <a:pPr>
              <a:buNone/>
            </a:pPr>
            <a:r>
              <a:rPr lang="cs-CZ" sz="2800" dirty="0" smtClean="0"/>
              <a:t>                                                                                     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                                                                                         kostel sv. Máří Magdaleny</a:t>
            </a:r>
          </a:p>
          <a:p>
            <a:pPr>
              <a:buNone/>
            </a:pPr>
            <a:r>
              <a:rPr lang="cs-CZ" sz="2800" dirty="0" smtClean="0"/>
              <a:t>                                                                                                v </a:t>
            </a:r>
            <a:r>
              <a:rPr lang="cs-CZ" sz="2800" dirty="0" err="1" smtClean="0"/>
              <a:t>Božanově</a:t>
            </a:r>
            <a:endParaRPr lang="cs-CZ" sz="2800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BAROKNÍ KOSTELY  BROUMOVSKO</a:t>
            </a:r>
            <a:endParaRPr lang="cs-CZ" dirty="0"/>
          </a:p>
        </p:txBody>
      </p:sp>
      <p:pic>
        <p:nvPicPr>
          <p:cNvPr id="15362" name="Picture 2" descr="http://upload.wikimedia.org/wikipedia/commons/thumb/5/5c/Vi%C5%BE%C5%88ov_-_kostel_svat%C3%A9_Anny.jpg/220px-Vi%C5%BE%C5%88ov_-_kostel_svat%C3%A9_Anny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645024"/>
            <a:ext cx="3240360" cy="2430271"/>
          </a:xfrm>
          <a:prstGeom prst="rect">
            <a:avLst/>
          </a:prstGeom>
          <a:noFill/>
        </p:spPr>
      </p:pic>
      <p:pic>
        <p:nvPicPr>
          <p:cNvPr id="15364" name="Picture 4" descr="Skupinová prohlídka unikátní skupiny barokních kostelů I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3068960"/>
            <a:ext cx="3255153" cy="2160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sz="3000" dirty="0" smtClean="0"/>
              <a:t>v Broumovských stěnách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</a:t>
            </a:r>
          </a:p>
          <a:p>
            <a:r>
              <a:rPr lang="cs-CZ" dirty="0" smtClean="0"/>
              <a:t> </a:t>
            </a:r>
            <a:r>
              <a:rPr lang="cs-CZ" dirty="0" smtClean="0"/>
              <a:t>                                                        interiér Kaple Hvězda                    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POUTNÍ  KAPLE  HVĚZDA</a:t>
            </a:r>
            <a:endParaRPr lang="cs-CZ" dirty="0"/>
          </a:p>
        </p:txBody>
      </p:sp>
      <p:pic>
        <p:nvPicPr>
          <p:cNvPr id="30722" name="Picture 2" descr="Soubor:Kaple Hvězda v Broumovských stěnách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564904"/>
            <a:ext cx="4471121" cy="3096344"/>
          </a:xfrm>
          <a:prstGeom prst="rect">
            <a:avLst/>
          </a:prstGeom>
          <a:noFill/>
        </p:spPr>
      </p:pic>
      <p:pic>
        <p:nvPicPr>
          <p:cNvPr id="30724" name="Picture 4" descr="Soubor:Hvězda (kaple) - interiér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58054" y="1268761"/>
            <a:ext cx="3186354" cy="42484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architekti Kryštof a</a:t>
            </a:r>
          </a:p>
          <a:p>
            <a:r>
              <a:rPr lang="cs-CZ" dirty="0" smtClean="0"/>
              <a:t>K. I. </a:t>
            </a:r>
            <a:r>
              <a:rPr lang="cs-CZ" dirty="0" err="1" smtClean="0"/>
              <a:t>Dientzenhofer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B                                </a:t>
            </a:r>
            <a:r>
              <a:rPr lang="cs-CZ" dirty="0" err="1" smtClean="0"/>
              <a:t>B</a:t>
            </a:r>
            <a:endParaRPr lang="cs-CZ" dirty="0" smtClean="0"/>
          </a:p>
          <a:p>
            <a:r>
              <a:rPr lang="cs-CZ" dirty="0" smtClean="0"/>
              <a:t>                                  A</a:t>
            </a:r>
          </a:p>
          <a:p>
            <a:r>
              <a:rPr lang="cs-CZ" dirty="0" smtClean="0"/>
              <a:t>                                     R</a:t>
            </a:r>
          </a:p>
          <a:p>
            <a:r>
              <a:rPr lang="cs-CZ" dirty="0" smtClean="0"/>
              <a:t>                                   O</a:t>
            </a:r>
          </a:p>
          <a:p>
            <a:r>
              <a:rPr lang="cs-CZ" dirty="0" smtClean="0"/>
              <a:t>K                                </a:t>
            </a:r>
            <a:r>
              <a:rPr lang="cs-CZ" dirty="0" err="1" smtClean="0"/>
              <a:t>K</a:t>
            </a:r>
            <a:endParaRPr lang="cs-CZ" dirty="0" smtClean="0"/>
          </a:p>
          <a:p>
            <a:r>
              <a:rPr lang="cs-CZ" dirty="0" smtClean="0"/>
              <a:t>                                     O</a:t>
            </a:r>
          </a:p>
          <a:p>
            <a:r>
              <a:rPr lang="cs-CZ" dirty="0" smtClean="0"/>
              <a:t>                                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lvl="7"/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BROUMOVSKÝ    BENEDIKTINSKÝ </a:t>
            </a:r>
            <a:br>
              <a:rPr lang="cs-CZ" sz="3200" dirty="0" smtClean="0"/>
            </a:br>
            <a:r>
              <a:rPr lang="cs-CZ" sz="3200" dirty="0" smtClean="0"/>
              <a:t>KLÁŠTER</a:t>
            </a:r>
            <a:endParaRPr lang="cs-CZ" sz="3200" dirty="0"/>
          </a:p>
        </p:txBody>
      </p:sp>
      <p:pic>
        <p:nvPicPr>
          <p:cNvPr id="16388" name="Picture 4" descr="http://www.broumov.net/VismoOnline_ActionScripts/Image.aspx?id_org=1276&amp;id_obrazky=667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930842"/>
            <a:ext cx="4176464" cy="5590440"/>
          </a:xfrm>
          <a:prstGeom prst="rect">
            <a:avLst/>
          </a:prstGeom>
          <a:noFill/>
        </p:spPr>
      </p:pic>
      <p:pic>
        <p:nvPicPr>
          <p:cNvPr id="16390" name="Picture 6" descr="http://www.broumov.net/VismoOnline_ActionScripts/Image.aspx?id_org=1276&amp;id_obrazky=666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636912"/>
            <a:ext cx="2880320" cy="38434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92933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sz="4000" dirty="0" smtClean="0"/>
          </a:p>
          <a:p>
            <a:r>
              <a:rPr lang="cs-CZ" sz="4000" dirty="0" smtClean="0"/>
              <a:t>Národní kulturní památka ČR</a:t>
            </a:r>
            <a:endParaRPr lang="cs-CZ" sz="40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unikátní</a:t>
            </a:r>
            <a:br>
              <a:rPr lang="cs-CZ" dirty="0" smtClean="0"/>
            </a:br>
            <a:r>
              <a:rPr lang="cs-CZ" dirty="0" smtClean="0"/>
              <a:t>interiéry kláštera</a:t>
            </a:r>
            <a:endParaRPr lang="cs-CZ" dirty="0"/>
          </a:p>
        </p:txBody>
      </p:sp>
      <p:pic>
        <p:nvPicPr>
          <p:cNvPr id="20482" name="Picture 2" descr="http://www.klaster-broumov.cz/images/phocagallery/Kostel_sv_Vojtecha/thumbs/phoca_thumb_l_clim_thumb_640x640_obr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556791"/>
            <a:ext cx="2304256" cy="3645679"/>
          </a:xfrm>
          <a:prstGeom prst="rect">
            <a:avLst/>
          </a:prstGeom>
          <a:noFill/>
        </p:spPr>
      </p:pic>
      <p:pic>
        <p:nvPicPr>
          <p:cNvPr id="20484" name="Picture 4" descr="http://www.klaster-broumov.cz/images/phocagallery/Kostel_sv_Vojtecha/thumbs/phoca_thumb_l_clim_thumb_640x640_obr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620688"/>
            <a:ext cx="2821417" cy="5149354"/>
          </a:xfrm>
          <a:prstGeom prst="rect">
            <a:avLst/>
          </a:prstGeom>
          <a:noFill/>
        </p:spPr>
      </p:pic>
      <p:pic>
        <p:nvPicPr>
          <p:cNvPr id="20486" name="Picture 6" descr="Soubor:Broumov, klášter, knihovna 02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2132856"/>
            <a:ext cx="2504052" cy="3600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kudyznudy.cz</a:t>
            </a:r>
            <a:r>
              <a:rPr lang="cs-CZ" dirty="0" smtClean="0">
                <a:hlinkClick r:id="rId2"/>
              </a:rPr>
              <a:t>/Foto-a-video/3D-</a:t>
            </a:r>
            <a:r>
              <a:rPr lang="cs-CZ" dirty="0" err="1" smtClean="0">
                <a:hlinkClick r:id="rId2"/>
              </a:rPr>
              <a:t>Proh</a:t>
            </a:r>
            <a:r>
              <a:rPr lang="cs-CZ" dirty="0" smtClean="0">
                <a:hlinkClick r:id="rId2"/>
              </a:rPr>
              <a:t> http://www.</a:t>
            </a:r>
            <a:r>
              <a:rPr lang="cs-CZ" dirty="0" err="1" smtClean="0">
                <a:hlinkClick r:id="rId2"/>
              </a:rPr>
              <a:t>kudyznudy.cz</a:t>
            </a:r>
            <a:r>
              <a:rPr lang="cs-CZ" dirty="0" smtClean="0">
                <a:hlinkClick r:id="rId2"/>
              </a:rPr>
              <a:t>/Foto-a-video/3D-</a:t>
            </a:r>
            <a:r>
              <a:rPr lang="cs-CZ" dirty="0" err="1" smtClean="0">
                <a:hlinkClick r:id="rId2"/>
              </a:rPr>
              <a:t>Prohlidky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Klasterni</a:t>
            </a:r>
            <a:r>
              <a:rPr lang="cs-CZ" dirty="0" smtClean="0">
                <a:hlinkClick r:id="rId2"/>
              </a:rPr>
              <a:t>-knihovna-v-Broumove.</a:t>
            </a:r>
            <a:r>
              <a:rPr lang="cs-CZ" dirty="0" err="1" smtClean="0">
                <a:hlinkClick r:id="rId2"/>
              </a:rPr>
              <a:t>aspx</a:t>
            </a:r>
            <a:r>
              <a:rPr lang="cs-CZ" dirty="0" smtClean="0">
                <a:hlinkClick r:id="rId2"/>
              </a:rPr>
              <a:t> </a:t>
            </a:r>
            <a:r>
              <a:rPr lang="cs-CZ" dirty="0" err="1" smtClean="0">
                <a:hlinkClick r:id="rId2"/>
              </a:rPr>
              <a:t>lidky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Klasterni</a:t>
            </a:r>
            <a:r>
              <a:rPr lang="cs-CZ" dirty="0" smtClean="0">
                <a:hlinkClick r:id="rId2"/>
              </a:rPr>
              <a:t>-knihovna-v-Broumove.</a:t>
            </a:r>
            <a:r>
              <a:rPr lang="cs-CZ" dirty="0" err="1" smtClean="0">
                <a:hlinkClick r:id="rId2"/>
              </a:rPr>
              <a:t>aspx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Velmi vzácná Klášterní knihovna </a:t>
            </a:r>
            <a:br>
              <a:rPr lang="cs-CZ" dirty="0" smtClean="0"/>
            </a:br>
            <a:r>
              <a:rPr lang="cs-CZ" dirty="0" smtClean="0"/>
              <a:t>v Broumově ve 3D</a:t>
            </a:r>
            <a:endParaRPr lang="cs-CZ" dirty="0"/>
          </a:p>
        </p:txBody>
      </p:sp>
      <p:pic>
        <p:nvPicPr>
          <p:cNvPr id="31746" name="Picture 2" descr="Klášt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3284984"/>
            <a:ext cx="6283090" cy="3096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5658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					sloup Nejsvětější Trojice  v </a:t>
            </a:r>
          </a:p>
          <a:p>
            <a:pPr>
              <a:buNone/>
            </a:pPr>
            <a:r>
              <a:rPr lang="cs-CZ" dirty="0" smtClean="0"/>
              <a:t>					Olomouci, památka UNESCO				                   </a:t>
            </a:r>
          </a:p>
          <a:p>
            <a:r>
              <a:rPr lang="cs-CZ" dirty="0" smtClean="0"/>
              <a:t>                                                                           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Kostel sv. Jana Nepomuckého, Hradčany</a:t>
            </a:r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28328"/>
          </a:xfrm>
        </p:spPr>
        <p:txBody>
          <a:bodyPr/>
          <a:lstStyle/>
          <a:p>
            <a:r>
              <a:rPr lang="cs-CZ" dirty="0" smtClean="0"/>
              <a:t>další významná díla</a:t>
            </a:r>
            <a:endParaRPr lang="cs-CZ" dirty="0"/>
          </a:p>
        </p:txBody>
      </p:sp>
      <p:pic>
        <p:nvPicPr>
          <p:cNvPr id="27650" name="Picture 2" descr="http://upload.wikimedia.org/wikipedia/commons/thumb/7/79/Holy_Trinity_Column.jpg/220px-Holy_Trinity_Colum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052736"/>
            <a:ext cx="3312368" cy="4411472"/>
          </a:xfrm>
          <a:prstGeom prst="rect">
            <a:avLst/>
          </a:prstGeom>
          <a:noFill/>
        </p:spPr>
      </p:pic>
      <p:pic>
        <p:nvPicPr>
          <p:cNvPr id="3074" name="Picture 2" descr="autor Matěj Baťh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2156859"/>
            <a:ext cx="2880320" cy="38404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/>
              <a:t>AUTOR NEUVEDEN.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17.2.2013]. Dostupný na WWW: </a:t>
            </a:r>
            <a:r>
              <a:rPr lang="cs-CZ" dirty="0" smtClean="0">
                <a:hlinkClick r:id="rId2"/>
              </a:rPr>
              <a:t>http://cs.wikipedia.org/wiki/Soubor:Vi%C5%BE%C5%88ov_-_kostel_svat%C3%A9_Anny.jpg</a:t>
            </a:r>
            <a:endParaRPr lang="cs-CZ" dirty="0" smtClean="0"/>
          </a:p>
          <a:p>
            <a:r>
              <a:rPr lang="cs-CZ" dirty="0" smtClean="0"/>
              <a:t>http://ck.broumovsko.cz/katalog/kultura-pamatky/skupinova-prohlidka-unikatni-skupiny-baroknich-kostelu-i </a:t>
            </a:r>
          </a:p>
          <a:p>
            <a:r>
              <a:rPr lang="cs-CZ" dirty="0" smtClean="0"/>
              <a:t>AUTOR NEUVEDEN. </a:t>
            </a:r>
            <a:r>
              <a:rPr lang="cs-CZ" i="1" dirty="0" smtClean="0"/>
              <a:t>seznam</a:t>
            </a:r>
            <a:r>
              <a:rPr lang="cs-CZ" dirty="0" smtClean="0"/>
              <a:t> [online]. [cit. 17.2.2013]. Dostupný na WWW: http://www.</a:t>
            </a:r>
            <a:r>
              <a:rPr lang="cs-CZ" dirty="0" err="1" smtClean="0"/>
              <a:t>klaster</a:t>
            </a:r>
            <a:r>
              <a:rPr lang="cs-CZ" dirty="0" smtClean="0"/>
              <a:t>-</a:t>
            </a:r>
            <a:r>
              <a:rPr lang="cs-CZ" dirty="0" err="1" smtClean="0"/>
              <a:t>broumov.cz</a:t>
            </a:r>
            <a:r>
              <a:rPr lang="cs-CZ" dirty="0" smtClean="0"/>
              <a:t>/index.</a:t>
            </a:r>
            <a:r>
              <a:rPr lang="cs-CZ" dirty="0" err="1" smtClean="0"/>
              <a:t>php</a:t>
            </a:r>
            <a:r>
              <a:rPr lang="cs-CZ" dirty="0" smtClean="0"/>
              <a:t>?start=8 </a:t>
            </a:r>
          </a:p>
          <a:p>
            <a:r>
              <a:rPr lang="cs-CZ" dirty="0" smtClean="0"/>
              <a:t>AUTOR NEUVEDEN. </a:t>
            </a:r>
            <a:r>
              <a:rPr lang="cs-CZ" i="1" dirty="0" smtClean="0"/>
              <a:t>seznam</a:t>
            </a:r>
            <a:r>
              <a:rPr lang="cs-CZ" dirty="0" smtClean="0"/>
              <a:t> [online]. [cit. 17.2.2013]. Dostupný na WWW: http://www.</a:t>
            </a:r>
            <a:r>
              <a:rPr lang="cs-CZ" dirty="0" err="1" smtClean="0"/>
              <a:t>broumov.net</a:t>
            </a:r>
            <a:r>
              <a:rPr lang="cs-CZ" dirty="0" smtClean="0"/>
              <a:t>/</a:t>
            </a:r>
            <a:r>
              <a:rPr lang="cs-CZ" dirty="0" err="1" smtClean="0"/>
              <a:t>vismo</a:t>
            </a:r>
            <a:r>
              <a:rPr lang="cs-CZ" dirty="0" smtClean="0"/>
              <a:t>/galerie2.asp?id_</a:t>
            </a:r>
            <a:r>
              <a:rPr lang="cs-CZ" dirty="0" err="1" smtClean="0"/>
              <a:t>org</a:t>
            </a:r>
            <a:r>
              <a:rPr lang="cs-CZ" dirty="0" smtClean="0"/>
              <a:t>=1276&amp;id_galerie=1107&amp;p1=3242 </a:t>
            </a:r>
          </a:p>
          <a:p>
            <a:r>
              <a:rPr lang="cs-CZ" dirty="0" smtClean="0"/>
              <a:t>DANIEL BARÁNEK.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17.2.2013]. Dostupný na WWW: http://cs.wikipedia.org/wiki/Soubor:Broumov,_kl%C3%A1%C5%A1ter,_knihovna_02.jpg </a:t>
            </a:r>
          </a:p>
          <a:p>
            <a:r>
              <a:rPr lang="cs-CZ" dirty="0" smtClean="0"/>
              <a:t>AUTOR </a:t>
            </a:r>
            <a:r>
              <a:rPr lang="cs-CZ" dirty="0" smtClean="0"/>
              <a:t>NEUVEDEN.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17.2.2013]. Dostupný na WWW: </a:t>
            </a:r>
            <a:r>
              <a:rPr lang="cs-CZ" dirty="0" smtClean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cs.m.wikipedia.org/wiki/Kry%C5%A1tof_Dientzenhofer</a:t>
            </a:r>
            <a:endParaRPr lang="cs-CZ" dirty="0" smtClean="0"/>
          </a:p>
          <a:p>
            <a:r>
              <a:rPr lang="cs-CZ" dirty="0" smtClean="0"/>
              <a:t>AUTOR NEUVEDEN. </a:t>
            </a:r>
            <a:r>
              <a:rPr lang="cs-CZ" i="1" dirty="0" smtClean="0"/>
              <a:t>se</a:t>
            </a:r>
            <a:r>
              <a:rPr lang="cs-CZ" dirty="0" smtClean="0"/>
              <a:t> [online]. [cit. 18.2.2013]. Dostupný na WWW: http://www.</a:t>
            </a:r>
            <a:r>
              <a:rPr lang="cs-CZ" dirty="0" err="1" smtClean="0"/>
              <a:t>svet</a:t>
            </a:r>
            <a:r>
              <a:rPr lang="cs-CZ" dirty="0" smtClean="0"/>
              <a:t>-bydleni.</a:t>
            </a:r>
            <a:r>
              <a:rPr lang="cs-CZ" dirty="0" err="1" smtClean="0"/>
              <a:t>cz</a:t>
            </a:r>
            <a:r>
              <a:rPr lang="cs-CZ" dirty="0" smtClean="0"/>
              <a:t>/</a:t>
            </a:r>
            <a:r>
              <a:rPr lang="cs-CZ" dirty="0" err="1" smtClean="0"/>
              <a:t>nejnovejsi</a:t>
            </a:r>
            <a:r>
              <a:rPr lang="cs-CZ" dirty="0" smtClean="0"/>
              <a:t>-</a:t>
            </a:r>
            <a:r>
              <a:rPr lang="cs-CZ" dirty="0" err="1" smtClean="0"/>
              <a:t>clanky</a:t>
            </a:r>
            <a:r>
              <a:rPr lang="cs-CZ" dirty="0" smtClean="0"/>
              <a:t>/okna-v-</a:t>
            </a:r>
            <a:r>
              <a:rPr lang="cs-CZ" dirty="0" err="1" smtClean="0"/>
              <a:t>historickem</a:t>
            </a:r>
            <a:r>
              <a:rPr lang="cs-CZ" dirty="0" smtClean="0"/>
              <a:t>-sledu.</a:t>
            </a:r>
            <a:r>
              <a:rPr lang="cs-CZ" dirty="0" err="1" smtClean="0"/>
              <a:t>aspx</a:t>
            </a:r>
            <a:endParaRPr lang="cs-CZ" dirty="0" smtClean="0"/>
          </a:p>
          <a:p>
            <a:r>
              <a:rPr lang="cs-CZ" dirty="0" smtClean="0"/>
              <a:t>PATRICK-EMIL ZÖRNER (PADDY).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18.2.2013]. Dostupný na WWW: http://cs.wikipedia.org/wiki/Soubor:Praha_2005-09-15_St_Nicholas.jpg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http://cs.wikipedia.org/wiki/Barokn%C3%AD_architektura</a:t>
            </a:r>
            <a:endParaRPr lang="cs-CZ" dirty="0" smtClean="0"/>
          </a:p>
          <a:p>
            <a:r>
              <a:rPr lang="cs-CZ" dirty="0" smtClean="0"/>
              <a:t>Kniha:  Milan </a:t>
            </a:r>
            <a:r>
              <a:rPr lang="cs-CZ" dirty="0" err="1" smtClean="0"/>
              <a:t>Codr</a:t>
            </a:r>
            <a:r>
              <a:rPr lang="cs-CZ" dirty="0" smtClean="0"/>
              <a:t> a kol., Přemožitelé času 14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/>
              <a:t>AUTOR NEUVEDEN.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18.2.2013]. Dostupný na WWW: http://cs.wikipedia.org/wiki/Soubor:Groin_vault_top.jpg </a:t>
            </a:r>
            <a:endParaRPr lang="cs-CZ" dirty="0" smtClean="0"/>
          </a:p>
          <a:p>
            <a:r>
              <a:rPr lang="cs-CZ" dirty="0" smtClean="0"/>
              <a:t>KARELJ.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18.2.2013]. Dostupný na WWW: </a:t>
            </a:r>
            <a:r>
              <a:rPr lang="cs-CZ" dirty="0" smtClean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cs.wikipedia.org/wiki/Tepl%C3%A</a:t>
            </a:r>
            <a:endParaRPr lang="cs-CZ" dirty="0" smtClean="0"/>
          </a:p>
          <a:p>
            <a:r>
              <a:rPr lang="cs-CZ" dirty="0" smtClean="0"/>
              <a:t>ORIGINAL UPLOADER WAS ZP AT CS.WIKIPEDIA.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18.2.2013]. Dostupný na WWW: http://cs.wikipedia.org/wiki/Soubor:Kaple_Hv%C4%9Bzda_v_Broumovsk%C3%BDch_st%C4%9Bn%C3%A1ch.jpg  </a:t>
            </a:r>
            <a:endParaRPr lang="cs-CZ" dirty="0" smtClean="0"/>
          </a:p>
          <a:p>
            <a:r>
              <a:rPr lang="cs-CZ" dirty="0" smtClean="0"/>
              <a:t>HÁTLIK.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18.2.2013]. Dostupný na WWW: http://cs.wikipedia.org/wiki/Soubor:Hv%C4%9Bzda_(kaple)_-_interi%C3%A9r.JPG </a:t>
            </a:r>
            <a:endParaRPr lang="cs-CZ" dirty="0" smtClean="0"/>
          </a:p>
          <a:p>
            <a:r>
              <a:rPr lang="cs-CZ" dirty="0" smtClean="0"/>
              <a:t>MICHAL MAŇAS.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18.2.2013]. Dostupný na WWW: </a:t>
            </a:r>
            <a:r>
              <a:rPr lang="cs-CZ" dirty="0" smtClean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cs.wikipedia.org/wiki/Soubor:Holy_Trinity_Column.jpg</a:t>
            </a:r>
            <a:endParaRPr lang="cs-CZ" dirty="0" smtClean="0"/>
          </a:p>
          <a:p>
            <a:r>
              <a:rPr lang="cs-CZ" dirty="0" smtClean="0"/>
              <a:t>MATĚJ BAŤHA. </a:t>
            </a:r>
            <a:r>
              <a:rPr lang="cs-CZ" i="1" dirty="0" smtClean="0"/>
              <a:t>seznam</a:t>
            </a:r>
            <a:r>
              <a:rPr lang="cs-CZ" dirty="0" smtClean="0"/>
              <a:t> [online]. [cit. 18.2.2013]. Dostupný na WWW: http://ps.apha.cz/index.php?cmd=show&amp;imageID=101490&amp;title=autor Matěj </a:t>
            </a:r>
            <a:r>
              <a:rPr lang="cs-CZ" dirty="0" err="1" smtClean="0"/>
              <a:t>Baťha</a:t>
            </a:r>
            <a:endParaRPr lang="cs-CZ" dirty="0" smtClean="0"/>
          </a:p>
          <a:p>
            <a:r>
              <a:rPr lang="cs-CZ" dirty="0" smtClean="0"/>
              <a:t>AUTOR NEUVEDEN. </a:t>
            </a:r>
            <a:r>
              <a:rPr lang="cs-CZ" i="1" dirty="0" smtClean="0"/>
              <a:t>seznam</a:t>
            </a:r>
            <a:r>
              <a:rPr lang="cs-CZ" dirty="0" smtClean="0"/>
              <a:t> [online]. [cit. 18.2.2013]. Dostupný na WWW: </a:t>
            </a:r>
            <a:r>
              <a:rPr lang="cs-CZ" dirty="0" smtClean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www.otevrte13komnatu.cz/hrady-a-</a:t>
            </a:r>
            <a:r>
              <a:rPr lang="cs-CZ" dirty="0" err="1" smtClean="0">
                <a:hlinkClick r:id="rId4"/>
              </a:rPr>
              <a:t>zamky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klaster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broumov.html</a:t>
            </a:r>
            <a:endParaRPr lang="cs-CZ" dirty="0" smtClean="0"/>
          </a:p>
          <a:p>
            <a:r>
              <a:rPr lang="cs-CZ" dirty="0" smtClean="0"/>
              <a:t>AUTOR NEUVEDEN. </a:t>
            </a:r>
            <a:r>
              <a:rPr lang="cs-CZ" i="1" dirty="0" err="1" smtClean="0"/>
              <a:t>google</a:t>
            </a:r>
            <a:r>
              <a:rPr lang="cs-CZ" dirty="0" smtClean="0"/>
              <a:t> [online]. [cit. 18.2.2013]. Dostupný na WWW: http://architetka.blog.cz/0804/okna-a-portaly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548</TotalTime>
  <Words>787</Words>
  <Application>Microsoft Office PowerPoint</Application>
  <PresentationFormat>Předvádění na obrazovce (4:3)</PresentationFormat>
  <Paragraphs>153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Papír</vt:lpstr>
      <vt:lpstr>Snímek 1</vt:lpstr>
      <vt:lpstr>Anotace:</vt:lpstr>
      <vt:lpstr>                                     KRYŠTOF  Dientzenhofer  1655 - 1722 </vt:lpstr>
      <vt:lpstr>KILIÁN   IGNÁC   DIENTZENHOFER *1689 – 1751    v Praze</vt:lpstr>
      <vt:lpstr>Géniové?   Posuďte jejich dílo !!!</vt:lpstr>
      <vt:lpstr>CO JE TO BAROKO</vt:lpstr>
      <vt:lpstr>BAROKO V ARCHITEKTUŘE</vt:lpstr>
      <vt:lpstr>Typické znaky barokní portály a okna</vt:lpstr>
      <vt:lpstr>BAROKNÍ KOSTELY  BROUMOVSKO</vt:lpstr>
      <vt:lpstr>   POUTNÍ  KAPLE  HVĚZDA</vt:lpstr>
      <vt:lpstr>BROUMOVSKÝ    BENEDIKTINSKÝ  KLÁŠTER</vt:lpstr>
      <vt:lpstr>unikátní interiéry kláštera</vt:lpstr>
      <vt:lpstr>Velmi vzácná Klášterní knihovna  v Broumově ve 3D</vt:lpstr>
      <vt:lpstr>další významná díla</vt:lpstr>
      <vt:lpstr>CITACE</vt:lpstr>
      <vt:lpstr>Citace: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Matějovi</dc:creator>
  <cp:lastModifiedBy>Matějovi</cp:lastModifiedBy>
  <cp:revision>55</cp:revision>
  <dcterms:created xsi:type="dcterms:W3CDTF">2013-02-08T18:00:32Z</dcterms:created>
  <dcterms:modified xsi:type="dcterms:W3CDTF">2013-02-18T18:20:47Z</dcterms:modified>
</cp:coreProperties>
</file>