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  <p:sldId id="267" r:id="rId7"/>
    <p:sldId id="268" r:id="rId8"/>
    <p:sldId id="262" r:id="rId9"/>
    <p:sldId id="261" r:id="rId10"/>
    <p:sldId id="266" r:id="rId11"/>
    <p:sldId id="264" r:id="rId12"/>
    <p:sldId id="263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71" autoAdjust="0"/>
  </p:normalViewPr>
  <p:slideViewPr>
    <p:cSldViewPr>
      <p:cViewPr varScale="1">
        <p:scale>
          <a:sx n="53" d="100"/>
          <a:sy n="53" d="100"/>
        </p:scale>
        <p:origin x="-128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0B6E356-93B6-4B0B-97A2-24026466E83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3758658-D23A-4A4E-8CDB-B44A2CE5C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0B6E356-93B6-4B0B-97A2-24026466E83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3758658-D23A-4A4E-8CDB-B44A2CE5CA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0B6E356-93B6-4B0B-97A2-24026466E83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3758658-D23A-4A4E-8CDB-B44A2CE5C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6E356-93B6-4B0B-97A2-24026466E83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58658-D23A-4A4E-8CDB-B44A2CE5CA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6E356-93B6-4B0B-97A2-24026466E83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58658-D23A-4A4E-8CDB-B44A2CE5CA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0B6E356-93B6-4B0B-97A2-24026466E83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3758658-D23A-4A4E-8CDB-B44A2CE5CA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6E356-93B6-4B0B-97A2-24026466E83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58658-D23A-4A4E-8CDB-B44A2CE5C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0B6E356-93B6-4B0B-97A2-24026466E83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3758658-D23A-4A4E-8CDB-B44A2CE5CA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0B6E356-93B6-4B0B-97A2-24026466E83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3758658-D23A-4A4E-8CDB-B44A2CE5CA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6E356-93B6-4B0B-97A2-24026466E83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58658-D23A-4A4E-8CDB-B44A2CE5C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6E356-93B6-4B0B-97A2-24026466E83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58658-D23A-4A4E-8CDB-B44A2CE5C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0B6E356-93B6-4B0B-97A2-24026466E83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3758658-D23A-4A4E-8CDB-B44A2CE5C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Sním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16632"/>
            <a:ext cx="8796469" cy="67413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nímek2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107505" y="116632"/>
            <a:ext cx="8568951" cy="635719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Pravěké venuše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Venuše</a:t>
            </a:r>
            <a:r>
              <a:rPr lang="cs-CZ" dirty="0" smtClean="0"/>
              <a:t> jsou figurky převážně nahých žen se zdůrazněním některých pohlavních znaků. Nejde o ojedinělé výtvarné motivy, ale o projevy kultu zabezpečující plodnost. Nejznámější z nich, Věstonická venuše, byla objevena roku 1925 v Dolních Věstonicích. </a:t>
            </a:r>
          </a:p>
          <a:p>
            <a:r>
              <a:rPr lang="cs-CZ" dirty="0" smtClean="0"/>
              <a:t>Podobné figurky žen pocházejí i z dalších nalezišť v Evropě, od západní po východní (Francie, Rakousko, Ukrajina). Za jednu z nejdokonalejších sošek paleolitu je kromě Věstonické venuše považována i </a:t>
            </a:r>
            <a:r>
              <a:rPr lang="cs-CZ" dirty="0" err="1" smtClean="0"/>
              <a:t>Willendorfská</a:t>
            </a:r>
            <a:r>
              <a:rPr lang="cs-CZ" dirty="0" smtClean="0"/>
              <a:t> venuše (Rakousko, vápenec, 22 až 24 tisíc let stará), mezi neznámější patří například Venuše z </a:t>
            </a:r>
            <a:r>
              <a:rPr lang="cs-CZ" dirty="0" err="1" smtClean="0"/>
              <a:t>Lespugue</a:t>
            </a:r>
            <a:r>
              <a:rPr lang="cs-CZ" dirty="0" smtClean="0"/>
              <a:t> (Francie, mamutí kel, 23 tisíc let stará).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z následujících sošek byla nalezena v dolních Věstonicích?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Soubor:Vestonicka venuse ed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844824"/>
            <a:ext cx="2173802" cy="4248472"/>
          </a:xfrm>
          <a:prstGeom prst="rect">
            <a:avLst/>
          </a:prstGeom>
          <a:noFill/>
        </p:spPr>
      </p:pic>
      <p:pic>
        <p:nvPicPr>
          <p:cNvPr id="8196" name="Picture 4" descr="Soubor:Venus von Willendorf 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844824"/>
            <a:ext cx="2258771" cy="4248472"/>
          </a:xfrm>
          <a:prstGeom prst="rect">
            <a:avLst/>
          </a:prstGeom>
          <a:noFill/>
        </p:spPr>
      </p:pic>
      <p:pic>
        <p:nvPicPr>
          <p:cNvPr id="8198" name="Picture 6" descr="Soubor:Pet&amp;rcaron;kovická venuš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844824"/>
            <a:ext cx="2681005" cy="4248472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611560" y="6093296"/>
            <a:ext cx="23762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Petřkovická venuše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347864" y="6093296"/>
            <a:ext cx="21602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Věstonická venuše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940152" y="6093296"/>
            <a:ext cx="24482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Willendorfská</a:t>
            </a:r>
            <a:r>
              <a:rPr lang="cs-CZ" dirty="0" smtClean="0"/>
              <a:t>  venuše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43808" y="558924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5733256"/>
            <a:ext cx="389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12360" y="57332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Věstonická venuše - nález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Věstonická venuše</a:t>
            </a:r>
            <a:r>
              <a:rPr lang="cs-CZ" dirty="0" smtClean="0"/>
              <a:t> je keramická soška nahé ženy vyrobená z pálené hlíny pocházející z mladého paleolitu a datovaná do období 29 000 – 25 000 př. n. l. Patří tak k vůbec nejstarším ukázkám umělecké tvorby tohoto druhu, a to celosvětově.</a:t>
            </a:r>
          </a:p>
          <a:p>
            <a:r>
              <a:rPr lang="cs-CZ" dirty="0" smtClean="0"/>
              <a:t>Soška byla nalezena 13. července 1925 v popelišti v horní části pravěkého naleziště mezi Dolními Věstonicemi a Pavlovem. Paleolitickou krásku objevil tým Karla </a:t>
            </a:r>
            <a:r>
              <a:rPr lang="cs-CZ" dirty="0" err="1" smtClean="0"/>
              <a:t>Absolona</a:t>
            </a:r>
            <a:r>
              <a:rPr lang="cs-CZ" dirty="0" smtClean="0"/>
              <a:t>, známého badatele ve speleologii a archeologii. Sám profesor tehdy na lokalitě nebyl přítomen, ačkoli je většinou za objevitele označován. Soška ležela ve zbytcích pradávného ohniště rozlomená na dva kusy, které zpočátku ani nevypadaly, že patří k sobě. Teprve po očištění se ukázalo, že celek se podobá ženské postavě.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/>
              <a:t>Dolní Věstonice : </a:t>
            </a:r>
            <a:r>
              <a:rPr lang="cs-CZ" sz="2700" i="1" dirty="0" smtClean="0"/>
              <a:t>najděte jejich polohu v atlase a zakreslete je do mapy</a:t>
            </a:r>
            <a:r>
              <a:rPr lang="cs-CZ" i="1" dirty="0" smtClean="0"/>
              <a:t/>
            </a:r>
            <a:br>
              <a:rPr lang="cs-CZ" i="1" dirty="0" smtClean="0"/>
            </a:br>
            <a:endParaRPr lang="cs-CZ" dirty="0"/>
          </a:p>
        </p:txBody>
      </p:sp>
      <p:pic>
        <p:nvPicPr>
          <p:cNvPr id="4" name="Zástupný symbol pro obsah 3" descr="Czech_Republic_location_map.svg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2060848"/>
            <a:ext cx="6120680" cy="3638531"/>
          </a:xfrm>
        </p:spPr>
      </p:pic>
      <p:sp>
        <p:nvSpPr>
          <p:cNvPr id="5" name="TextovéPole 4"/>
          <p:cNvSpPr txBox="1"/>
          <p:nvPr/>
        </p:nvSpPr>
        <p:spPr>
          <a:xfrm>
            <a:off x="7452320" y="58052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 rot="5400000">
            <a:off x="3630743" y="2919790"/>
            <a:ext cx="5746968" cy="45602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 descr="Karel_absolon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3056" b="13056"/>
          <a:stretch>
            <a:fillRect/>
          </a:stretch>
        </p:blipFill>
        <p:spPr/>
      </p:pic>
      <p:sp>
        <p:nvSpPr>
          <p:cNvPr id="14" name="Zástupný symbol pro text 1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Karel </a:t>
            </a:r>
            <a:r>
              <a:rPr lang="cs-CZ" sz="2800" dirty="0" err="1" smtClean="0"/>
              <a:t>Absolon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62373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Podoba věstonické venuše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11,5 cm vysoká a v bocích 4,3 cm široká. Materiál, který byl k její výrobě použit, je pravděpodobně směsí hlíny a vápence, obdobné drobné plastiky byly přitom většinou zhotovovány z kamene nebo kostí. Ze zajímavostí uveďme výraznou stylizaci obličeje (pouze oči jsou naznačeny krátkými šikmými rýhami), nepřítomnost krku, mohutnost povislého poprsí (levé ňadro je větší) a boků. Na zadní straně jsou patrné rýhy znázorňující patrně tukové zářezy.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Zkoumání sošky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létě 2004 podstoupila soška důkladné „vyšetření“ na tomografu. Od jejího nalezení uplynulo 80 let a jen čtyřikrát se badatelé pokusili zjistit, z čeho je přesně vyrobena. Poslední výsledky potvrdily, že plastika je z jemné hlíny smíchané s vodou. Jsou v ní ale navíc i malá bílá zrníčka, což může být vysrážený vápenec nebo úlomky kostí. Žádný z dosavadních výzkumů dosud tak jednoznačnou odpověď nedal. Objevil se také pikantní detail: na hýždích sošky se zachoval otisk prstu asi desetiletého dítěte.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Fotografie</a:t>
            </a:r>
            <a:endParaRPr lang="cs-CZ" dirty="0"/>
          </a:p>
        </p:txBody>
      </p:sp>
      <p:pic>
        <p:nvPicPr>
          <p:cNvPr id="4" name="Zástupný symbol pro obsah 3" descr="Věstonická venuše - originál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412776"/>
            <a:ext cx="3655219" cy="4873625"/>
          </a:xfrm>
        </p:spPr>
      </p:pic>
      <p:pic>
        <p:nvPicPr>
          <p:cNvPr id="5" name="Obrázek 4" descr="303px-Vestonicka_venuse_bac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404664"/>
            <a:ext cx="3172378" cy="62819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067944" y="6237312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28384" y="63093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Umístění, odraz v umění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současnosti je soška Věstonické venuše v držení Moravského zemského muzea v Brně, ve sbírkách ústavu Anthropos. Její hodnotu stanovili v roce 2004 američtí starožitníci na 40 milionů dolarů.</a:t>
            </a:r>
            <a:endParaRPr lang="cs-CZ" baseline="30000" dirty="0" smtClean="0"/>
          </a:p>
          <a:p>
            <a:r>
              <a:rPr lang="cs-CZ" dirty="0" smtClean="0"/>
              <a:t>vznik a výrobu Věstonické venuše popsal velmi expresivně Eduard </a:t>
            </a:r>
            <a:r>
              <a:rPr lang="cs-CZ" dirty="0" err="1" smtClean="0"/>
              <a:t>Štorch</a:t>
            </a:r>
            <a:r>
              <a:rPr lang="cs-CZ" dirty="0" smtClean="0"/>
              <a:t> v jedné ze svých nejznámějších knih pro mládež </a:t>
            </a:r>
            <a:r>
              <a:rPr lang="cs-CZ" i="1" dirty="0" smtClean="0"/>
              <a:t>Lovci mamutů </a:t>
            </a:r>
            <a:r>
              <a:rPr lang="cs-CZ" dirty="0" smtClean="0"/>
              <a:t>(ilustrace Zdeněk Burian).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nálezy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Venuše z Dolních Věstonic není ojedinělou ukázkou umění pravěkých lidí. Jiné plastiky z pálené hlíny jsou známy také ze sousedního Pavlova a z Předmostí u Přerova. Proslulá je rovněž </a:t>
            </a:r>
            <a:r>
              <a:rPr lang="cs-CZ" dirty="0" err="1" smtClean="0"/>
              <a:t>Landecká</a:t>
            </a:r>
            <a:r>
              <a:rPr lang="cs-CZ" dirty="0" smtClean="0"/>
              <a:t> venuše (nazývaná také petřkovická) nalezená v roce 1953 na ostravském vrchu Landek. Tato 4,6 centimetru vysoká soška z krevele je torzem a nemá hlavu (možná autorův záměr). Nalezena byla pod mamutí stoličkou v místě pradávného sídliště lovců mamutů. Stáří sošky je odhadováno na 23 000 let. Její výjimečnost spočívá v netypicky štíhlých proporcích, které milovníkům moderního umění dokonce připomínají kubistickou sochu.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1) KOZUCH, CROP BY RAGIMIRI. </a:t>
            </a:r>
            <a:r>
              <a:rPr lang="cs-CZ" i="1" dirty="0" err="1" smtClean="0"/>
              <a:t>Wikipedie.cz</a:t>
            </a:r>
            <a:r>
              <a:rPr lang="cs-CZ" dirty="0" smtClean="0"/>
              <a:t> [online]. [cit. 27.11.2012]. Dostupný na WWW: http://cs.wikipedia.org/wiki/Soubor:Venus_von_Willendorf_01.jpg </a:t>
            </a:r>
          </a:p>
          <a:p>
            <a:r>
              <a:rPr lang="cs-CZ" dirty="0" smtClean="0"/>
              <a:t>2) PETR NOVÁK, WIKIPEDIE. </a:t>
            </a:r>
            <a:r>
              <a:rPr lang="cs-CZ" i="1" dirty="0" err="1" smtClean="0"/>
              <a:t>Wikipedie.cz</a:t>
            </a:r>
            <a:r>
              <a:rPr lang="cs-CZ" dirty="0" smtClean="0"/>
              <a:t> [online]. [cit. 27.11.2012]. Dostupný na WWW: http://cs.wikipedia.org/wiki/Soubor:Vestonicka_venuse_edit.jpg </a:t>
            </a:r>
          </a:p>
          <a:p>
            <a:r>
              <a:rPr lang="cs-CZ" dirty="0" smtClean="0"/>
              <a:t>3) MATTHIASKABEL. </a:t>
            </a:r>
            <a:r>
              <a:rPr lang="cs-CZ" i="1" dirty="0" err="1" smtClean="0"/>
              <a:t>Wikipedie.cz</a:t>
            </a:r>
            <a:r>
              <a:rPr lang="cs-CZ" dirty="0" smtClean="0"/>
              <a:t> [online]. [cit. 27.11.2012]. Dostupný na WWW: http://cs.wikipedia.org/wiki/Soubor:Venus_von_Willendorf_01.jpg </a:t>
            </a:r>
            <a:endParaRPr lang="cs-CZ" dirty="0" smtClean="0"/>
          </a:p>
          <a:p>
            <a:r>
              <a:rPr lang="cs-CZ" dirty="0" smtClean="0"/>
              <a:t>4) AUTOR NEUVEDEN.. </a:t>
            </a:r>
            <a:r>
              <a:rPr lang="cs-CZ" i="1" dirty="0" err="1" smtClean="0"/>
              <a:t>Wikipedie.cz</a:t>
            </a:r>
            <a:r>
              <a:rPr lang="cs-CZ" dirty="0" smtClean="0"/>
              <a:t> [online]. [cit. 18.2.2013]. Dostupný na WWW: http://cs.wikipedia.org/wiki/Doln%C3%AD_V%C4%9Bstonice </a:t>
            </a:r>
            <a:endParaRPr lang="cs-CZ" dirty="0" smtClean="0"/>
          </a:p>
          <a:p>
            <a:r>
              <a:rPr lang="cs-CZ" dirty="0" smtClean="0"/>
              <a:t>5) </a:t>
            </a:r>
            <a:r>
              <a:rPr lang="cs-CZ" dirty="0" smtClean="0"/>
              <a:t>AUTOR NEUVEDEN.. </a:t>
            </a:r>
            <a:r>
              <a:rPr lang="cs-CZ" i="1" dirty="0" err="1" smtClean="0"/>
              <a:t>Wikipedie.cz</a:t>
            </a:r>
            <a:r>
              <a:rPr lang="cs-CZ" dirty="0" smtClean="0"/>
              <a:t> [online]. [cit. 18.2.2013]. Dostupný na WWW: http://cs.wikipedia.org/wiki/Soubor:Karel_absolon.jpg </a:t>
            </a:r>
            <a:endParaRPr lang="cs-CZ" dirty="0" smtClean="0"/>
          </a:p>
          <a:p>
            <a:r>
              <a:rPr lang="cs-CZ" dirty="0" smtClean="0"/>
              <a:t>6</a:t>
            </a:r>
            <a:r>
              <a:rPr lang="cs-CZ" dirty="0" smtClean="0"/>
              <a:t>) </a:t>
            </a:r>
            <a:r>
              <a:rPr lang="cs-CZ" dirty="0" smtClean="0"/>
              <a:t>Z vlastních zdrojů</a:t>
            </a:r>
            <a:r>
              <a:rPr lang="cs-CZ" dirty="0" smtClean="0"/>
              <a:t>. (Pořízeno v Národním muzeu při výstavě pravěk.)</a:t>
            </a:r>
            <a:endParaRPr lang="cs-CZ" dirty="0" smtClean="0"/>
          </a:p>
          <a:p>
            <a:r>
              <a:rPr lang="cs-CZ" dirty="0" smtClean="0"/>
              <a:t>7</a:t>
            </a:r>
            <a:r>
              <a:rPr lang="cs-CZ" dirty="0" smtClean="0"/>
              <a:t>) </a:t>
            </a:r>
            <a:r>
              <a:rPr lang="cs-CZ" dirty="0" smtClean="0"/>
              <a:t>PETR NOVÁK, WIKIPEDIE“. </a:t>
            </a:r>
            <a:r>
              <a:rPr lang="cs-CZ" i="1" dirty="0" err="1" smtClean="0"/>
              <a:t>Wikipedie.cz</a:t>
            </a:r>
            <a:r>
              <a:rPr lang="cs-CZ" dirty="0" smtClean="0"/>
              <a:t> [online]. [cit. 27.11.2012]. Dostupný na WWW: http://cs.wikipedia.org/wiki/Soubor:Vestonicka_venuse_back.jpg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136</TotalTime>
  <Words>550</Words>
  <Application>Microsoft Office PowerPoint</Application>
  <PresentationFormat>Předvádění na obrazovce (4:3)</PresentationFormat>
  <Paragraphs>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Snímek 2</vt:lpstr>
      <vt:lpstr>Pravěké venuše</vt:lpstr>
      <vt:lpstr>Která z následujících sošek byla nalezena v dolních Věstonicích?</vt:lpstr>
      <vt:lpstr>Věstonická venuše - nález</vt:lpstr>
      <vt:lpstr>Dolní Věstonice : najděte jejich polohu v atlase a zakreslete je do mapy </vt:lpstr>
      <vt:lpstr>Snímek 7</vt:lpstr>
      <vt:lpstr>Podoba věstonické venuše</vt:lpstr>
      <vt:lpstr>Zkoumání sošky</vt:lpstr>
      <vt:lpstr>Fotografie</vt:lpstr>
      <vt:lpstr>Umístění, odraz v umění </vt:lpstr>
      <vt:lpstr>Další nálezy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Libor</dc:creator>
  <cp:lastModifiedBy>uzivatel</cp:lastModifiedBy>
  <cp:revision>16</cp:revision>
  <dcterms:created xsi:type="dcterms:W3CDTF">2012-11-27T11:06:03Z</dcterms:created>
  <dcterms:modified xsi:type="dcterms:W3CDTF">2013-02-18T18:18:18Z</dcterms:modified>
</cp:coreProperties>
</file>