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2" r:id="rId15"/>
    <p:sldId id="273" r:id="rId16"/>
    <p:sldId id="274" r:id="rId17"/>
    <p:sldId id="275" r:id="rId18"/>
    <p:sldId id="276" r:id="rId19"/>
    <p:sldId id="259" r:id="rId20"/>
    <p:sldId id="26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956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859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322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6632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404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525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72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71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906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46383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BAC2D0-C018-4EE5-83C5-274EFF7F3165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AD098-293B-4247-867D-69D10425F6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67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d/d3/Hradec_Kralove_Region_CoA_CZ.sv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b/Hradec_Kralove_CoA_CZ.svg" TargetMode="External"/><Relationship Id="rId7" Type="http://schemas.openxmlformats.org/officeDocument/2006/relationships/image" Target="../media/image10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hyperlink" Target="http://cs.wikipedia.org/wiki/Soubor:Hradec_Kr%C3%A1lov%C3%A9_od_soutoku.JPG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6/6f/Dv%C5%AFr_Kr%C3%A1lov%C3%A9_nad_Labem_from_air_2.jp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m.denik.cz/23/fe/krkonose_krnap_nove_logo_denik_clanek_solo.jpg" TargetMode="Externa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667498"/>
              </p:ext>
            </p:extLst>
          </p:nvPr>
        </p:nvGraphicFramePr>
        <p:xfrm>
          <a:off x="899592" y="2348880"/>
          <a:ext cx="741682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3821"/>
                <a:gridCol w="5373003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28.9.2012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VY_52_INOVACE_18_Královéhradecký</a:t>
                      </a:r>
                      <a:r>
                        <a:rPr lang="cs-CZ" sz="1800" kern="1200" baseline="0" dirty="0" smtClean="0">
                          <a:effectLst/>
                        </a:rPr>
                        <a:t>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38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76864" cy="4176464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slouží jako podpora výuky na dané téma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Pomůckou k orientaci a vypracování zadaných úkolů slouží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V pracovním listě si žáci ověří znalosti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1524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7"/>
            <a:ext cx="7772400" cy="1008112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Královéhradecký kraj</a:t>
            </a:r>
            <a:endParaRPr lang="cs-CZ" sz="32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40768"/>
            <a:ext cx="7776864" cy="5400600"/>
          </a:xfrm>
        </p:spPr>
        <p:txBody>
          <a:bodyPr>
            <a:no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  <a:effectLst/>
              </a:rPr>
              <a:t>Leží na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severovýchodě ČR </a:t>
            </a:r>
            <a:r>
              <a:rPr lang="cs-CZ" sz="2000" dirty="0" smtClean="0">
                <a:solidFill>
                  <a:schemeClr val="tx1"/>
                </a:solidFill>
                <a:effectLst/>
              </a:rPr>
              <a:t>a sousedí s Libereckým, Středočeským a Pardubickým krajem.</a:t>
            </a:r>
          </a:p>
          <a:p>
            <a:pPr algn="l"/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  <a:effectLst/>
              </a:rPr>
              <a:t>Rozloha: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4 758 </a:t>
            </a:r>
            <a:r>
              <a:rPr lang="cs-CZ" sz="2000" dirty="0" smtClean="0">
                <a:solidFill>
                  <a:schemeClr val="tx1"/>
                </a:solidFill>
                <a:effectLst/>
              </a:rPr>
              <a:t>km²</a:t>
            </a:r>
          </a:p>
          <a:p>
            <a:pPr algn="l"/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solidFill>
                  <a:schemeClr val="tx1"/>
                </a:solidFill>
                <a:effectLst/>
              </a:rPr>
              <a:t>Počet obyvatel: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554 337</a:t>
            </a:r>
            <a:r>
              <a:rPr lang="cs-CZ" sz="2000" dirty="0" smtClean="0">
                <a:solidFill>
                  <a:schemeClr val="tx1"/>
                </a:solidFill>
                <a:effectLst/>
              </a:rPr>
              <a:t> (k 30.9.2011)</a:t>
            </a:r>
            <a:br>
              <a:rPr lang="cs-CZ" sz="2000" dirty="0" smtClean="0">
                <a:solidFill>
                  <a:schemeClr val="tx1"/>
                </a:solidFill>
                <a:effectLst/>
              </a:rPr>
            </a:br>
            <a:endParaRPr lang="cs-CZ" sz="2000" b="1" dirty="0" smtClean="0">
              <a:solidFill>
                <a:schemeClr val="tx1"/>
              </a:solidFill>
              <a:effectLst/>
            </a:endParaRPr>
          </a:p>
          <a:p>
            <a:pPr algn="l"/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  <a:effectLst/>
              </a:rPr>
              <a:t>Hustota zalidnění: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117 </a:t>
            </a:r>
            <a:r>
              <a:rPr lang="cs-CZ" sz="2000" dirty="0" smtClean="0">
                <a:solidFill>
                  <a:schemeClr val="tx1"/>
                </a:solidFill>
                <a:effectLst/>
              </a:rPr>
              <a:t>obyvatel/km²</a:t>
            </a:r>
          </a:p>
          <a:p>
            <a:pPr algn="l"/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solidFill>
                  <a:schemeClr val="tx1"/>
                </a:solidFill>
                <a:effectLst/>
              </a:rPr>
            </a:br>
            <a:r>
              <a:rPr lang="cs-CZ" sz="2000" dirty="0" smtClean="0">
                <a:solidFill>
                  <a:schemeClr val="tx1"/>
                </a:solidFill>
                <a:effectLst/>
              </a:rPr>
              <a:t>Nejvyšší bod: </a:t>
            </a:r>
            <a:r>
              <a:rPr lang="cs-CZ" sz="2000" b="1" dirty="0" smtClean="0">
                <a:solidFill>
                  <a:schemeClr val="tx1"/>
                </a:solidFill>
                <a:effectLst/>
              </a:rPr>
              <a:t>Sněžka 1602 m n. m.</a:t>
            </a:r>
            <a:endParaRPr lang="cs-CZ" sz="2000" dirty="0" smtClean="0">
              <a:solidFill>
                <a:schemeClr val="tx1"/>
              </a:solidFill>
              <a:effectLst/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000" dirty="0" smtClean="0">
                <a:solidFill>
                  <a:schemeClr val="tx1"/>
                </a:solidFill>
                <a:effectLst/>
              </a:rPr>
            </a:br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5" name="Picture 4" descr="Soubor:Hradec Kralove Region CoA CZ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2689499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28721" y="5754328"/>
            <a:ext cx="2689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Znak kraje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6544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96752"/>
            <a:ext cx="6740539" cy="3876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987824" y="5157192"/>
            <a:ext cx="367895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Krajské město: </a:t>
            </a:r>
            <a:r>
              <a:rPr lang="cs-CZ" sz="2400" b="1" dirty="0" smtClean="0"/>
              <a:t>Hradec Králové</a:t>
            </a:r>
            <a:endParaRPr lang="cs-CZ" sz="2400" b="1" dirty="0"/>
          </a:p>
        </p:txBody>
      </p:sp>
      <p:sp>
        <p:nvSpPr>
          <p:cNvPr id="5" name="Ovál 4"/>
          <p:cNvSpPr/>
          <p:nvPr/>
        </p:nvSpPr>
        <p:spPr>
          <a:xfrm>
            <a:off x="4765733" y="2348880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38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Povrch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Krkonoše</a:t>
            </a:r>
            <a:r>
              <a:rPr lang="cs-CZ" sz="2400" dirty="0" smtClean="0"/>
              <a:t> </a:t>
            </a:r>
            <a:r>
              <a:rPr lang="cs-CZ" sz="2000" dirty="0" smtClean="0"/>
              <a:t>(Sněžka 1602 m.n.m.)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Orlické hory </a:t>
            </a:r>
            <a:r>
              <a:rPr lang="cs-CZ" sz="2000" dirty="0" smtClean="0"/>
              <a:t>(Velká Deštná 1115 m.n.m.)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Česká tabule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Mountain Sněž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4762500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17629" y="3084929"/>
            <a:ext cx="15121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Sněžka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289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Vodstvo 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600" dirty="0" smtClean="0"/>
              <a:t>Řeky</a:t>
            </a:r>
            <a:r>
              <a:rPr lang="cs-CZ" sz="2400" b="1" dirty="0" smtClean="0"/>
              <a:t>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Labe</a:t>
            </a:r>
          </a:p>
          <a:p>
            <a:pPr marL="0" indent="0">
              <a:buNone/>
            </a:pPr>
            <a:r>
              <a:rPr lang="cs-CZ" sz="2400" b="1" dirty="0" smtClean="0"/>
              <a:t>Úpa</a:t>
            </a:r>
          </a:p>
          <a:p>
            <a:pPr marL="0" indent="0">
              <a:buNone/>
            </a:pPr>
            <a:r>
              <a:rPr lang="cs-CZ" sz="2400" b="1" dirty="0" smtClean="0"/>
              <a:t>Metuje</a:t>
            </a:r>
          </a:p>
          <a:p>
            <a:pPr marL="0" indent="0">
              <a:buNone/>
            </a:pPr>
            <a:r>
              <a:rPr lang="cs-CZ" sz="2400" b="1" dirty="0" smtClean="0"/>
              <a:t>Orlice</a:t>
            </a:r>
            <a:r>
              <a:rPr lang="cs-CZ" sz="2400" dirty="0" smtClean="0"/>
              <a:t> (Divoká a Tichá)</a:t>
            </a:r>
          </a:p>
          <a:p>
            <a:pPr marL="0" indent="0">
              <a:buNone/>
            </a:pPr>
            <a:r>
              <a:rPr lang="cs-CZ" sz="2400" b="1" dirty="0" smtClean="0"/>
              <a:t>Cidlina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600" dirty="0" smtClean="0"/>
              <a:t>Vodní nádrže</a:t>
            </a:r>
            <a:r>
              <a:rPr lang="cs-CZ" sz="2400" b="1" dirty="0" smtClean="0"/>
              <a:t>: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Rozkoš</a:t>
            </a:r>
          </a:p>
          <a:p>
            <a:pPr marL="0" indent="0">
              <a:buNone/>
            </a:pPr>
            <a:r>
              <a:rPr lang="cs-CZ" sz="2400" b="1" dirty="0" smtClean="0"/>
              <a:t>Les Království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0454" y="188640"/>
            <a:ext cx="4010743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803606" y="2852936"/>
            <a:ext cx="434039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Symbolický pramen Labe v nadmořské výšce 1386 m.n.m. je opatřen betonovou skruží, skutečný pramen leží o něco výš. </a:t>
            </a:r>
            <a:endParaRPr lang="cs-CZ" dirty="0"/>
          </a:p>
        </p:txBody>
      </p:sp>
      <p:pic>
        <p:nvPicPr>
          <p:cNvPr id="5126" name="Picture 6" descr="Letní dovolená na Rozkoš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00826"/>
            <a:ext cx="3309034" cy="2640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18757" y="5661248"/>
            <a:ext cx="20053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Vodní nádrž Rozkoš slouží mimo jiné k rekreaci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68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Města </a:t>
            </a:r>
            <a:endParaRPr lang="cs-CZ" sz="2800" b="1" u="sng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7193935"/>
              </p:ext>
            </p:extLst>
          </p:nvPr>
        </p:nvGraphicFramePr>
        <p:xfrm>
          <a:off x="539552" y="1556792"/>
          <a:ext cx="7920880" cy="3744415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3998891"/>
                <a:gridCol w="3921989"/>
              </a:tblGrid>
              <a:tr h="748883">
                <a:tc>
                  <a:txBody>
                    <a:bodyPr/>
                    <a:lstStyle/>
                    <a:p>
                      <a:r>
                        <a:rPr lang="cs-CZ" sz="2400" dirty="0"/>
                        <a:t>Hradec Králové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94 318 obyvatel</a:t>
                      </a:r>
                    </a:p>
                  </a:txBody>
                  <a:tcPr anchor="ctr"/>
                </a:tc>
              </a:tr>
              <a:tr h="748883">
                <a:tc>
                  <a:txBody>
                    <a:bodyPr/>
                    <a:lstStyle/>
                    <a:p>
                      <a:r>
                        <a:rPr lang="cs-CZ" sz="2400" dirty="0"/>
                        <a:t>Trutnov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/>
                        <a:t>30 819 obyvatel</a:t>
                      </a:r>
                    </a:p>
                  </a:txBody>
                  <a:tcPr anchor="ctr"/>
                </a:tc>
              </a:tr>
              <a:tr h="748883">
                <a:tc>
                  <a:txBody>
                    <a:bodyPr/>
                    <a:lstStyle/>
                    <a:p>
                      <a:r>
                        <a:rPr lang="cs-CZ" sz="2400" dirty="0"/>
                        <a:t>Náchod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20 688 obyvatel</a:t>
                      </a:r>
                    </a:p>
                  </a:txBody>
                  <a:tcPr anchor="ctr"/>
                </a:tc>
              </a:tr>
              <a:tr h="748883">
                <a:tc>
                  <a:txBody>
                    <a:bodyPr/>
                    <a:lstStyle/>
                    <a:p>
                      <a:r>
                        <a:rPr lang="cs-CZ" sz="2400" dirty="0"/>
                        <a:t>Jičín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16 888 obyvatel</a:t>
                      </a:r>
                    </a:p>
                  </a:txBody>
                  <a:tcPr anchor="ctr"/>
                </a:tc>
              </a:tr>
              <a:tr h="748883">
                <a:tc>
                  <a:txBody>
                    <a:bodyPr/>
                    <a:lstStyle/>
                    <a:p>
                      <a:r>
                        <a:rPr lang="cs-CZ" sz="2400" dirty="0"/>
                        <a:t>Dvůr </a:t>
                      </a:r>
                      <a:r>
                        <a:rPr lang="cs-CZ" sz="2400" dirty="0" smtClean="0"/>
                        <a:t>Králové nad Labem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16 101 obyvatel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6137494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Počet obyvatel k lednu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112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rade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94787"/>
            <a:ext cx="3528392" cy="264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47667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Hradec Králové</a:t>
            </a:r>
            <a:endParaRPr lang="cs-CZ" sz="2400" b="1" dirty="0"/>
          </a:p>
        </p:txBody>
      </p:sp>
      <p:pic>
        <p:nvPicPr>
          <p:cNvPr id="7182" name="Picture 14" descr="Soubor:Hradec Kralove CoA CZ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365386"/>
            <a:ext cx="1424618" cy="1659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86" name="Picture 18" descr="http://upload.wikimedia.org/wikipedia/commons/thumb/c/c8/Hradec_Kr%C3%A1lov%C3%A9_od_soutoku.JPG/290px-Hradec_Kr%C3%A1lov%C3%A9_od_soutoku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73016"/>
            <a:ext cx="3525693" cy="265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94" name="Picture 26" descr="Budova magistrátu v Hradci Králové.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648" y="3696118"/>
            <a:ext cx="3535504" cy="2404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232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" name="Picture 12" descr="Soubor:Dvůr Králové nad Labem from air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33056"/>
            <a:ext cx="350557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0" descr="http://www.pragueout.cz/UserFiles/jicin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033" y="3933056"/>
            <a:ext cx="3505963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Náchod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720426"/>
            <a:ext cx="3506911" cy="2630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Trutnov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48" y="720426"/>
            <a:ext cx="3505572" cy="262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22033" y="285293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285293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393305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Dvůr Králové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40140" y="393305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Jičín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16816" y="74682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Náchod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44148" y="746821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Trutnov  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737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/>
              <a:t>Průmysl</a:t>
            </a:r>
            <a:r>
              <a:rPr lang="cs-CZ" sz="2800" b="1" dirty="0" smtClean="0"/>
              <a:t/>
            </a:r>
            <a:br>
              <a:rPr lang="cs-CZ" sz="2800" b="1" dirty="0" smtClean="0"/>
            </a:b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/>
              <a:t>strojírenský</a:t>
            </a:r>
            <a:r>
              <a:rPr lang="cs-CZ" sz="2400" dirty="0" smtClean="0"/>
              <a:t> (H. Králové, Vrchlabí)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elektrotechnický</a:t>
            </a:r>
            <a:r>
              <a:rPr lang="cs-CZ" sz="2400" dirty="0" smtClean="0"/>
              <a:t> (Trutnov)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gumárenský</a:t>
            </a:r>
            <a:r>
              <a:rPr lang="cs-CZ" sz="2400" dirty="0" smtClean="0"/>
              <a:t> (Náchod)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textilní</a:t>
            </a:r>
            <a:r>
              <a:rPr lang="cs-CZ" sz="2400" dirty="0" smtClean="0"/>
              <a:t> (Náchod, Dvůr Králové)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b="1" dirty="0" smtClean="0"/>
              <a:t>potravinářský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9228" name="Picture 12" descr="http://skodaauto.wbs.cz/skoda_kvas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835888"/>
            <a:ext cx="3840427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0032" y="835888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Výroba automobilů v Kvasinách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30" name="Picture 14" descr="http://www.fabriky.cz/fototydne/094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189" y="3789041"/>
            <a:ext cx="3840427" cy="256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2189" y="3789041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Výroba textilu v Boumově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146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Zemědělství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obiloviny, řepa cukrovka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ovoce a zelenina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chov skotu, prasat a drůbeže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42" name="Picture 2" descr="Cukrová řepa - ilustrační fotografie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764704"/>
            <a:ext cx="3547492" cy="2660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76470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Úroda cukrové řepy na Rychnovsku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44" name="Picture 4" descr="Ekofarma u Kotyků, farmář a jeho stádo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3557" y="3789040"/>
            <a:ext cx="539195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660232" y="3789040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Chov skotu v Orlických horách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8895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Ochrana přírody</a:t>
            </a:r>
            <a:br>
              <a:rPr lang="cs-CZ" sz="2800" b="1" u="sng" dirty="0" smtClean="0"/>
            </a:b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Krkonošský národní park </a:t>
            </a:r>
          </a:p>
          <a:p>
            <a:pPr marL="0" indent="0">
              <a:buNone/>
            </a:pPr>
            <a:r>
              <a:rPr lang="cs-CZ" sz="2000" dirty="0" smtClean="0"/>
              <a:t>(KRNAP)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CHKO Orlické hory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CHKO Broumovsko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CHKO Český ráj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817" y="3983144"/>
            <a:ext cx="3448327" cy="2587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52817" y="3983144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Teplicko-adršpašské skály leží v CHKO Broumovsko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media3.picsearch.com/is?GsVxH6bwkiU9cPdmbpLNoQ7kZGOIpWb4kZU7WOF0HVw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5328" y="663836"/>
            <a:ext cx="792088" cy="792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http://www.tabi.cz/kr/mapy/krnap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7416" y="483456"/>
            <a:ext cx="4906332" cy="3593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75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list: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Doplň věty: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Hlavním městem Královéhradeckého kraje je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Tímto krajem protéká např. řeka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Nejvyšším vrcholem je hora                      , která leží v 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 tomto pohoří pramení řeka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 kterého sousedního státu máme z tohoto kraje nejblíž?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70889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Pracovní list: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Doplněné </a:t>
            </a:r>
            <a:r>
              <a:rPr lang="cs-CZ" sz="2000" dirty="0" smtClean="0"/>
              <a:t>věty: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Hlavním městem Královéhradeckého kraje je Hradec Králové.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Tímto krajem protéká např. řeka Labe, Metuje, Orlice.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Nejvyšším vrcholem je hora Sněžka        , která leží v Krkonoších.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 tomto pohoří pramení řeka Labe.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Do kterého sousedního státu máme z tohoto kraje nejblíž? Do Polska.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50452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Zopakuj si pravidla chování v CHKO: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 CHKO smíme rozdělávat oheň, pokud je nablízku potok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Můžeme </a:t>
            </a:r>
            <a:r>
              <a:rPr lang="cs-CZ" sz="2000" dirty="0"/>
              <a:t>zde pozorovat i chráněné živočichy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Můžeme si tu vyrýpnout a odnést domů jakoukoliv rostlinu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V lesích smíme sbírat houby</a:t>
            </a:r>
            <a:endParaRPr lang="cs-CZ" sz="2000" dirty="0"/>
          </a:p>
        </p:txBody>
      </p:sp>
      <p:sp>
        <p:nvSpPr>
          <p:cNvPr id="4" name="Zaoblený obdélník 3">
            <a:hlinkClick r:id="rId2" action="ppaction://hlinksldjump"/>
          </p:cNvPr>
          <p:cNvSpPr/>
          <p:nvPr/>
        </p:nvSpPr>
        <p:spPr>
          <a:xfrm>
            <a:off x="1691260" y="2132856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3635896" y="2136049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691260" y="3212976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3635896" y="3212976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8" name="Zaoblený obdélník 7">
            <a:hlinkClick r:id="rId2" action="ppaction://hlinksldjump"/>
          </p:cNvPr>
          <p:cNvSpPr/>
          <p:nvPr/>
        </p:nvSpPr>
        <p:spPr>
          <a:xfrm>
            <a:off x="1691260" y="4293096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9" name="Zaoblený obdélník 8">
            <a:hlinkClick r:id="rId3" action="ppaction://hlinksldjump"/>
          </p:cNvPr>
          <p:cNvSpPr/>
          <p:nvPr/>
        </p:nvSpPr>
        <p:spPr>
          <a:xfrm>
            <a:off x="3675468" y="4293171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1691260" y="5445224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11" name="Zaoblený obdélník 10">
            <a:hlinkClick r:id="rId2" action="ppaction://hlinksldjump"/>
          </p:cNvPr>
          <p:cNvSpPr/>
          <p:nvPr/>
        </p:nvSpPr>
        <p:spPr>
          <a:xfrm>
            <a:off x="3639674" y="5445224"/>
            <a:ext cx="1152128" cy="576064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4631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8661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Zamysli se zkus to znovu</a:t>
            </a:r>
            <a:endParaRPr lang="cs-CZ" sz="3200" dirty="0"/>
          </a:p>
        </p:txBody>
      </p:sp>
      <p:pic>
        <p:nvPicPr>
          <p:cNvPr id="1026" name="Picture 2" descr="C:\Users\uživatel\AppData\Local\Microsoft\Windows\Temporary Internet Files\Content.IE5\9N5UTD13\MC90043439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76672"/>
            <a:ext cx="2498348" cy="254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3789805" y="3789040"/>
            <a:ext cx="1440160" cy="1368152"/>
          </a:xfrm>
          <a:prstGeom prst="actionButtonBackPrevious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5066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7281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b="1" dirty="0" smtClean="0"/>
              <a:t>Správně!</a:t>
            </a:r>
            <a:endParaRPr lang="cs-CZ" sz="3600" b="1" dirty="0"/>
          </a:p>
        </p:txBody>
      </p:sp>
      <p:sp>
        <p:nvSpPr>
          <p:cNvPr id="4" name="Tlačítko akce: Návrat 3">
            <a:hlinkClick r:id="" action="ppaction://hlinkshowjump?jump=lastslideviewed" highlightClick="1"/>
          </p:cNvPr>
          <p:cNvSpPr/>
          <p:nvPr/>
        </p:nvSpPr>
        <p:spPr>
          <a:xfrm>
            <a:off x="3851920" y="3959032"/>
            <a:ext cx="1584176" cy="1512168"/>
          </a:xfrm>
          <a:prstGeom prst="actionButtonReturn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uživatel\AppData\Local\Microsoft\Windows\Temporary Internet Files\Content.IE5\2QOPBQBM\MC90043248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32656"/>
            <a:ext cx="4106779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451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78498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Výborně, můžeš vyrazit do přírody, ty víš, jak se chovat.</a:t>
            </a:r>
            <a:endParaRPr lang="cs-CZ" sz="2800" b="1" dirty="0"/>
          </a:p>
        </p:txBody>
      </p:sp>
      <p:pic>
        <p:nvPicPr>
          <p:cNvPr id="5122" name="Picture 2" descr="C:\Users\uživatel\AppData\Local\Microsoft\Windows\Temporary Internet Files\Content.IE5\0NS9EU6K\MC90044045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52936"/>
            <a:ext cx="3308767" cy="308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98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600" dirty="0" smtClean="0"/>
              <a:t>Použité zdroje: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 smtClean="0"/>
              <a:t>ONDŘEJ HAJDUCH. http://www.hajduch.net/cesko/kralovehradecky-kraj [online]. [cit. 17.2.2013]. Dostupný na WWW: http://www.hajduch.net/cesko/kralovehradecky-kraj </a:t>
            </a:r>
            <a:br>
              <a:rPr lang="cs-CZ" sz="1200" dirty="0" smtClean="0"/>
            </a:br>
            <a:r>
              <a:rPr lang="cs-CZ" sz="1200" dirty="0" smtClean="0"/>
              <a:t>HUSTOLES. http://cs.wikipedia.org/wiki/Kraje_v_%C4%8Cesku [online]. [cit. 17.2.2013]. Dostupný na WWW: http://cs.wikipedia.org/wiki/Soubor:2004_Kralovehradecky_kraj.PNG </a:t>
            </a:r>
            <a:br>
              <a:rPr lang="cs-CZ" sz="1200" dirty="0" smtClean="0"/>
            </a:br>
            <a:r>
              <a:rPr lang="cs-CZ" sz="1200" dirty="0" smtClean="0"/>
              <a:t>TOMÁŠ URBAN. http://cs.wikipedia.org/wiki/Kraje_v_%C4%8Cesku [online]. [cit. 17.2.2013]. Dostupný na WWW: http://cs.wikipedia.org/wiki/Soubor:Hradec_Kralove_Region_CoA_CZ.svg </a:t>
            </a:r>
            <a:br>
              <a:rPr lang="cs-CZ" sz="1200" dirty="0" smtClean="0"/>
            </a:br>
            <a:r>
              <a:rPr lang="cs-CZ" sz="1200" dirty="0" smtClean="0"/>
              <a:t>AUTOR NEUVEDEN. mountain-snezka.czech-mountains.eu [online]. [cit. 17.2.2013]. Dostupný na WWW: http://obrazky.cz/detail?q=sn%C4%9B%C5%BEka&amp;offset=39&amp;limit=20&amp;bUrlPar=filter%3D1&amp;resNum=56&amp;ref=http%3A//obrazky.cz/%3Fq%3Dsn%25C4%259B%25C5%25BEka%26from%3D21&amp;resID=PlC6la4uHiq6WGvtzXuOG9apm9p_gIKOlHg_9QlbzcA&amp;imgURL=http%3A//www.czech-mountains.eu/krkonose/data/document/img/snezka-1a.JPG&amp;pageURL=http%3A//mountain-snezka.czech-mountains.eu/&amp;imgX=200&amp;imgY=150&amp;imgSize=5&amp;thURL=http%3A//media2.picsearch.com/is%3FPlC6la4uHiq6WGvtzXuOG9apm9p_gIKOlHg_9QlbzcA&amp;thX=128&amp;thY=96&amp;qNoSite=sn%C4%9B%C5%BEka&amp;siteWWW=&amp;sId=5oK4qxjiwS97gRGRc85k</a:t>
            </a:r>
            <a:br>
              <a:rPr lang="cs-CZ" sz="1200" dirty="0" smtClean="0"/>
            </a:br>
            <a:r>
              <a:rPr lang="pt-BR" sz="1200" dirty="0" smtClean="0"/>
              <a:t>AUTOR NEUVEDEN. www.hotelhorizont.cz [online]. [cit. 17.2.2013]. Dostupný na WWW: http://www.hotelhorizont.cz/data/Pramen-Labe.jpg </a:t>
            </a:r>
            <a:r>
              <a:rPr lang="cs-CZ" sz="1200" dirty="0" smtClean="0"/>
              <a:t> </a:t>
            </a:r>
            <a:br>
              <a:rPr lang="cs-CZ" sz="1200" dirty="0" smtClean="0"/>
            </a:br>
            <a:r>
              <a:rPr lang="pt-BR" sz="1200" dirty="0" smtClean="0"/>
              <a:t>AUTOR NEUVEDEN. www.pragueout.cz/vylety/me... [online]. [cit. 17.2.2013]. Dostupný na WWW: http://www.pragueout.cz/UserFiles/jicin2.jpg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KARELJ. http://cs.wikipedia.org/wiki/</a:t>
            </a:r>
            <a:r>
              <a:rPr lang="cs-CZ" sz="1200" dirty="0" err="1" smtClean="0"/>
              <a:t>Dvůr_Králové_nad_Labem</a:t>
            </a:r>
            <a:r>
              <a:rPr lang="cs-CZ" sz="1200" dirty="0" smtClean="0"/>
              <a:t> [online]. [cit. 17.2.2013]. Dostupný na WWW: http://cs.wikipedia.org/wiki/Soubor:Dv%C5%AFr_Kr%C3%A1lov%C3%A9_nad_Labem_from_air_2.jpg </a:t>
            </a:r>
            <a:br>
              <a:rPr lang="cs-CZ" sz="1200" dirty="0" smtClean="0"/>
            </a:br>
            <a:r>
              <a:rPr lang="cs-CZ" sz="1200" dirty="0" smtClean="0"/>
              <a:t>MARTIN BRABEC. aktualne.centrum.cz/</a:t>
            </a:r>
            <a:r>
              <a:rPr lang="cs-CZ" sz="1200" dirty="0" err="1" smtClean="0"/>
              <a:t>domaci</a:t>
            </a:r>
            <a:r>
              <a:rPr lang="cs-CZ" sz="1200" dirty="0" smtClean="0"/>
              <a:t>... [online]. [cit. 17.2.2013]. Dostupný na WWW: http://obrazky.cz/detail?q=hradec%20kr%C3%A1lov%C3%A9&amp;offset=19&amp;limit=20&amp;bUrlPar=filter%3D1&amp;resNum=21&amp;ref=http%3A//obrazky.cz/%3Fq%3Dhradec%2Bkr%25C3%25A1lov%25C3%25A9%26from%3D111&amp;resID=c0g2Bv-MR1gdxXawTRZ7p2yTF9p_yT81h4zDwMrbpAM&amp;imgURL=http%3A//img.aktualne.centrum.cz/347/25/3472585-magistrat-hradec-kralove.jpg&amp;pageURL=http%3A//aktualne.centrum.cz/domaci/regiony/kralovehradecky/clanek.phtml%3Fid%3D747815&amp;imgX=200&amp;imgY=150&amp;imgSize=9&amp;thURL=http%3A//media3.picsearch.com/is%3Fc0g2Bv-MR1gdxXawTRZ7p2yTF9p_yT81h4zDwMrbpAM&amp;thX=128&amp;thY=96&amp;qNoSite=hradec%2Bkr%C3%A1lov%C3%A9&amp;siteWWW=&amp;sId=5oK4qxjiwOsQLZGfUA4C</a:t>
            </a:r>
            <a:br>
              <a:rPr lang="cs-CZ" sz="1200" dirty="0" smtClean="0"/>
            </a:br>
            <a:r>
              <a:rPr lang="pt-BR" sz="1200" dirty="0" smtClean="0"/>
              <a:t>AUTOR NEUVEDEN. www.skodaauto.wbs.cz [online]. [cit. 17.2.2013]. Dostupný na WWW: http://skodaauto.wbs.cz/skoda_kvasiny.jpg </a:t>
            </a:r>
            <a:r>
              <a:rPr lang="cs-CZ" sz="1200" dirty="0" smtClean="0"/>
              <a:t> </a:t>
            </a:r>
            <a:br>
              <a:rPr lang="cs-CZ" sz="1200" dirty="0" smtClean="0"/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4188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pPr algn="l"/>
            <a:r>
              <a:rPr lang="cs-CZ" sz="1200" dirty="0" smtClean="0"/>
              <a:t>AUTOR NEUVEDEN. www.fabriky.cz [online]. [cit. 17.2.2013]. Dostupný na WWW: http://www.fabriky.cz/fototydne/0946.jpg </a:t>
            </a:r>
            <a:br>
              <a:rPr lang="cs-CZ" sz="1200" dirty="0" smtClean="0"/>
            </a:br>
            <a:r>
              <a:rPr lang="cs-CZ" sz="1200" dirty="0" smtClean="0"/>
              <a:t>TOMÁŠ KUBELKA. rychnovsky.denik.cz [online]. [cit. 17.2.2013]. Dostupný na WWW: http://g.denik.cz/70/85/zemedelstvi_cukrova_repa_cukr_pole_denik-380.jpg </a:t>
            </a:r>
            <a:br>
              <a:rPr lang="cs-CZ" sz="1200" dirty="0" smtClean="0"/>
            </a:br>
            <a:r>
              <a:rPr lang="pt-BR" sz="1200" dirty="0" smtClean="0"/>
              <a:t>AUTOR NEUVEDEN. www.tyden.cz/rubriky/relax... [online]. [cit. 17.2.2013]. Dostupný na WWW: http://www.tyden.cz/obrazek/201009/4c986ecf97c86/crop-9175-ekofarma-u-kotyku---farmar-a-jeho-stado_520x250.jpg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t-BR" sz="1200" dirty="0" smtClean="0"/>
              <a:t>AUTOR NEUVEDEN. www.tabi.cz/kr/src/kr13.ht... [online]. [cit. 17.2.2013]. Dostupný na WWW: http://www.tabi.cz/kr/mapy/krnap.jpg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vlastní zdroj</a:t>
            </a:r>
            <a:br>
              <a:rPr lang="cs-CZ" sz="1200" dirty="0" smtClean="0"/>
            </a:br>
            <a:r>
              <a:rPr lang="cs-CZ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843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463</Words>
  <Application>Microsoft Office PowerPoint</Application>
  <PresentationFormat>Předvádění na obrazovce (4:3)</PresentationFormat>
  <Paragraphs>150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Královéhradecký kraj</vt:lpstr>
      <vt:lpstr>Prezentace aplikace PowerPoint</vt:lpstr>
      <vt:lpstr>Povrch </vt:lpstr>
      <vt:lpstr>Vodstvo </vt:lpstr>
      <vt:lpstr>Města </vt:lpstr>
      <vt:lpstr>Prezentace aplikace PowerPoint</vt:lpstr>
      <vt:lpstr>Prezentace aplikace PowerPoint</vt:lpstr>
      <vt:lpstr>Průmysl </vt:lpstr>
      <vt:lpstr>Zemědělství </vt:lpstr>
      <vt:lpstr>Ochrana přírody </vt:lpstr>
      <vt:lpstr>Pracovní list:</vt:lpstr>
      <vt:lpstr>Pracovní list:</vt:lpstr>
      <vt:lpstr>Zopakuj si pravidla chování v CHKO:</vt:lpstr>
      <vt:lpstr>Zamysli se zkus to znovu</vt:lpstr>
      <vt:lpstr>Správně!</vt:lpstr>
      <vt:lpstr>Výborně, můžeš vyrazit do přírody, ty víš, jak se chovat.</vt:lpstr>
      <vt:lpstr>Použité zdroje:  ONDŘEJ HAJDUCH. http://www.hajduch.net/cesko/kralovehradecky-kraj [online]. [cit. 17.2.2013]. Dostupný na WWW: http://www.hajduch.net/cesko/kralovehradecky-kraj  HUSTOLES. http://cs.wikipedia.org/wiki/Kraje_v_%C4%8Cesku [online]. [cit. 17.2.2013]. Dostupný na WWW: http://cs.wikipedia.org/wiki/Soubor:2004_Kralovehradecky_kraj.PNG  TOMÁŠ URBAN. http://cs.wikipedia.org/wiki/Kraje_v_%C4%8Cesku [online]. [cit. 17.2.2013]. Dostupný na WWW: http://cs.wikipedia.org/wiki/Soubor:Hradec_Kralove_Region_CoA_CZ.svg  AUTOR NEUVEDEN. mountain-snezka.czech-mountains.eu [online]. [cit. 17.2.2013]. Dostupný na WWW: http://obrazky.cz/detail?q=sn%C4%9B%C5%BEka&amp;offset=39&amp;limit=20&amp;bUrlPar=filter%3D1&amp;resNum=56&amp;ref=http%3A//obrazky.cz/%3Fq%3Dsn%25C4%259B%25C5%25BEka%26from%3D21&amp;resID=PlC6la4uHiq6WGvtzXuOG9apm9p_gIKOlHg_9QlbzcA&amp;imgURL=http%3A//www.czech-mountains.eu/krkonose/data/document/img/snezka-1a.JPG&amp;pageURL=http%3A//mountain-snezka.czech-mountains.eu/&amp;imgX=200&amp;imgY=150&amp;imgSize=5&amp;thURL=http%3A//media2.picsearch.com/is%3FPlC6la4uHiq6WGvtzXuOG9apm9p_gIKOlHg_9QlbzcA&amp;thX=128&amp;thY=96&amp;qNoSite=sn%C4%9B%C5%BEka&amp;siteWWW=&amp;sId=5oK4qxjiwS97gRGRc85k AUTOR NEUVEDEN. www.hotelhorizont.cz [online]. [cit. 17.2.2013]. Dostupný na WWW: http://www.hotelhorizont.cz/data/Pramen-Labe.jpg   AUTOR NEUVEDEN. www.pragueout.cz/vylety/me... [online]. [cit. 17.2.2013]. Dostupný na WWW: http://www.pragueout.cz/UserFiles/jicin2.jpg  KARELJ. http://cs.wikipedia.org/wiki/Dvůr_Králové_nad_Labem [online]. [cit. 17.2.2013]. Dostupný na WWW: http://cs.wikipedia.org/wiki/Soubor:Dv%C5%AFr_Kr%C3%A1lov%C3%A9_nad_Labem_from_air_2.jpg  MARTIN BRABEC. aktualne.centrum.cz/domaci... [online]. [cit. 17.2.2013]. Dostupný na WWW: http://obrazky.cz/detail?q=hradec%20kr%C3%A1lov%C3%A9&amp;offset=19&amp;limit=20&amp;bUrlPar=filter%3D1&amp;resNum=21&amp;ref=http%3A//obrazky.cz/%3Fq%3Dhradec%2Bkr%25C3%25A1lov%25C3%25A9%26from%3D111&amp;resID=c0g2Bv-MR1gdxXawTRZ7p2yTF9p_yT81h4zDwMrbpAM&amp;imgURL=http%3A//img.aktualne.centrum.cz/347/25/3472585-magistrat-hradec-kralove.jpg&amp;pageURL=http%3A//aktualne.centrum.cz/domaci/regiony/kralovehradecky/clanek.phtml%3Fid%3D747815&amp;imgX=200&amp;imgY=150&amp;imgSize=9&amp;thURL=http%3A//media3.picsearch.com/is%3Fc0g2Bv-MR1gdxXawTRZ7p2yTF9p_yT81h4zDwMrbpAM&amp;thX=128&amp;thY=96&amp;qNoSite=hradec%2Bkr%C3%A1lov%C3%A9&amp;siteWWW=&amp;sId=5oK4qxjiwOsQLZGfUA4C AUTOR NEUVEDEN. www.skodaauto.wbs.cz [online]. [cit. 17.2.2013]. Dostupný na WWW: http://skodaauto.wbs.cz/skoda_kvasiny.jpg   </vt:lpstr>
      <vt:lpstr>AUTOR NEUVEDEN. www.fabriky.cz [online]. [cit. 17.2.2013]. Dostupný na WWW: http://www.fabriky.cz/fototydne/0946.jpg  TOMÁŠ KUBELKA. rychnovsky.denik.cz [online]. [cit. 17.2.2013]. Dostupný na WWW: http://g.denik.cz/70/85/zemedelstvi_cukrova_repa_cukr_pole_denik-380.jpg  AUTOR NEUVEDEN. www.tyden.cz/rubriky/relax... [online]. [cit. 17.2.2013]. Dostupný na WWW: http://www.tyden.cz/obrazek/201009/4c986ecf97c86/crop-9175-ekofarma-u-kotyku---farmar-a-jeho-stado_520x250.jpg  AUTOR NEUVEDEN. www.tabi.cz/kr/src/kr13.ht... [online]. [cit. 17.2.2013]. Dostupný na WWW: http://www.tabi.cz/kr/mapy/krnap.jpg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24</cp:revision>
  <dcterms:created xsi:type="dcterms:W3CDTF">2013-02-17T14:26:32Z</dcterms:created>
  <dcterms:modified xsi:type="dcterms:W3CDTF">2013-02-18T15:10:35Z</dcterms:modified>
</cp:coreProperties>
</file>