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72" r:id="rId15"/>
    <p:sldId id="260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33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515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04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96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345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740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258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291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76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001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726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C30A2-BA0C-4B2D-8AC5-12F11DA2EA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520B79-5E8C-4C0F-A411-5BD289A4A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726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a/ac/2004_Liberecky_kraj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f/M%C3%A1chovo_jezer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d/de/Bedrichovska_prehrada-hraz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8.png"/><Relationship Id="rId7" Type="http://schemas.openxmlformats.org/officeDocument/2006/relationships/image" Target="../media/image10.jpeg"/><Relationship Id="rId2" Type="http://schemas.openxmlformats.org/officeDocument/2006/relationships/hyperlink" Target="//upload.wikimedia.org/wikipedia/commons/0/01/Znak_Liberec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7/Liberec_Town_Hall_2003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4/4d/Liberec_Rathaus_Aussicht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3/Luftbild_von_Nov%C3%BD_Bor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//upload.wikimedia.org/wikipedia/commons/8/8c/Lidicka_leden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d/db/Museum_in_Turnov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3/31/Luftfoto_von_%C4%8Cesk%C3%A1_L%C3%ADpa1.JPG" TargetMode="External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1/10/Skl%C3%A1rna_Egerman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d/da/Dubice_Johnson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898071"/>
              </p:ext>
            </p:extLst>
          </p:nvPr>
        </p:nvGraphicFramePr>
        <p:xfrm>
          <a:off x="971600" y="2132856"/>
          <a:ext cx="741682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821"/>
                <a:gridCol w="5373003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26.7.2012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VY_52_INOVACE_19_Liberecký</a:t>
                      </a:r>
                      <a:r>
                        <a:rPr lang="cs-CZ" sz="1800" kern="1200" baseline="0" dirty="0" smtClean="0">
                          <a:effectLst/>
                        </a:rPr>
                        <a:t>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91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379397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podpoře prezentovaného učiva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 lepší orientaci a vypracování zadaných úloh je třeba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66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Liberecký kraj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Leží na </a:t>
            </a:r>
            <a:r>
              <a:rPr lang="cs-CZ" sz="2000" b="1" dirty="0" smtClean="0"/>
              <a:t>severu ČR </a:t>
            </a:r>
            <a:r>
              <a:rPr lang="cs-CZ" sz="2000" dirty="0" smtClean="0"/>
              <a:t>a sousedí s Ústeckým, Středočeským a Královéhradeckým krajem.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Rozloha</a:t>
            </a:r>
            <a:r>
              <a:rPr lang="cs-CZ" sz="2000" dirty="0" smtClean="0"/>
              <a:t> : </a:t>
            </a:r>
            <a:r>
              <a:rPr lang="cs-CZ" sz="2000" dirty="0" smtClean="0"/>
              <a:t>3 163 km²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Počet obyvatel</a:t>
            </a:r>
            <a:r>
              <a:rPr lang="cs-CZ" sz="2000" dirty="0" smtClean="0"/>
              <a:t>: </a:t>
            </a:r>
            <a:r>
              <a:rPr lang="cs-CZ" sz="2000" dirty="0" smtClean="0"/>
              <a:t>440 490 (k 30.9.2011)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Hustota zalidnění</a:t>
            </a:r>
            <a:r>
              <a:rPr lang="cs-CZ" sz="2000" dirty="0" smtClean="0"/>
              <a:t>: </a:t>
            </a:r>
            <a:r>
              <a:rPr lang="cs-CZ" sz="2000" dirty="0" smtClean="0"/>
              <a:t>139 obyvatel/km²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Nejvyšší bod</a:t>
            </a:r>
            <a:r>
              <a:rPr lang="cs-CZ" sz="2000" dirty="0" smtClean="0"/>
              <a:t>: </a:t>
            </a:r>
            <a:r>
              <a:rPr lang="cs-CZ" sz="2000" dirty="0" smtClean="0"/>
              <a:t>Kotel 1435 m. n. m.</a:t>
            </a:r>
          </a:p>
          <a:p>
            <a:pPr marL="0" indent="0">
              <a:buNone/>
            </a:pPr>
            <a:endParaRPr lang="cs-CZ" sz="42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76872"/>
            <a:ext cx="2220741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4953473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Znak kraje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1880" y="5301208"/>
            <a:ext cx="4320480" cy="1180727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Krajské město</a:t>
            </a:r>
            <a:r>
              <a:rPr lang="cs-CZ" sz="2400" b="1" dirty="0" smtClean="0"/>
              <a:t>: Liberec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Soubor:2004 Liberecky kra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788791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052355" y="1188973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92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effectLst/>
              </a:rPr>
              <a:t>Povrch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Krkonoše </a:t>
            </a:r>
            <a:r>
              <a:rPr lang="cs-CZ" sz="2400" dirty="0" smtClean="0">
                <a:effectLst/>
              </a:rPr>
              <a:t>(Kotel 1435 m.n.m.)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Jizerské hory </a:t>
            </a:r>
            <a:r>
              <a:rPr lang="cs-CZ" sz="2400" dirty="0" smtClean="0">
                <a:effectLst/>
              </a:rPr>
              <a:t>(Smrk 1124 m.n.m.)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Lužické hory </a:t>
            </a:r>
            <a:r>
              <a:rPr lang="cs-CZ" sz="2400" dirty="0" smtClean="0">
                <a:effectLst/>
              </a:rPr>
              <a:t>(Luž 793 m.n.m.)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Ještědsko-kozákovský hřbet </a:t>
            </a:r>
            <a:r>
              <a:rPr lang="cs-CZ" sz="2400" dirty="0" smtClean="0">
                <a:effectLst/>
              </a:rPr>
              <a:t>(Ještěd 1012 m.n.m.)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3074" name="Picture 2" descr="Ještě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810" y="260648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348625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Ještěd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6" name="Picture 4" descr="Smrk s novou rozhledno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805" y="3528482"/>
            <a:ext cx="2563485" cy="320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16216" y="3589667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Smrk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06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Vodstvo 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Řeky:</a:t>
            </a:r>
          </a:p>
          <a:p>
            <a:pPr marL="0" indent="0">
              <a:buNone/>
            </a:pPr>
            <a:r>
              <a:rPr lang="cs-CZ" sz="2400" b="1" dirty="0" smtClean="0"/>
              <a:t>Jizera</a:t>
            </a:r>
          </a:p>
          <a:p>
            <a:pPr marL="0" indent="0">
              <a:buNone/>
            </a:pPr>
            <a:r>
              <a:rPr lang="cs-CZ" sz="2400" b="1" dirty="0" smtClean="0"/>
              <a:t>Lužická Nisa</a:t>
            </a:r>
          </a:p>
          <a:p>
            <a:pPr marL="0" indent="0">
              <a:buNone/>
            </a:pPr>
            <a:r>
              <a:rPr lang="cs-CZ" sz="2400" b="1" dirty="0" smtClean="0"/>
              <a:t>Ploučnice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Vodní nádrže:</a:t>
            </a:r>
          </a:p>
          <a:p>
            <a:pPr marL="0" indent="0">
              <a:buNone/>
            </a:pPr>
            <a:r>
              <a:rPr lang="cs-CZ" sz="2400" b="1" dirty="0" smtClean="0"/>
              <a:t>Bedřichov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Rybníky:</a:t>
            </a:r>
          </a:p>
          <a:p>
            <a:pPr marL="0" indent="0">
              <a:buNone/>
            </a:pPr>
            <a:r>
              <a:rPr lang="cs-CZ" sz="2400" b="1" dirty="0" smtClean="0"/>
              <a:t>Máchovo jezero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Soubor:Máchovo jez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997" y="3717032"/>
            <a:ext cx="403244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47997" y="3717032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Máchovo jezero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100" name="Picture 4" descr="Soubor:Bedrichovska prehrada-hraz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124" y="548680"/>
            <a:ext cx="4041322" cy="303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47997" y="564649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Hráz v. n. Bedřichov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4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Města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839153"/>
              </p:ext>
            </p:extLst>
          </p:nvPr>
        </p:nvGraphicFramePr>
        <p:xfrm>
          <a:off x="467544" y="1412776"/>
          <a:ext cx="8136904" cy="424847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068452"/>
                <a:gridCol w="4068452"/>
              </a:tblGrid>
              <a:tr h="84969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Liberec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101 865 obyvatel 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Jablonec nad Nisou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45 356 obyvatel 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Česká Lípa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37 878 obyvatel 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Turnov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14 387 obyvatel 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  <a:tr h="84969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Nový Bor 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12 259 obyvatel 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5797364"/>
            <a:ext cx="3157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Počet obyvatel k 1. lednu 2011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492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Liberec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6146" name="Picture 2" descr="Soubor:Znak Libere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179262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Liberec Rathaus Aussich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06788"/>
            <a:ext cx="3730757" cy="279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Liberec Town Hall 2003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0648"/>
            <a:ext cx="2664296" cy="351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26064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Radnice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152" name="Picture 8" descr="bílý tygr..zoo Liberec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47675"/>
            <a:ext cx="3545564" cy="265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3847675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Chov bílých tygrů v ZOO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46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170" name="Picture 2" descr="Soubor:Lidicka led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33519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Luftfoto von Česká Lípa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33519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5941721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Jablonec nad Nisou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941721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Česká Lípa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7174" name="Picture 6" descr="Soubor:Museum in Turnov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2948562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Muzeum Českého ráje Turnov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7176" name="Picture 8" descr="Soubor:Luftbild von Nový Bor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48680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932040" y="295688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Nový Bor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50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Průmysl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strojírenský</a:t>
            </a:r>
            <a:r>
              <a:rPr lang="cs-CZ" sz="2400" dirty="0" smtClean="0"/>
              <a:t> (Jablonec, Česká Lípa)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sklářský</a:t>
            </a:r>
            <a:r>
              <a:rPr lang="cs-CZ" sz="2400" dirty="0" smtClean="0"/>
              <a:t> (Nový Bor, Jablonec)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plastikářský</a:t>
            </a:r>
            <a:r>
              <a:rPr lang="cs-CZ" sz="2400" dirty="0" smtClean="0"/>
              <a:t> (Liberec)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textilní</a:t>
            </a:r>
            <a:r>
              <a:rPr lang="cs-CZ" sz="2400" dirty="0" smtClean="0"/>
              <a:t> (Liberec)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potravinářský</a:t>
            </a:r>
            <a:endParaRPr lang="cs-CZ" sz="2400" b="1" dirty="0"/>
          </a:p>
        </p:txBody>
      </p:sp>
      <p:pic>
        <p:nvPicPr>
          <p:cNvPr id="8194" name="Picture 2" descr="Soubor:Sklárna Egerman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3284984"/>
            <a:ext cx="3693095" cy="276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Dubice Johnso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607" y="692696"/>
            <a:ext cx="3693095" cy="207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74607" y="2770062"/>
            <a:ext cx="3621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Továrna na výrobu vlaků v Č. Lípě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10611" y="6054805"/>
            <a:ext cx="3621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Sklárna v Novém Boru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230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effectLst/>
              </a:rPr>
              <a:t>Zemědělství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chov skotu - </a:t>
            </a:r>
            <a:r>
              <a:rPr lang="cs-CZ" sz="2000" dirty="0" smtClean="0">
                <a:effectLst/>
              </a:rPr>
              <a:t>povrch Libereckého kraje je převážně hornatý, proto se zde pěstování zemědělských plodin nedaří</a:t>
            </a:r>
          </a:p>
          <a:p>
            <a:pPr marL="0" indent="0">
              <a:buNone/>
            </a:pPr>
            <a:r>
              <a:rPr lang="cs-CZ" sz="2000" dirty="0" smtClean="0"/>
              <a:t>Někteří majitelé farem se specializují na </a:t>
            </a:r>
            <a:r>
              <a:rPr lang="cs-CZ" sz="2000" b="1" dirty="0" smtClean="0"/>
              <a:t>agroturistiku</a:t>
            </a:r>
            <a:endParaRPr lang="cs-CZ" sz="2000" b="1" dirty="0" smtClean="0">
              <a:effectLst/>
            </a:endParaRPr>
          </a:p>
          <a:p>
            <a:pPr marL="0" indent="0">
              <a:buNone/>
            </a:pPr>
            <a:endParaRPr lang="cs-CZ" sz="20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/>
              <a:t>řepka olejka</a:t>
            </a:r>
            <a:endParaRPr lang="cs-CZ" sz="2400" b="1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 descr="http://img9.ceskatelevize.cz/program/porady/10306517828/foto09/313292320310006_cast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791" y="3356992"/>
            <a:ext cx="4779177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79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Ochrana přírody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effectLst/>
              </a:rPr>
              <a:t>Krkonošský národní park (KRNAP)</a:t>
            </a:r>
          </a:p>
          <a:p>
            <a:pPr marL="0" indent="0">
              <a:buNone/>
            </a:pPr>
            <a:endParaRPr lang="cs-CZ" sz="2000" b="1" dirty="0" smtClean="0">
              <a:effectLst/>
            </a:endParaRPr>
          </a:p>
          <a:p>
            <a:pPr marL="0" indent="0">
              <a:buNone/>
            </a:pPr>
            <a:r>
              <a:rPr lang="cs-CZ" sz="2000" b="1" dirty="0" smtClean="0">
                <a:effectLst/>
              </a:rPr>
              <a:t>CHKO České středohoří</a:t>
            </a:r>
          </a:p>
          <a:p>
            <a:pPr marL="0" indent="0">
              <a:buNone/>
            </a:pPr>
            <a:endParaRPr lang="cs-CZ" sz="2000" b="1" dirty="0" smtClean="0">
              <a:effectLst/>
            </a:endParaRPr>
          </a:p>
          <a:p>
            <a:pPr marL="0" indent="0">
              <a:buNone/>
            </a:pPr>
            <a:r>
              <a:rPr lang="cs-CZ" sz="2000" b="1" dirty="0" smtClean="0">
                <a:effectLst/>
              </a:rPr>
              <a:t>CHKO Český ráj</a:t>
            </a:r>
          </a:p>
          <a:p>
            <a:pPr marL="0" indent="0">
              <a:buNone/>
            </a:pPr>
            <a:endParaRPr lang="cs-CZ" sz="2000" b="1" dirty="0" smtClean="0">
              <a:effectLst/>
            </a:endParaRPr>
          </a:p>
          <a:p>
            <a:pPr marL="0" indent="0">
              <a:buNone/>
            </a:pPr>
            <a:r>
              <a:rPr lang="cs-CZ" sz="2000" b="1" dirty="0" smtClean="0">
                <a:effectLst/>
              </a:rPr>
              <a:t>CHKO Jizerské hory</a:t>
            </a:r>
          </a:p>
          <a:p>
            <a:pPr marL="0" indent="0">
              <a:buNone/>
            </a:pPr>
            <a:endParaRPr lang="cs-CZ" sz="2000" b="1" dirty="0" smtClean="0">
              <a:effectLst/>
            </a:endParaRPr>
          </a:p>
          <a:p>
            <a:pPr marL="0" indent="0">
              <a:buNone/>
            </a:pPr>
            <a:r>
              <a:rPr lang="cs-CZ" sz="2000" b="1" dirty="0" smtClean="0">
                <a:effectLst/>
              </a:rPr>
              <a:t>CHKO Kokořínsko</a:t>
            </a:r>
          </a:p>
          <a:p>
            <a:pPr marL="0" indent="0">
              <a:buNone/>
            </a:pPr>
            <a:endParaRPr lang="cs-CZ" sz="2000" b="1" dirty="0" smtClean="0">
              <a:effectLst/>
            </a:endParaRPr>
          </a:p>
          <a:p>
            <a:pPr marL="0" indent="0">
              <a:buNone/>
            </a:pPr>
            <a:r>
              <a:rPr lang="cs-CZ" sz="2000" b="1" dirty="0" smtClean="0">
                <a:effectLst/>
              </a:rPr>
              <a:t>CHKO Lužické hory</a:t>
            </a:r>
          </a:p>
          <a:p>
            <a:endParaRPr lang="cs-CZ" sz="2000" dirty="0"/>
          </a:p>
        </p:txBody>
      </p:sp>
      <p:pic>
        <p:nvPicPr>
          <p:cNvPr id="10244" name="Picture 4" descr="http://www.turistickaencyklopedie.cz/images/mainView/jizer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025" y="4293096"/>
            <a:ext cx="619882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91523" y="5829722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Jizerské hory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46" name="Picture 6" descr="http://www.turistickaencyklopedie.cz/images/mainView/krkonos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023" y="2276872"/>
            <a:ext cx="6181975" cy="193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91523" y="381569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KRNAP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05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720079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Vyhledej informace v mapě a doplň věty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776864" cy="511256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Libereckého kraje je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Protékají tudy např. řeky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Řeka Ploučnice protéká jedním z větších měst a to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Loupežník Rumcajs žil ve městě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Zřícenina hradu Trosky leží v CHKO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Nejvyšší horou Jizerských hor je        s nadmořskou výškou     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69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720079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Zkontroluj si správné odpovědi:</a:t>
            </a:r>
            <a:endParaRPr lang="cs-CZ" sz="24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24744"/>
            <a:ext cx="7776864" cy="511256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Libereckého kraje je </a:t>
            </a:r>
            <a:r>
              <a:rPr lang="cs-CZ" sz="2000" dirty="0" smtClean="0">
                <a:solidFill>
                  <a:srgbClr val="C00000"/>
                </a:solidFill>
              </a:rPr>
              <a:t>Liberec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Protékají tudy např. řeky </a:t>
            </a:r>
            <a:r>
              <a:rPr lang="cs-CZ" sz="2000" dirty="0" smtClean="0">
                <a:solidFill>
                  <a:srgbClr val="C00000"/>
                </a:solidFill>
              </a:rPr>
              <a:t>Jizera, Ploučnice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Řeka Ploučnice protéká jedním z větších měst a to </a:t>
            </a:r>
            <a:r>
              <a:rPr lang="cs-CZ" sz="2000" dirty="0" smtClean="0">
                <a:solidFill>
                  <a:srgbClr val="C00000"/>
                </a:solidFill>
              </a:rPr>
              <a:t>Českou Lípou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Loupežník Rumcajs žil ve městě </a:t>
            </a:r>
            <a:r>
              <a:rPr lang="cs-CZ" sz="2000" dirty="0" smtClean="0">
                <a:solidFill>
                  <a:srgbClr val="C00000"/>
                </a:solidFill>
              </a:rPr>
              <a:t>Jičíně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Zřícenina hradu Trosky leží v CHKO </a:t>
            </a:r>
            <a:r>
              <a:rPr lang="cs-CZ" sz="2000" dirty="0" smtClean="0">
                <a:solidFill>
                  <a:srgbClr val="C00000"/>
                </a:solidFill>
              </a:rPr>
              <a:t>Český ráj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Nejvyšší horou Jizerských hor je </a:t>
            </a:r>
            <a:r>
              <a:rPr lang="cs-CZ" sz="2000" dirty="0" smtClean="0">
                <a:solidFill>
                  <a:srgbClr val="C00000"/>
                </a:solidFill>
              </a:rPr>
              <a:t>Smrk</a:t>
            </a:r>
            <a:r>
              <a:rPr lang="cs-CZ" sz="2000" dirty="0" smtClean="0">
                <a:solidFill>
                  <a:schemeClr val="tx1"/>
                </a:solidFill>
              </a:rPr>
              <a:t> s nadmořskou výškou </a:t>
            </a:r>
            <a:r>
              <a:rPr lang="cs-CZ" sz="2000" dirty="0" smtClean="0">
                <a:solidFill>
                  <a:srgbClr val="C00000"/>
                </a:solidFill>
              </a:rPr>
              <a:t>1124 m.n.m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54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Autofit/>
          </a:bodyPr>
          <a:lstStyle/>
          <a:p>
            <a:pPr algn="l"/>
            <a:r>
              <a:rPr lang="cs-CZ" sz="1400" dirty="0" smtClean="0"/>
              <a:t>Použité zdroje: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ONDŘEJ HAJDUCH. http://www.hajduch.net/cesko/liberecky-kraj [online]. [cit. 18.2.2013]. Dostupný na WWW: http://www.hajduch.net/cesko/liberecky-kraj </a:t>
            </a:r>
            <a:br>
              <a:rPr lang="cs-CZ" sz="1200" dirty="0" smtClean="0"/>
            </a:br>
            <a:r>
              <a:rPr lang="cs-CZ" sz="1200" dirty="0" smtClean="0"/>
              <a:t>HUSTOLES. http://cs.wikipedia.org/wiki/Kraje_v_%C4%8Cesku [online]. [cit. 18.2.2013]. Dostupný na WWW: http://cs.wikipedia.org/wiki/Soubor:2004_Liberecky_kraj.PNG</a:t>
            </a:r>
            <a:br>
              <a:rPr lang="cs-CZ" sz="1200" dirty="0" smtClean="0"/>
            </a:br>
            <a:r>
              <a:rPr lang="pt-BR" sz="1200" dirty="0" smtClean="0"/>
              <a:t>AUTOR NEUVEDEN. www.ceskehory.cz/jizerske-... [online]. [cit. 18.2.2013]. Dostupný na WWW: http://obrazky.cz/detail?q=je%C5%A1t%C4%9Bd&amp;offset=1&amp;limit=20&amp;bUrlPar=filter%3D1&amp;resNum=7&amp;ref=http%3A//obrazky.cz/%3Fq%3Dje%25C5%25A1t%25C4%259Bd%26from%3D39&amp;resID=tFzP-rk-BAODAfEEc0J6yAXIkteiMuV4cpvhC6V39T4&amp;imgURL=http%3A//www.ceskehory.cz/jizerske-hory/data/document/img/jested-1a.JPG&amp;pageURL=http%3A//www.ceskehory.cz/jizerske-hory/fotogalerie-3.html&amp;imgX=200&amp;imgY=150&amp;imgSize=7&amp;thURL=http%3A//media4.picsearch.com/is%3FtFzP-rk-BAODAfEEc0J6yAXIkteiMuV4cpvhC6V39T4&amp;thX=128&amp;thY=96&amp;qNoSite=je%C5%A1t%C4%9Bd&amp;siteWWW=&amp;sId=0zOAVbXXwwE4--IOG1Gl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MILOŠ KIRCHNER. www.ceskehory.cz/</a:t>
            </a:r>
            <a:r>
              <a:rPr lang="cs-CZ" sz="1200" dirty="0" err="1" smtClean="0"/>
              <a:t>jizerske</a:t>
            </a:r>
            <a:r>
              <a:rPr lang="cs-CZ" sz="1200" dirty="0" smtClean="0"/>
              <a:t>-... [online]. [cit. 18.2.2013]. Dostupný na WWW: http://obrazky.cz/detail?q=rozhledna%20smrk&amp;offset=1&amp;limit=20&amp;bUrlPar=filter%3D1&amp;resNum=6&amp;ref=http%3A//obrazky.cz/%3Fq%3Dje%25C5%25A1t%25C4%259Bd%26from%3D1&amp;resID=BhzBiBAn6kmeIC8O4-vfygXBv1jl8giwpLfQdz-Du7k&amp;imgURL=http%3A//www.ceskehory.cz/jizerske-hory/data/document/img/c-smrk-1a.JPG&amp;pageURL=http%3A//www.ceskehory.cz/jizerske-hory/fotogalerie-kirchner-9.html&amp;imgX=160&amp;imgY=200&amp;imgSize=8&amp;thURL=http%3A//media3.picsearch.com/is%3FBhzBiBAn6kmeIC8O4-vfygXBv1jl8giwpLfQdz-Du7k&amp;thX=103&amp;thY=128&amp;qNoSite=rozhledna%2Bsmrk&amp;siteWWW=&amp;sId=0zOAVbXXwX_6--Ix6Ftp  </a:t>
            </a:r>
            <a:br>
              <a:rPr lang="cs-CZ" sz="1200" dirty="0" smtClean="0"/>
            </a:br>
            <a:r>
              <a:rPr lang="cs-CZ" sz="1200" dirty="0" smtClean="0"/>
              <a:t>MICHAEL KÜMMLING. http://cs.wikipedia.org/wiki/</a:t>
            </a:r>
            <a:r>
              <a:rPr lang="cs-CZ" sz="1200" dirty="0" err="1" smtClean="0"/>
              <a:t>Máchovo_jezero</a:t>
            </a:r>
            <a:r>
              <a:rPr lang="cs-CZ" sz="1200" dirty="0" smtClean="0"/>
              <a:t> [online]. [cit. 18.2.2013]. Dostupný na WWW: http://cs.wikipedia.org/wiki/Soubor:M%C3%A1chovo_jezero.JPG </a:t>
            </a:r>
            <a:br>
              <a:rPr lang="cs-CZ" sz="1200" dirty="0" smtClean="0"/>
            </a:br>
            <a:r>
              <a:rPr lang="cs-CZ" sz="1200" dirty="0" smtClean="0"/>
              <a:t>HONZA GROH. http://cs.wikipedia.org/wiki/</a:t>
            </a:r>
            <a:r>
              <a:rPr lang="cs-CZ" sz="1200" dirty="0" err="1" smtClean="0"/>
              <a:t>Vodní_nádrž_Bedřichov</a:t>
            </a:r>
            <a:r>
              <a:rPr lang="cs-CZ" sz="1200" dirty="0" smtClean="0"/>
              <a:t> [online]. [cit. 18.2.2013]. Dostupný na WWW: http://cs.wikipedia.org/wiki/Soubor:Bedrichovska_prehrada-hraz.jpg </a:t>
            </a:r>
            <a:br>
              <a:rPr lang="cs-CZ" sz="1200" dirty="0" smtClean="0"/>
            </a:br>
            <a:r>
              <a:rPr lang="pl-PL" sz="1200" dirty="0" smtClean="0"/>
              <a:t>RAWAC. http://cs.wikipedia.org/wiki/Liberec [online]. [cit. 18.2.2013]. Dostupný na WWW: http://cs.wikipedia.org/wiki/Soubor:Znak_Liberec.svg </a:t>
            </a:r>
            <a:br>
              <a:rPr lang="pl-PL" sz="1200" dirty="0" smtClean="0"/>
            </a:br>
            <a:r>
              <a:rPr lang="pl-PL" sz="1200" dirty="0" smtClean="0"/>
              <a:t>ANDREAS PRAEFCKE. http://cs.wikipedia.org/wiki/Liberec [online]. [cit. 18.2.2013]. Dostupný na WWW: http://cs.wikipedia.org/wiki/Soubor:Liberec_Town_Hall_2003.jpg </a:t>
            </a:r>
            <a:br>
              <a:rPr lang="pl-PL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4698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pPr algn="l"/>
            <a:r>
              <a:rPr lang="pl-PL" sz="1200" dirty="0" smtClean="0"/>
              <a:t>PETR GARTNER. www.petrgartner.wbs.cz/ [online]. [cit. 18.2.2013]. Dostupný na WWW: http://obrazky.cz/detail?q=zoo%20liberec&amp;offset=55&amp;limit=20&amp;bUrlPar=filter%3D1&amp;resNum=64&amp;ref=http%3A//obrazky.cz/%3Fq%3Dzoo%2520liberec%26sId%3D0zOAVbXXwPrlJZI_g1-N%26filter%3D1%26hint%26from%3D37&amp;resID=Ge7kefCbQOKhBpazZxImKFOAtD2P6rvoO97wKI5SKOE&amp;imgURL=http%3A//petrgartner.wbs.cz/Liberec_a_okoli/240efd8.jpg&amp;pageURL=http%3A//www.petrgartner.wbs.cz/&amp;imgX=460&amp;imgY=345&amp;imgSize=44&amp;thURL=http%3A//media1.picsearch.com/is%3FGe7kefCbQOKhBpazZxImKFOAtD2P6rvoO97wKI5SKOE&amp;thX=128&amp;thY=96&amp;qNoSite=zoo%2Bliberec&amp;siteWWW=&amp;sId=0zOAVbXXwuOrJZFNAV0Z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MAMLENA. http://cs.wikipedia.org/wiki/Jablonec_nad_Nisou [online]. [cit. 18.2.2013]. Dostupný na WWW: http://cs.wikipedia.org/wiki/Soubor:Lidicka_leden.jpg </a:t>
            </a:r>
            <a:br>
              <a:rPr lang="cs-CZ" sz="1200" dirty="0" smtClean="0"/>
            </a:br>
            <a:r>
              <a:rPr lang="cs-CZ" sz="1200" dirty="0" smtClean="0"/>
              <a:t>MIREK256. http://cs.wikipedia.org/wiki/%C4%8Cesk%C3%A1_L%C3%ADpa [online]. [cit. 18.2.2013]. Dostupný na WWW: http://cs.wikipedia.org/wiki/Soubor:Luftfoto_von_%C4%8Cesk%C3%A1_L%C3%ADpa1.JPG </a:t>
            </a:r>
            <a:br>
              <a:rPr lang="cs-CZ" sz="1200" dirty="0" smtClean="0"/>
            </a:br>
            <a:r>
              <a:rPr lang="it-IT" sz="1200" dirty="0" smtClean="0"/>
              <a:t>MILOSLAV REJHA. http://cs.wikipedia.org/wiki/Turnov [online]. [cit. 18.2.2013]. Dostupný na WWW: http://cs.wikipedia.org/wiki/Soubor:Museum_in_Turnov.jpg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MIREK256. http://cs.wikipedia.org/wiki/Nov%C3%BD_Bor [online]. [cit. 18.2.2013]. Dostupný na WWW: http://cs.wikipedia.org/wiki/Soubor:Luftbild_von_Nov%C3%BD_Bor.JPG </a:t>
            </a:r>
            <a:br>
              <a:rPr lang="cs-CZ" sz="1200" dirty="0" smtClean="0"/>
            </a:br>
            <a:r>
              <a:rPr lang="cs-CZ" sz="1200" dirty="0" smtClean="0"/>
              <a:t>ZÁKUPÁK. http://cs.wikipedia.org/wiki/Nov%C3%BD_Bor [online]. [cit. 18.2.2013]. Dostupný na WWW: http://cs.wikipedia.org/wiki/Soubor:Skl%C3%A1rna_Egermann.jpg </a:t>
            </a:r>
            <a:br>
              <a:rPr lang="cs-CZ" sz="1200" dirty="0" smtClean="0"/>
            </a:br>
            <a:r>
              <a:rPr lang="pt-BR" sz="1200" dirty="0" smtClean="0"/>
              <a:t>AUTOR NEUVEDEN. www.ceskatelevize.cz/porad... [online]. [cit. 18.2.2013]. Dostupný na WWW: http://obrazky.cz/detail?q=farma&amp;offset=73&amp;limit=20&amp;bUrlPar=filter%3D1&amp;resNum=90&amp;ref=http%3A//obrazky.cz/%3Fq%3Dfarma%26from%3D55&amp;resID=LJdq3-JaZ7-vF7A3YKnr6KR_vQTf_sxi-irovMRqrEA&amp;imgURL=http%3A//img2.ceskatelevize.cz/program/porady/10306517828/foto09/m_313292320310006_cast_01.jpg&amp;pageURL=http%3A//www.ceskatelevize.cz/porady/10306517828-mala-farma/313292320310006-venkov-vabi-mesto/&amp;imgX=162&amp;imgY=121&amp;imgSize=14&amp;thURL=http%3A//media2.picsearch.com/is%3FLJdq3-JaZ7-vF7A3YKnr6KR_vQTf_sxi-irovMRqrEA&amp;thX=128&amp;thY=96&amp;qNoSite=farma&amp;siteWWW=&amp;sId=0zOAVbXXwVE6e-FTiSFn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NEUVEDEN. http://www.turistickaencyklopedie.cz/CHKO-Jizerske-hory [online]. [cit. 18.2.2013]. Dostupný na WWW: http://www.turistickaencyklopedie.cz/CHKO-Jizerske-hory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NEUVEDEN. http://www.turistickaencyklopedie.cz/KRNAP [online]. [cit. 18.2.2013]. Dostupný na WWW: http://www.turistickaencyklopedie.cz/KRNAP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9206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450</Words>
  <Application>Microsoft Office PowerPoint</Application>
  <PresentationFormat>Předvádění na obrazovce (4:3)</PresentationFormat>
  <Paragraphs>135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Anotace:</vt:lpstr>
      <vt:lpstr>Liberecký kraj</vt:lpstr>
      <vt:lpstr>Prezentace aplikace PowerPoint</vt:lpstr>
      <vt:lpstr>Povrch </vt:lpstr>
      <vt:lpstr>Vodstvo  </vt:lpstr>
      <vt:lpstr>Města </vt:lpstr>
      <vt:lpstr>Liberec </vt:lpstr>
      <vt:lpstr>Prezentace aplikace PowerPoint</vt:lpstr>
      <vt:lpstr>Průmysl </vt:lpstr>
      <vt:lpstr>Zemědělství </vt:lpstr>
      <vt:lpstr>Ochrana přírody </vt:lpstr>
      <vt:lpstr>Vyhledej informace v mapě a doplň věty:</vt:lpstr>
      <vt:lpstr>Zkontroluj si správné odpovědi:</vt:lpstr>
      <vt:lpstr>Použité zdroje:  ONDŘEJ HAJDUCH. http://www.hajduch.net/cesko/liberecky-kraj [online]. [cit. 18.2.2013]. Dostupný na WWW: http://www.hajduch.net/cesko/liberecky-kraj  HUSTOLES. http://cs.wikipedia.org/wiki/Kraje_v_%C4%8Cesku [online]. [cit. 18.2.2013]. Dostupný na WWW: http://cs.wikipedia.org/wiki/Soubor:2004_Liberecky_kraj.PNG AUTOR NEUVEDEN. www.ceskehory.cz/jizerske-... [online]. [cit. 18.2.2013]. Dostupný na WWW: http://obrazky.cz/detail?q=je%C5%A1t%C4%9Bd&amp;offset=1&amp;limit=20&amp;bUrlPar=filter%3D1&amp;resNum=7&amp;ref=http%3A//obrazky.cz/%3Fq%3Dje%25C5%25A1t%25C4%259Bd%26from%3D39&amp;resID=tFzP-rk-BAODAfEEc0J6yAXIkteiMuV4cpvhC6V39T4&amp;imgURL=http%3A//www.ceskehory.cz/jizerske-hory/data/document/img/jested-1a.JPG&amp;pageURL=http%3A//www.ceskehory.cz/jizerske-hory/fotogalerie-3.html&amp;imgX=200&amp;imgY=150&amp;imgSize=7&amp;thURL=http%3A//media4.picsearch.com/is%3FtFzP-rk-BAODAfEEc0J6yAXIkteiMuV4cpvhC6V39T4&amp;thX=128&amp;thY=96&amp;qNoSite=je%C5%A1t%C4%9Bd&amp;siteWWW=&amp;sId=0zOAVbXXwwE4--IOG1Gl  MILOŠ KIRCHNER. www.ceskehory.cz/jizerske-... [online]. [cit. 18.2.2013]. Dostupný na WWW: http://obrazky.cz/detail?q=rozhledna%20smrk&amp;offset=1&amp;limit=20&amp;bUrlPar=filter%3D1&amp;resNum=6&amp;ref=http%3A//obrazky.cz/%3Fq%3Dje%25C5%25A1t%25C4%259Bd%26from%3D1&amp;resID=BhzBiBAn6kmeIC8O4-vfygXBv1jl8giwpLfQdz-Du7k&amp;imgURL=http%3A//www.ceskehory.cz/jizerske-hory/data/document/img/c-smrk-1a.JPG&amp;pageURL=http%3A//www.ceskehory.cz/jizerske-hory/fotogalerie-kirchner-9.html&amp;imgX=160&amp;imgY=200&amp;imgSize=8&amp;thURL=http%3A//media3.picsearch.com/is%3FBhzBiBAn6kmeIC8O4-vfygXBv1jl8giwpLfQdz-Du7k&amp;thX=103&amp;thY=128&amp;qNoSite=rozhledna%2Bsmrk&amp;siteWWW=&amp;sId=0zOAVbXXwX_6--Ix6Ftp   MICHAEL KÜMMLING. http://cs.wikipedia.org/wiki/Máchovo_jezero [online]. [cit. 18.2.2013]. Dostupný na WWW: http://cs.wikipedia.org/wiki/Soubor:M%C3%A1chovo_jezero.JPG  HONZA GROH. http://cs.wikipedia.org/wiki/Vodní_nádrž_Bedřichov [online]. [cit. 18.2.2013]. Dostupný na WWW: http://cs.wikipedia.org/wiki/Soubor:Bedrichovska_prehrada-hraz.jpg  RAWAC. http://cs.wikipedia.org/wiki/Liberec [online]. [cit. 18.2.2013]. Dostupný na WWW: http://cs.wikipedia.org/wiki/Soubor:Znak_Liberec.svg  ANDREAS PRAEFCKE. http://cs.wikipedia.org/wiki/Liberec [online]. [cit. 18.2.2013]. Dostupný na WWW: http://cs.wikipedia.org/wiki/Soubor:Liberec_Town_Hall_2003.jpg  </vt:lpstr>
      <vt:lpstr>PETR GARTNER. www.petrgartner.wbs.cz/ [online]. [cit. 18.2.2013]. Dostupný na WWW: http://obrazky.cz/detail?q=zoo%20liberec&amp;offset=55&amp;limit=20&amp;bUrlPar=filter%3D1&amp;resNum=64&amp;ref=http%3A//obrazky.cz/%3Fq%3Dzoo%2520liberec%26sId%3D0zOAVbXXwPrlJZI_g1-N%26filter%3D1%26hint%26from%3D37&amp;resID=Ge7kefCbQOKhBpazZxImKFOAtD2P6rvoO97wKI5SKOE&amp;imgURL=http%3A//petrgartner.wbs.cz/Liberec_a_okoli/240efd8.jpg&amp;pageURL=http%3A//www.petrgartner.wbs.cz/&amp;imgX=460&amp;imgY=345&amp;imgSize=44&amp;thURL=http%3A//media1.picsearch.com/is%3FGe7kefCbQOKhBpazZxImKFOAtD2P6rvoO97wKI5SKOE&amp;thX=128&amp;thY=96&amp;qNoSite=zoo%2Bliberec&amp;siteWWW=&amp;sId=0zOAVbXXwuOrJZFNAV0Z  MAMLENA. http://cs.wikipedia.org/wiki/Jablonec_nad_Nisou [online]. [cit. 18.2.2013]. Dostupný na WWW: http://cs.wikipedia.org/wiki/Soubor:Lidicka_leden.jpg  MIREK256. http://cs.wikipedia.org/wiki/%C4%8Cesk%C3%A1_L%C3%ADpa [online]. [cit. 18.2.2013]. Dostupný na WWW: http://cs.wikipedia.org/wiki/Soubor:Luftfoto_von_%C4%8Cesk%C3%A1_L%C3%ADpa1.JPG  MILOSLAV REJHA. http://cs.wikipedia.org/wiki/Turnov [online]. [cit. 18.2.2013]. Dostupný na WWW: http://cs.wikipedia.org/wiki/Soubor:Museum_in_Turnov.jpg  MIREK256. http://cs.wikipedia.org/wiki/Nov%C3%BD_Bor [online]. [cit. 18.2.2013]. Dostupný na WWW: http://cs.wikipedia.org/wiki/Soubor:Luftbild_von_Nov%C3%BD_Bor.JPG  ZÁKUPÁK. http://cs.wikipedia.org/wiki/Nov%C3%BD_Bor [online]. [cit. 18.2.2013]. Dostupný na WWW: http://cs.wikipedia.org/wiki/Soubor:Skl%C3%A1rna_Egermann.jpg  AUTOR NEUVEDEN. www.ceskatelevize.cz/porad... [online]. [cit. 18.2.2013]. Dostupný na WWW: http://obrazky.cz/detail?q=farma&amp;offset=73&amp;limit=20&amp;bUrlPar=filter%3D1&amp;resNum=90&amp;ref=http%3A//obrazky.cz/%3Fq%3Dfarma%26from%3D55&amp;resID=LJdq3-JaZ7-vF7A3YKnr6KR_vQTf_sxi-irovMRqrEA&amp;imgURL=http%3A//img2.ceskatelevize.cz/program/porady/10306517828/foto09/m_313292320310006_cast_01.jpg&amp;pageURL=http%3A//www.ceskatelevize.cz/porady/10306517828-mala-farma/313292320310006-venkov-vabi-mesto/&amp;imgX=162&amp;imgY=121&amp;imgSize=14&amp;thURL=http%3A//media2.picsearch.com/is%3FLJdq3-JaZ7-vF7A3YKnr6KR_vQTf_sxi-irovMRqrEA&amp;thX=128&amp;thY=96&amp;qNoSite=farma&amp;siteWWW=&amp;sId=0zOAVbXXwVE6e-FTiSFn  AUTOR NEUVEDEN. http://www.turistickaencyklopedie.cz/CHKO-Jizerske-hory [online]. [cit. 18.2.2013]. Dostupný na WWW: http://www.turistickaencyklopedie.cz/CHKO-Jizerske-hory  AUTOR NEUVEDEN. http://www.turistickaencyklopedie.cz/KRNAP [online]. [cit. 18.2.2013]. Dostupný na WWW: http://www.turistickaencyklopedie.cz/KRNAP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</cp:revision>
  <dcterms:created xsi:type="dcterms:W3CDTF">2013-02-18T15:10:58Z</dcterms:created>
  <dcterms:modified xsi:type="dcterms:W3CDTF">2013-02-18T18:24:08Z</dcterms:modified>
</cp:coreProperties>
</file>