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60EB2"/>
    <a:srgbClr val="362DE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2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52B2-399F-499E-B8A5-DF21B606EAEC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F1E783A-8C13-40A3-A88F-51ADBDC8E9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6C752B2-399F-499E-B8A5-DF21B606EAEC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9F1E783A-8C13-40A3-A88F-51ADBDC8E9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52B2-399F-499E-B8A5-DF21B606EAEC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E783A-8C13-40A3-A88F-51ADBDC8E9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52B2-399F-499E-B8A5-DF21B606EAEC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E783A-8C13-40A3-A88F-51ADBDC8E9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E783A-8C13-40A3-A88F-51ADBDC8E9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52B2-399F-499E-B8A5-DF21B606EAEC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52B2-399F-499E-B8A5-DF21B606EAEC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E783A-8C13-40A3-A88F-51ADBDC8E9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52B2-399F-499E-B8A5-DF21B606EAEC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E783A-8C13-40A3-A88F-51ADBDC8E9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6C752B2-399F-499E-B8A5-DF21B606EAEC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F1E783A-8C13-40A3-A88F-51ADBDC8E9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52B2-399F-499E-B8A5-DF21B606EAEC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F1E783A-8C13-40A3-A88F-51ADBDC8E9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52B2-399F-499E-B8A5-DF21B606EAEC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E783A-8C13-40A3-A88F-51ADBDC8E9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52B2-399F-499E-B8A5-DF21B606EAEC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E783A-8C13-40A3-A88F-51ADBDC8E9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6C752B2-399F-499E-B8A5-DF21B606EAEC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9F1E783A-8C13-40A3-A88F-51ADBDC8E9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jpe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jpeg"/><Relationship Id="rId2" Type="http://schemas.openxmlformats.org/officeDocument/2006/relationships/image" Target="../media/image6.png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5" Type="http://schemas.openxmlformats.org/officeDocument/2006/relationships/image" Target="../media/image20.jpe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Relationship Id="rId14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lag_of_Poland.svg" TargetMode="External"/><Relationship Id="rId3" Type="http://schemas.openxmlformats.org/officeDocument/2006/relationships/hyperlink" Target="http://cs.wikipedia.org/wiki/Soubor:Warsaw_palace.jpg" TargetMode="External"/><Relationship Id="rId7" Type="http://schemas.openxmlformats.org/officeDocument/2006/relationships/hyperlink" Target="http://cs.wikipedia.org/wiki/Soubor:Flag_of_Slovakia.svg" TargetMode="External"/><Relationship Id="rId2" Type="http://schemas.openxmlformats.org/officeDocument/2006/relationships/hyperlink" Target="http://cs.wikipedia.org/wiki/Soubor:Central_Europe_(proposal_2)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Cityscapeberlin2006.JPG" TargetMode="External"/><Relationship Id="rId5" Type="http://schemas.openxmlformats.org/officeDocument/2006/relationships/hyperlink" Target="http://commons.wikimedia.org/wiki/File:Bratislava_Danube.jpg?uselang=cs" TargetMode="External"/><Relationship Id="rId10" Type="http://schemas.openxmlformats.org/officeDocument/2006/relationships/hyperlink" Target="http://cs.wikipedia.org/wiki/Soubor:Flag_of_Germany.svg" TargetMode="External"/><Relationship Id="rId4" Type="http://schemas.openxmlformats.org/officeDocument/2006/relationships/hyperlink" Target="http://commons.wikimedia.org/wiki/File:Wien_Hofburg_Neue_Burg_Heldenplatz.jpg" TargetMode="External"/><Relationship Id="rId9" Type="http://schemas.openxmlformats.org/officeDocument/2006/relationships/hyperlink" Target="http://cs.wikipedia.org/wiki/Soubor:Flag_of_Austri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79512" y="692696"/>
            <a:ext cx="8964488" cy="3456384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školy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Autor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Mgr. Jana Kokmanová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VY_32_INOVACE_19_40_Česká republika v Evropě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CZ.1.07/1.4.00/21.1115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Anotace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Prezentace slouží k seznámení s polohou České 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                 republiky v Evropě a jejími sousedními státy, k práci s mapou     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                 ČR a Evropy. Prvouka pro 5. ročník.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  <p:pic>
        <p:nvPicPr>
          <p:cNvPr id="3" name="Obrázek 2" descr="Znak škol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pic>
        <p:nvPicPr>
          <p:cNvPr id="4" name="Obrázek 3" descr="Obrázek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1916832"/>
            <a:ext cx="7851648" cy="199452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7200" b="1" i="1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206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Česká republika</a:t>
            </a:r>
            <a:br>
              <a:rPr kumimoji="0" lang="cs-CZ" sz="7200" b="1" i="1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206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7200" b="1" i="1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206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 Evropě</a:t>
            </a:r>
            <a:endParaRPr kumimoji="0" lang="cs-CZ" sz="7200" b="1" i="1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00206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třední Evro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32861" y="-36433"/>
            <a:ext cx="9209723" cy="6930866"/>
          </a:xfrm>
          <a:prstGeom prst="rect">
            <a:avLst/>
          </a:prstGeom>
        </p:spPr>
      </p:pic>
      <p:pic>
        <p:nvPicPr>
          <p:cNvPr id="3" name="Obrázek 2" descr="střední Evropa čr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32861" y="-36433"/>
            <a:ext cx="9209723" cy="6930866"/>
          </a:xfrm>
          <a:prstGeom prst="rect">
            <a:avLst/>
          </a:prstGeom>
        </p:spPr>
      </p:pic>
      <p:pic>
        <p:nvPicPr>
          <p:cNvPr id="4" name="Obrázek 3" descr="střední Evropa1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-32861" y="-36433"/>
            <a:ext cx="9209723" cy="6930866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46176" y="0"/>
            <a:ext cx="7851648" cy="112474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1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206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Česká republika</a:t>
            </a:r>
            <a:endParaRPr kumimoji="0" lang="cs-CZ" sz="5400" b="1" i="1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00206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46176" y="1268760"/>
            <a:ext cx="7851648" cy="83326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 fontScale="97500" lnSpcReduction="1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6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leží ve střední Evropě</a:t>
            </a:r>
            <a:endParaRPr kumimoji="0" lang="cs-CZ" sz="5600" b="1" i="1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třední Evropa čr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32861" y="-36433"/>
            <a:ext cx="9209723" cy="6930866"/>
          </a:xfrm>
          <a:prstGeom prst="rect">
            <a:avLst/>
          </a:prstGeom>
        </p:spPr>
      </p:pic>
      <p:pic>
        <p:nvPicPr>
          <p:cNvPr id="3" name="Obrázek 2" descr="Německ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32861" y="-36433"/>
            <a:ext cx="9209723" cy="6930866"/>
          </a:xfrm>
          <a:prstGeom prst="rect">
            <a:avLst/>
          </a:prstGeom>
        </p:spPr>
      </p:pic>
      <p:pic>
        <p:nvPicPr>
          <p:cNvPr id="4" name="Obrázek 3" descr="Německo1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-32861" y="-36433"/>
            <a:ext cx="9209723" cy="6930866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619672" y="1988840"/>
            <a:ext cx="2195736" cy="692696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 fontScale="92500" lnSpcReduction="2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Německo</a:t>
            </a:r>
            <a:r>
              <a:rPr kumimoji="0" lang="cs-CZ" sz="5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5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51520" y="1340768"/>
            <a:ext cx="5112568" cy="692696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Hlavním městem je:</a:t>
            </a:r>
            <a:r>
              <a:rPr kumimoji="0" lang="cs-CZ" sz="40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4000" b="1" i="1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Obrázek 6" descr="bod na mapě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55976" y="2708920"/>
            <a:ext cx="295619" cy="519619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915816" y="2636912"/>
            <a:ext cx="1512168" cy="692696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 fontScale="77500" lnSpcReduction="2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2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Berlín</a:t>
            </a:r>
            <a:r>
              <a:rPr kumimoji="0" lang="cs-CZ" sz="5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5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Obrázek 8" descr="Polsk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-32861" y="-36433"/>
            <a:ext cx="9209723" cy="6930866"/>
          </a:xfrm>
          <a:prstGeom prst="rect">
            <a:avLst/>
          </a:prstGeom>
        </p:spPr>
      </p:pic>
      <p:pic>
        <p:nvPicPr>
          <p:cNvPr id="10" name="Obrázek 9" descr="Polsko2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-32861" y="-36433"/>
            <a:ext cx="9209723" cy="6930866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5940152" y="1916832"/>
            <a:ext cx="2195736" cy="692696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 fontScale="92500" lnSpcReduction="2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Polsko</a:t>
            </a:r>
            <a:r>
              <a:rPr kumimoji="0" lang="cs-CZ" sz="5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5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851920" y="1196752"/>
            <a:ext cx="5112568" cy="76470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1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Hlavním městem je: </a:t>
            </a:r>
            <a:endParaRPr kumimoji="0" lang="cs-CZ" sz="4000" b="1" i="1" u="none" strike="noStrike" kern="1200" cap="none" spc="0" normalizeH="0" baseline="0" noProof="0" dirty="0">
              <a:ln>
                <a:noFill/>
              </a:ln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3" name="Obrázek 12" descr="bod na mapě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80112" y="2636912"/>
            <a:ext cx="295619" cy="519619"/>
          </a:xfrm>
          <a:prstGeom prst="rect">
            <a:avLst/>
          </a:prstGeom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5796136" y="2564904"/>
            <a:ext cx="2088232" cy="692696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 fontScale="70000" lnSpcReduction="2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700" b="1" i="1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Varšava</a:t>
            </a:r>
            <a:r>
              <a:rPr kumimoji="0" lang="cs-CZ" sz="5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5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5" name="Obrázek 14" descr="Slovensko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-32861" y="-36433"/>
            <a:ext cx="9209723" cy="6930866"/>
          </a:xfrm>
          <a:prstGeom prst="rect">
            <a:avLst/>
          </a:prstGeom>
        </p:spPr>
      </p:pic>
      <p:pic>
        <p:nvPicPr>
          <p:cNvPr id="16" name="Obrázek 15" descr="Slovensko2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-32861" y="-36433"/>
            <a:ext cx="9209723" cy="6930866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5436096" y="2924944"/>
            <a:ext cx="2592288" cy="692696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 fontScale="70000" lnSpcReduction="2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7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Slovensko</a:t>
            </a:r>
            <a:r>
              <a:rPr kumimoji="0" lang="cs-CZ" sz="5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5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851920" y="2204864"/>
            <a:ext cx="5292080" cy="692696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1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Hlavním městem je: </a:t>
            </a:r>
            <a:endParaRPr kumimoji="0" lang="cs-CZ" sz="4000" b="1" i="1" u="none" strike="noStrike" kern="1200" cap="none" spc="0" normalizeH="0" baseline="0" noProof="0" dirty="0">
              <a:ln>
                <a:noFill/>
              </a:ln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9" name="Obrázek 18" descr="bod na mapě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148064" y="3717032"/>
            <a:ext cx="295619" cy="519619"/>
          </a:xfrm>
          <a:prstGeom prst="rect">
            <a:avLst/>
          </a:prstGeom>
        </p:spPr>
      </p:pic>
      <p:sp>
        <p:nvSpPr>
          <p:cNvPr id="20" name="Nadpis 1"/>
          <p:cNvSpPr txBox="1">
            <a:spLocks/>
          </p:cNvSpPr>
          <p:nvPr/>
        </p:nvSpPr>
        <p:spPr>
          <a:xfrm>
            <a:off x="5292080" y="3933056"/>
            <a:ext cx="2520280" cy="62068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 fontScale="85000" lnSpcReduction="2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7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00FF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Bratislava</a:t>
            </a:r>
            <a:r>
              <a:rPr kumimoji="0" lang="cs-CZ" sz="5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5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1" name="Obrázek 20" descr="Rakousko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-32861" y="-36433"/>
            <a:ext cx="9209723" cy="6930866"/>
          </a:xfrm>
          <a:prstGeom prst="rect">
            <a:avLst/>
          </a:prstGeom>
        </p:spPr>
      </p:pic>
      <p:pic>
        <p:nvPicPr>
          <p:cNvPr id="22" name="Obrázek 21" descr="Rakousko2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-32861" y="-36433"/>
            <a:ext cx="9209723" cy="6930866"/>
          </a:xfrm>
          <a:prstGeom prst="rect">
            <a:avLst/>
          </a:prstGeom>
        </p:spPr>
      </p:pic>
      <p:sp>
        <p:nvSpPr>
          <p:cNvPr id="23" name="Nadpis 1"/>
          <p:cNvSpPr txBox="1">
            <a:spLocks/>
          </p:cNvSpPr>
          <p:nvPr/>
        </p:nvSpPr>
        <p:spPr>
          <a:xfrm>
            <a:off x="3347864" y="4437112"/>
            <a:ext cx="2592288" cy="692696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 fontScale="92500" lnSpcReduction="2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1" i="1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Rakousko</a:t>
            </a:r>
            <a:r>
              <a:rPr kumimoji="0" lang="cs-CZ" sz="5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5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1835696" y="5013176"/>
            <a:ext cx="5400600" cy="692696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Hlavním městem je: </a:t>
            </a:r>
            <a:endParaRPr kumimoji="0" lang="cs-CZ" sz="40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5" name="Obrázek 24" descr="bod na mapě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932040" y="3717032"/>
            <a:ext cx="295619" cy="519619"/>
          </a:xfrm>
          <a:prstGeom prst="rect">
            <a:avLst/>
          </a:prstGeom>
        </p:spPr>
      </p:pic>
      <p:sp>
        <p:nvSpPr>
          <p:cNvPr id="26" name="Nadpis 1"/>
          <p:cNvSpPr txBox="1">
            <a:spLocks/>
          </p:cNvSpPr>
          <p:nvPr/>
        </p:nvSpPr>
        <p:spPr>
          <a:xfrm>
            <a:off x="3059832" y="3861048"/>
            <a:ext cx="2520280" cy="62068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 fontScale="85000" lnSpcReduction="2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7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Vídeň</a:t>
            </a:r>
            <a:r>
              <a:rPr kumimoji="0" lang="cs-CZ" sz="5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56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611560" y="0"/>
            <a:ext cx="7851648" cy="112474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 fontScale="925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6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Česká republika sousedí:</a:t>
            </a:r>
            <a:endParaRPr kumimoji="0" lang="cs-CZ" sz="5600" b="1" i="1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8" name="Obrázek 27" descr="Cityscapeberlin2006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50800" y="469900"/>
            <a:ext cx="9042400" cy="5918200"/>
          </a:xfrm>
          <a:prstGeom prst="rect">
            <a:avLst/>
          </a:prstGeom>
        </p:spPr>
      </p:pic>
      <p:pic>
        <p:nvPicPr>
          <p:cNvPr id="29" name="Obrázek 28" descr="792px-Royal-Castle-of-Warsaw_AB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475488" y="325582"/>
            <a:ext cx="8193024" cy="6206836"/>
          </a:xfrm>
          <a:prstGeom prst="rect">
            <a:avLst/>
          </a:prstGeom>
        </p:spPr>
      </p:pic>
      <p:pic>
        <p:nvPicPr>
          <p:cNvPr id="30" name="Obrázek 29" descr="800px-Bratislava_Danube.jp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-1899" y="764704"/>
            <a:ext cx="9147798" cy="5328592"/>
          </a:xfrm>
          <a:prstGeom prst="rect">
            <a:avLst/>
          </a:prstGeom>
        </p:spPr>
      </p:pic>
      <p:pic>
        <p:nvPicPr>
          <p:cNvPr id="31" name="Obrázek 30" descr="800px-Wien_Hofburg_Neue_Burg_Heldenplatz.jp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-26183" y="922990"/>
            <a:ext cx="9196367" cy="5012020"/>
          </a:xfrm>
          <a:prstGeom prst="rect">
            <a:avLst/>
          </a:prstGeom>
        </p:spPr>
      </p:pic>
      <p:pic>
        <p:nvPicPr>
          <p:cNvPr id="32" name="Obrázek 31" descr="sousedé vlajky.png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-32861" y="-36433"/>
            <a:ext cx="9209723" cy="6930866"/>
          </a:xfrm>
          <a:prstGeom prst="rect">
            <a:avLst/>
          </a:prstGeom>
        </p:spPr>
      </p:pic>
      <p:sp>
        <p:nvSpPr>
          <p:cNvPr id="33" name="Nadpis 1"/>
          <p:cNvSpPr txBox="1">
            <a:spLocks/>
          </p:cNvSpPr>
          <p:nvPr/>
        </p:nvSpPr>
        <p:spPr>
          <a:xfrm>
            <a:off x="611560" y="0"/>
            <a:ext cx="7851648" cy="112474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 fontScale="925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6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Česká republika sousedí:</a:t>
            </a:r>
            <a:endParaRPr kumimoji="0" lang="cs-CZ" sz="5600" b="1" i="1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2000"/>
                            </p:stCondLst>
                            <p:childTnLst>
                              <p:par>
                                <p:cTn id="12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1000"/>
                            </p:stCondLst>
                            <p:childTnLst>
                              <p:par>
                                <p:cTn id="15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1" grpId="0"/>
      <p:bldP spid="12" grpId="0"/>
      <p:bldP spid="14" grpId="0"/>
      <p:bldP spid="17" grpId="0"/>
      <p:bldP spid="18" grpId="0"/>
      <p:bldP spid="20" grpId="0"/>
      <p:bldP spid="23" grpId="0"/>
      <p:bldP spid="24" grpId="0"/>
      <p:bldP spid="26" grpId="0"/>
      <p:bldP spid="27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0" y="116632"/>
            <a:ext cx="9144000" cy="116936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6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1. V které části Evropy se nachází </a:t>
            </a:r>
          </a:p>
          <a:p>
            <a:pPr marL="914400" marR="0" lvl="0" indent="-91440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6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                          Česká</a:t>
            </a:r>
            <a:r>
              <a:rPr kumimoji="0" lang="cs-CZ" sz="3600" b="1" i="1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republika?</a:t>
            </a:r>
            <a:r>
              <a:rPr kumimoji="0" lang="cs-CZ" sz="36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0" y="1412776"/>
            <a:ext cx="9144000" cy="720080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FFFF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střední Evropa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2420888"/>
            <a:ext cx="9144000" cy="720080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2</a:t>
            </a:r>
            <a:r>
              <a:rPr kumimoji="0" lang="cs-CZ" sz="36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. </a:t>
            </a:r>
            <a:r>
              <a:rPr lang="cs-CZ" sz="3600" b="1" i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Vyjmenujte sousední státy:</a:t>
            </a:r>
            <a:r>
              <a:rPr kumimoji="0" lang="cs-CZ" sz="36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Obrázek 4" descr="sousedé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3645024"/>
            <a:ext cx="3543300" cy="26670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6" name="Obrázek 5" descr="sousedé německ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3645024"/>
            <a:ext cx="3543300" cy="26670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131840" y="3212976"/>
            <a:ext cx="6012160" cy="720080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FFFF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Německo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sousedé polsk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3645024"/>
            <a:ext cx="3543300" cy="26670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3131840" y="4077072"/>
            <a:ext cx="6012160" cy="648072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FFFF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Polsko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sousedé slovensk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3568" y="3645024"/>
            <a:ext cx="3543300" cy="26670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3203848" y="4869160"/>
            <a:ext cx="5940152" cy="648072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FFFF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Slovensko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sousedé rakousk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3568" y="3645024"/>
            <a:ext cx="3543300" cy="26670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75856" y="5733256"/>
            <a:ext cx="5868144" cy="57606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FFFF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Rakousko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9" grpId="0"/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0"/>
            <a:ext cx="9036496" cy="80932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3</a:t>
            </a:r>
            <a:r>
              <a:rPr kumimoji="0" lang="cs-CZ" sz="36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. Doplňte ke státu</a:t>
            </a:r>
            <a:r>
              <a:rPr kumimoji="0" lang="cs-CZ" sz="3600" b="1" i="1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hlavní město:</a:t>
            </a:r>
            <a:r>
              <a:rPr kumimoji="0" lang="cs-CZ" sz="36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979712" y="1412776"/>
            <a:ext cx="2376264" cy="57606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FFFF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Německo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979712" y="2276872"/>
            <a:ext cx="2376264" cy="57606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FFFF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Polsko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051720" y="3861048"/>
            <a:ext cx="2376264" cy="57606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FFFF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Slovensko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979712" y="3068960"/>
            <a:ext cx="2376264" cy="57606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FFFF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Rakousko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23528" y="5589240"/>
            <a:ext cx="2376264" cy="57606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FFC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Bratislava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555776" y="6093296"/>
            <a:ext cx="2376264" cy="57606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FFC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Berlín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499992" y="5661248"/>
            <a:ext cx="2376264" cy="57606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FFC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Vídeň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6660232" y="6093296"/>
            <a:ext cx="2376264" cy="57606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FFC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Varšava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8 -0.06292 L 0.24028 -0.68194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" y="-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17 -0.01041 L -0.20851 -0.55587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" y="-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99 -0.01041 L 0.03542 -0.37752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" y="-1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1041 L 0.49219 -0.25168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" y="-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0" y="0"/>
            <a:ext cx="9144000" cy="80932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noProof="0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4</a:t>
            </a:r>
            <a:r>
              <a:rPr kumimoji="0" lang="cs-CZ" sz="36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. Přiřaďte ke státní</a:t>
            </a:r>
            <a:r>
              <a:rPr kumimoji="0" lang="cs-CZ" sz="3600" b="1" i="1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vlajce stát:</a:t>
            </a:r>
            <a:r>
              <a:rPr kumimoji="0" lang="cs-CZ" sz="36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Flag_of_Austr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908720"/>
            <a:ext cx="1542130" cy="1015365"/>
          </a:xfrm>
          <a:prstGeom prst="rect">
            <a:avLst/>
          </a:prstGeom>
        </p:spPr>
      </p:pic>
      <p:pic>
        <p:nvPicPr>
          <p:cNvPr id="4" name="Obrázek 3" descr="Flag_of_Slovakia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2132856"/>
            <a:ext cx="1542130" cy="1015365"/>
          </a:xfrm>
          <a:prstGeom prst="rect">
            <a:avLst/>
          </a:prstGeom>
        </p:spPr>
      </p:pic>
      <p:pic>
        <p:nvPicPr>
          <p:cNvPr id="5" name="Obrázek 4" descr="800px-Flag_of_Germany.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03648" y="3356992"/>
            <a:ext cx="1542130" cy="914400"/>
          </a:xfrm>
          <a:prstGeom prst="rect">
            <a:avLst/>
          </a:prstGeom>
        </p:spPr>
      </p:pic>
      <p:pic>
        <p:nvPicPr>
          <p:cNvPr id="6" name="Obrázek 5" descr="Flag_of_Poland.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03648" y="4509120"/>
            <a:ext cx="1542130" cy="952500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2383490" y="5661248"/>
            <a:ext cx="2404534" cy="57606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00206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Rakousko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631962" y="5733256"/>
            <a:ext cx="2404534" cy="57606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00206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Slovensko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543730" y="6165304"/>
            <a:ext cx="2404534" cy="57606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00206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Německo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95258" y="6093296"/>
            <a:ext cx="2404534" cy="576064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914400" marR="0" lvl="0" indent="-9144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i="1" dirty="0" smtClean="0">
                <a:solidFill>
                  <a:srgbClr val="00206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Polsko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-0.03194 L 0.23246 -0.6509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" y="-3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61 0.04213 L -0.23212 -0.50371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-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323 -0.03194 L -0.00382 -0.39907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" y="-1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61 0.03149 L 0.4684 -0.20972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" y="-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1916832"/>
            <a:ext cx="7851648" cy="199452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9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206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Konec</a:t>
            </a:r>
            <a:endParaRPr kumimoji="0" lang="cs-CZ" sz="96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00206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5373216"/>
            <a:ext cx="89644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 smtClean="0">
                <a:latin typeface="Calibri" pitchFamily="34" charset="0"/>
              </a:rPr>
              <a:t>prof. PhDr. Petr Chalupa, CSc., Mgr. Věra Štiková: Vlastivěda 5, Česká republika jako součást Evropy, učebnice pro 5. ročník základní školy, nakladatelství NOVÁ ŠKOLA, s. r. o. , 2004, ISBN 80-7289-059-X</a:t>
            </a:r>
          </a:p>
          <a:p>
            <a:endParaRPr lang="cs-CZ" sz="1400" i="1" dirty="0" smtClean="0">
              <a:latin typeface="Calibri" pitchFamily="34" charset="0"/>
            </a:endParaRPr>
          </a:p>
          <a:p>
            <a:r>
              <a:rPr lang="cs-CZ" sz="1400" i="1" dirty="0" smtClean="0">
                <a:latin typeface="Calibri" pitchFamily="34" charset="0"/>
              </a:rPr>
              <a:t>Není-li uvedeno jinak , je materiál dílem autorky podle učebních osnov odpovídajících ŠVP.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260648"/>
            <a:ext cx="8964488" cy="53707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u="sng" dirty="0" smtClean="0">
                <a:latin typeface="Arial Rounded MT Bold" pitchFamily="34" charset="0"/>
              </a:rPr>
              <a:t>Použité zdroje:</a:t>
            </a:r>
          </a:p>
          <a:p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2012-12-21]. 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2"/>
              </a:rPr>
              <a:t>http://cs.wikipedia.org/wiki/Soubor:Central_Europe_%28proposal_2%29.PNG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own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work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2012-12-21]. 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3"/>
              </a:rPr>
              <a:t>http://cs.wikipedia.org/wiki/Soubor:Warsaw_palace.jpg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Dhirad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2012-12-21]. 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4"/>
              </a:rPr>
              <a:t>http://commons.wikimedia.org/wiki/File:Wien_Hofburg_Neue_Burg_Heldenplatz.jpg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Peter </a:t>
            </a:r>
            <a:r>
              <a:rPr lang="cs-CZ" sz="1100" i="1" dirty="0" err="1" smtClean="0">
                <a:latin typeface="Arial Rounded MT Bold" pitchFamily="34" charset="0"/>
              </a:rPr>
              <a:t>Gerstbach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2012-12-21]. 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5"/>
              </a:rPr>
              <a:t>http://commons.wikimedia.org/wiki/File:Bratislava_Danube.jpg?uselang=cs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neuveden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2012-12-21]. 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6"/>
              </a:rPr>
              <a:t>http://cs.wikipedia.org/wiki/Soubor:Cityscapeberlin2006.JPG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Kid</a:t>
            </a:r>
            <a:r>
              <a:rPr lang="cs-CZ" sz="1100" i="1" dirty="0" smtClean="0">
                <a:latin typeface="Arial Rounded MT Bold" pitchFamily="34" charset="0"/>
              </a:rPr>
              <a:t> Alex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2012-12-21]. 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7"/>
              </a:rPr>
              <a:t>http://cs.wikipedia.org/wiki/Soubor:Flag_of_Slovakia.svg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Skopp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2012-12-21]. 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8"/>
              </a:rPr>
              <a:t>http://cs.wikipedia.org/wiki/Soubor:Flag_of_Poland.svg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Mareklug</a:t>
            </a:r>
            <a:r>
              <a:rPr lang="cs-CZ" sz="1100" i="1" dirty="0" smtClean="0">
                <a:latin typeface="Arial Rounded MT Bold" pitchFamily="34" charset="0"/>
              </a:rPr>
              <a:t>, </a:t>
            </a:r>
            <a:r>
              <a:rPr lang="cs-CZ" sz="1100" i="1" dirty="0" err="1" smtClean="0">
                <a:latin typeface="Arial Rounded MT Bold" pitchFamily="34" charset="0"/>
              </a:rPr>
              <a:t>Wanted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2012-12-21]. 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9"/>
              </a:rPr>
              <a:t>http://cs.wikipedia.org/wiki/Soubor:Flag_of_Austria.svg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SKopp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2012-12-21]. 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10"/>
              </a:rPr>
              <a:t>http://cs.wikipedia.org/wiki/Soubor:Flag_of_Germany.svg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Skopp</a:t>
            </a:r>
            <a:r>
              <a:rPr lang="cs-CZ" sz="1100" i="1" dirty="0" smtClean="0">
                <a:latin typeface="Arial Rounded MT Bold" pitchFamily="34" charset="0"/>
              </a:rPr>
              <a:t>, </a:t>
            </a:r>
            <a:r>
              <a:rPr lang="cs-CZ" sz="1100" i="1" dirty="0" err="1" smtClean="0">
                <a:latin typeface="Arial Rounded MT Bold" pitchFamily="34" charset="0"/>
              </a:rPr>
              <a:t>Madden</a:t>
            </a:r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69</TotalTime>
  <Words>345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 Kokman</dc:creator>
  <cp:lastModifiedBy>Radek Kokman</cp:lastModifiedBy>
  <cp:revision>9</cp:revision>
  <dcterms:created xsi:type="dcterms:W3CDTF">2013-01-12T00:25:17Z</dcterms:created>
  <dcterms:modified xsi:type="dcterms:W3CDTF">2013-01-12T01:35:52Z</dcterms:modified>
</cp:coreProperties>
</file>